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9" r:id="rId1"/>
  </p:sldMasterIdLst>
  <p:notesMasterIdLst>
    <p:notesMasterId r:id="rId6"/>
  </p:notesMasterIdLst>
  <p:sldIdLst>
    <p:sldId id="282" r:id="rId2"/>
    <p:sldId id="436" r:id="rId3"/>
    <p:sldId id="517" r:id="rId4"/>
    <p:sldId id="51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7915"/>
    <a:srgbClr val="164C74"/>
    <a:srgbClr val="820000"/>
    <a:srgbClr val="AC7348"/>
    <a:srgbClr val="E6E6E6"/>
    <a:srgbClr val="7F5535"/>
    <a:srgbClr val="418AB3"/>
    <a:srgbClr val="1D6295"/>
    <a:srgbClr val="349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53" autoAdjust="0"/>
    <p:restoredTop sz="79417" autoAdjust="0"/>
  </p:normalViewPr>
  <p:slideViewPr>
    <p:cSldViewPr snapToGrid="0">
      <p:cViewPr varScale="1">
        <p:scale>
          <a:sx n="55" d="100"/>
          <a:sy n="55" d="100"/>
        </p:scale>
        <p:origin x="720" y="28"/>
      </p:cViewPr>
      <p:guideLst/>
    </p:cSldViewPr>
  </p:slideViewPr>
  <p:outlineViewPr>
    <p:cViewPr>
      <p:scale>
        <a:sx n="33" d="100"/>
        <a:sy n="33" d="100"/>
      </p:scale>
      <p:origin x="0" y="-281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466BF-0EA9-4E07-8030-A6E5382C9F82}" type="datetimeFigureOut">
              <a:rPr lang="pt-PT" smtClean="0"/>
              <a:t>27/01/2023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72E04-1079-4893-B27A-76E4A719A2F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42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072E04-1079-4893-B27A-76E4A719A2FD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8525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072E04-1079-4893-B27A-76E4A719A2FD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6400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072E04-1079-4893-B27A-76E4A719A2FD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P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0894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072E04-1079-4893-B27A-76E4A719A2FD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P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206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8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67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62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4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41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87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7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5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4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2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68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9B9E0EDE-92DB-4650-A31C-03E7DEDFB42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cxnSp>
        <p:nvCxnSpPr>
          <p:cNvPr id="4" name="Conexão reta 3">
            <a:extLst>
              <a:ext uri="{FF2B5EF4-FFF2-40B4-BE49-F238E27FC236}">
                <a16:creationId xmlns="" xmlns:a16="http://schemas.microsoft.com/office/drawing/2014/main" id="{10C7B1CD-F508-4DED-AF87-201902B41C88}"/>
              </a:ext>
            </a:extLst>
          </p:cNvPr>
          <p:cNvCxnSpPr>
            <a:cxnSpLocks/>
          </p:cNvCxnSpPr>
          <p:nvPr/>
        </p:nvCxnSpPr>
        <p:spPr>
          <a:xfrm>
            <a:off x="8837112" y="0"/>
            <a:ext cx="0" cy="6858000"/>
          </a:xfrm>
          <a:prstGeom prst="line">
            <a:avLst/>
          </a:prstGeom>
          <a:ln w="1206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Agrupar 4">
            <a:extLst>
              <a:ext uri="{FF2B5EF4-FFF2-40B4-BE49-F238E27FC236}">
                <a16:creationId xmlns="" xmlns:a16="http://schemas.microsoft.com/office/drawing/2014/main" id="{20FBB710-BCE7-45B6-BF1A-899D9FB300EC}"/>
              </a:ext>
            </a:extLst>
          </p:cNvPr>
          <p:cNvGrpSpPr/>
          <p:nvPr/>
        </p:nvGrpSpPr>
        <p:grpSpPr>
          <a:xfrm>
            <a:off x="8574400" y="970229"/>
            <a:ext cx="540000" cy="540000"/>
            <a:chOff x="8574400" y="702623"/>
            <a:chExt cx="540000" cy="540000"/>
          </a:xfrm>
        </p:grpSpPr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1D83E033-30AE-49C6-BDFF-FFE203EDFBFC}"/>
                </a:ext>
              </a:extLst>
            </p:cNvPr>
            <p:cNvSpPr/>
            <p:nvPr/>
          </p:nvSpPr>
          <p:spPr>
            <a:xfrm>
              <a:off x="8574400" y="702623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5C7AE335-B095-489A-A108-246AF539E2D5}"/>
                </a:ext>
              </a:extLst>
            </p:cNvPr>
            <p:cNvSpPr/>
            <p:nvPr/>
          </p:nvSpPr>
          <p:spPr>
            <a:xfrm>
              <a:off x="8700733" y="823898"/>
              <a:ext cx="288000" cy="288000"/>
            </a:xfrm>
            <a:prstGeom prst="ellipse">
              <a:avLst/>
            </a:prstGeom>
            <a:solidFill>
              <a:srgbClr val="164C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Retângulo 14">
            <a:extLst>
              <a:ext uri="{FF2B5EF4-FFF2-40B4-BE49-F238E27FC236}">
                <a16:creationId xmlns="" xmlns:a16="http://schemas.microsoft.com/office/drawing/2014/main" id="{71EC4F44-5C57-40D5-8ACB-D75EB3EBDF57}"/>
              </a:ext>
            </a:extLst>
          </p:cNvPr>
          <p:cNvSpPr/>
          <p:nvPr/>
        </p:nvSpPr>
        <p:spPr>
          <a:xfrm>
            <a:off x="9298742" y="1070952"/>
            <a:ext cx="1422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TEMA</a:t>
            </a:r>
            <a:r>
              <a:rPr lang="en-US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MTEA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="" xmlns:a16="http://schemas.microsoft.com/office/drawing/2014/main" id="{020915C3-3217-4825-B023-1FBE5431780B}"/>
              </a:ext>
            </a:extLst>
          </p:cNvPr>
          <p:cNvSpPr/>
          <p:nvPr/>
        </p:nvSpPr>
        <p:spPr>
          <a:xfrm>
            <a:off x="610329" y="1055563"/>
            <a:ext cx="6332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PT" cap="small" dirty="0">
              <a:solidFill>
                <a:schemeClr val="accent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70" y="87650"/>
            <a:ext cx="4748738" cy="66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30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xão reta 3">
            <a:extLst>
              <a:ext uri="{FF2B5EF4-FFF2-40B4-BE49-F238E27FC236}">
                <a16:creationId xmlns="" xmlns:a16="http://schemas.microsoft.com/office/drawing/2014/main" id="{10C7B1CD-F508-4DED-AF87-201902B41C88}"/>
              </a:ext>
            </a:extLst>
          </p:cNvPr>
          <p:cNvCxnSpPr>
            <a:cxnSpLocks/>
          </p:cNvCxnSpPr>
          <p:nvPr/>
        </p:nvCxnSpPr>
        <p:spPr>
          <a:xfrm>
            <a:off x="8837112" y="0"/>
            <a:ext cx="0" cy="6858000"/>
          </a:xfrm>
          <a:prstGeom prst="line">
            <a:avLst/>
          </a:prstGeom>
          <a:ln w="1206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5">
            <a:extLst>
              <a:ext uri="{FF2B5EF4-FFF2-40B4-BE49-F238E27FC236}">
                <a16:creationId xmlns="" xmlns:a16="http://schemas.microsoft.com/office/drawing/2014/main" id="{048097AF-E4BF-404F-A290-B7773A89DF63}"/>
              </a:ext>
            </a:extLst>
          </p:cNvPr>
          <p:cNvSpPr/>
          <p:nvPr/>
        </p:nvSpPr>
        <p:spPr>
          <a:xfrm>
            <a:off x="9454731" y="3439956"/>
            <a:ext cx="1042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Premissa</a:t>
            </a:r>
            <a:endParaRPr lang="en-GB" b="1" dirty="0">
              <a:solidFill>
                <a:schemeClr val="accent1"/>
              </a:solidFill>
            </a:endParaRPr>
          </a:p>
        </p:txBody>
      </p:sp>
      <p:grpSp>
        <p:nvGrpSpPr>
          <p:cNvPr id="10" name="Agrupar 4">
            <a:extLst>
              <a:ext uri="{FF2B5EF4-FFF2-40B4-BE49-F238E27FC236}">
                <a16:creationId xmlns="" xmlns:a16="http://schemas.microsoft.com/office/drawing/2014/main" id="{20FBB710-BCE7-45B6-BF1A-899D9FB300EC}"/>
              </a:ext>
            </a:extLst>
          </p:cNvPr>
          <p:cNvGrpSpPr/>
          <p:nvPr/>
        </p:nvGrpSpPr>
        <p:grpSpPr>
          <a:xfrm>
            <a:off x="8547893" y="3354622"/>
            <a:ext cx="540000" cy="540000"/>
            <a:chOff x="8574400" y="702623"/>
            <a:chExt cx="540000" cy="540000"/>
          </a:xfrm>
        </p:grpSpPr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1D83E033-30AE-49C6-BDFF-FFE203EDFBFC}"/>
                </a:ext>
              </a:extLst>
            </p:cNvPr>
            <p:cNvSpPr/>
            <p:nvPr/>
          </p:nvSpPr>
          <p:spPr>
            <a:xfrm>
              <a:off x="8574400" y="702623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="" xmlns:a16="http://schemas.microsoft.com/office/drawing/2014/main" id="{5C7AE335-B095-489A-A108-246AF539E2D5}"/>
                </a:ext>
              </a:extLst>
            </p:cNvPr>
            <p:cNvSpPr/>
            <p:nvPr/>
          </p:nvSpPr>
          <p:spPr>
            <a:xfrm>
              <a:off x="8700733" y="823898"/>
              <a:ext cx="288000" cy="288000"/>
            </a:xfrm>
            <a:prstGeom prst="ellipse">
              <a:avLst/>
            </a:prstGeom>
            <a:solidFill>
              <a:srgbClr val="164C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80623" y="609600"/>
            <a:ext cx="8405709" cy="1095022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>
                <a:latin typeface="Calibri" panose="020F0502020204030204" pitchFamily="34" charset="0"/>
                <a:cs typeface="Calibri" panose="020F0502020204030204" pitchFamily="34" charset="0"/>
              </a:rPr>
              <a:t>CONOCIENDO EL PATRIMONIO IBÉRICO CLASIFICADO</a:t>
            </a:r>
            <a:r>
              <a:rPr lang="pt-PT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t-PT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experiencia e innovación docente de un MOOC hispano-luso.</a:t>
            </a:r>
            <a:r>
              <a:rPr lang="pt-PT"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t-PT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pt-P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143000" y="2450592"/>
            <a:ext cx="6281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2000" cap="small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t-PT" sz="2000" cap="small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t-PT" sz="2000" cap="small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t-PT" sz="2000" cap="small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704622"/>
            <a:ext cx="3990389" cy="117685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271" y="1570897"/>
            <a:ext cx="1905000" cy="1905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987" y="3774031"/>
            <a:ext cx="4077208" cy="263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65302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9B9E0EDE-92DB-4650-A31C-03E7DEDFB426}"/>
              </a:ext>
            </a:extLst>
          </p:cNvPr>
          <p:cNvSpPr/>
          <p:nvPr/>
        </p:nvSpPr>
        <p:spPr>
          <a:xfrm>
            <a:off x="0" y="-496818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7" name="Conexão reta 6">
            <a:extLst>
              <a:ext uri="{FF2B5EF4-FFF2-40B4-BE49-F238E27FC236}">
                <a16:creationId xmlns="" xmlns:a16="http://schemas.microsoft.com/office/drawing/2014/main" id="{075253B4-DBC0-4B82-8AB5-D501AD42579A}"/>
              </a:ext>
            </a:extLst>
          </p:cNvPr>
          <p:cNvCxnSpPr>
            <a:cxnSpLocks/>
          </p:cNvCxnSpPr>
          <p:nvPr/>
        </p:nvCxnSpPr>
        <p:spPr>
          <a:xfrm>
            <a:off x="-609600" y="3458734"/>
            <a:ext cx="13411200" cy="0"/>
          </a:xfrm>
          <a:prstGeom prst="line">
            <a:avLst/>
          </a:prstGeom>
          <a:ln w="1143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9D6DB1B8-9F4D-47F6-BF0F-322225A8EBFD}"/>
              </a:ext>
            </a:extLst>
          </p:cNvPr>
          <p:cNvSpPr txBox="1"/>
          <p:nvPr/>
        </p:nvSpPr>
        <p:spPr>
          <a:xfrm>
            <a:off x="3688927" y="4303107"/>
            <a:ext cx="1949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TOLEDO</a:t>
            </a:r>
            <a:endParaRPr lang="en-GB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="" xmlns:a16="http://schemas.microsoft.com/office/drawing/2014/main" id="{71E825DF-802C-4D3D-ADCD-F7513623FAC2}"/>
              </a:ext>
            </a:extLst>
          </p:cNvPr>
          <p:cNvSpPr txBox="1"/>
          <p:nvPr/>
        </p:nvSpPr>
        <p:spPr>
          <a:xfrm>
            <a:off x="6425773" y="1449002"/>
            <a:ext cx="2524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="" xmlns:a16="http://schemas.microsoft.com/office/drawing/2014/main" id="{D9EF7EF2-9E20-4D97-916A-2111BCB1D1DF}"/>
              </a:ext>
            </a:extLst>
          </p:cNvPr>
          <p:cNvSpPr txBox="1"/>
          <p:nvPr/>
        </p:nvSpPr>
        <p:spPr>
          <a:xfrm>
            <a:off x="519129" y="4302066"/>
            <a:ext cx="236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ÉVORA</a:t>
            </a:r>
            <a:endParaRPr lang="en-GB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="" xmlns:a16="http://schemas.microsoft.com/office/drawing/2014/main" id="{0E04A524-E937-4711-B824-F0555DDA73CE}"/>
              </a:ext>
            </a:extLst>
          </p:cNvPr>
          <p:cNvSpPr txBox="1"/>
          <p:nvPr/>
        </p:nvSpPr>
        <p:spPr>
          <a:xfrm>
            <a:off x="6425773" y="4303107"/>
            <a:ext cx="236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COIMBRA</a:t>
            </a:r>
            <a:endParaRPr lang="en-GB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="" xmlns:a16="http://schemas.microsoft.com/office/drawing/2014/main" id="{5A3C60E2-2BAB-44BB-901B-93FF0A87C4C6}"/>
              </a:ext>
            </a:extLst>
          </p:cNvPr>
          <p:cNvSpPr txBox="1"/>
          <p:nvPr/>
        </p:nvSpPr>
        <p:spPr>
          <a:xfrm>
            <a:off x="9423673" y="4303107"/>
            <a:ext cx="236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SALAMANCA</a:t>
            </a:r>
            <a:endParaRPr lang="en-GB" sz="2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0" name="Agrupar 19">
            <a:extLst>
              <a:ext uri="{FF2B5EF4-FFF2-40B4-BE49-F238E27FC236}">
                <a16:creationId xmlns="" xmlns:a16="http://schemas.microsoft.com/office/drawing/2014/main" id="{57B1A781-8CE2-47AE-A31F-8546B160F591}"/>
              </a:ext>
            </a:extLst>
          </p:cNvPr>
          <p:cNvGrpSpPr/>
          <p:nvPr/>
        </p:nvGrpSpPr>
        <p:grpSpPr>
          <a:xfrm>
            <a:off x="1432895" y="3177417"/>
            <a:ext cx="540000" cy="540000"/>
            <a:chOff x="8574400" y="702623"/>
            <a:chExt cx="540000" cy="540000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323EA21E-47EB-4615-8065-48237726E23B}"/>
                </a:ext>
              </a:extLst>
            </p:cNvPr>
            <p:cNvSpPr/>
            <p:nvPr/>
          </p:nvSpPr>
          <p:spPr>
            <a:xfrm>
              <a:off x="8574400" y="702623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B0AA69F5-14C5-4C3B-AD1E-001A70F496E0}"/>
                </a:ext>
              </a:extLst>
            </p:cNvPr>
            <p:cNvSpPr/>
            <p:nvPr/>
          </p:nvSpPr>
          <p:spPr>
            <a:xfrm>
              <a:off x="8700733" y="823898"/>
              <a:ext cx="288000" cy="288000"/>
            </a:xfrm>
            <a:prstGeom prst="ellipse">
              <a:avLst/>
            </a:prstGeom>
            <a:solidFill>
              <a:srgbClr val="164C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Agrupar 22">
            <a:extLst>
              <a:ext uri="{FF2B5EF4-FFF2-40B4-BE49-F238E27FC236}">
                <a16:creationId xmlns="" xmlns:a16="http://schemas.microsoft.com/office/drawing/2014/main" id="{1B177C21-CE93-406D-9601-D1CE0F11DA95}"/>
              </a:ext>
            </a:extLst>
          </p:cNvPr>
          <p:cNvGrpSpPr/>
          <p:nvPr/>
        </p:nvGrpSpPr>
        <p:grpSpPr>
          <a:xfrm>
            <a:off x="4386217" y="3197567"/>
            <a:ext cx="540000" cy="540000"/>
            <a:chOff x="8574400" y="702623"/>
            <a:chExt cx="540000" cy="540000"/>
          </a:xfrm>
        </p:grpSpPr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8E03A059-6A93-4521-88BB-05ED689C4442}"/>
                </a:ext>
              </a:extLst>
            </p:cNvPr>
            <p:cNvSpPr/>
            <p:nvPr/>
          </p:nvSpPr>
          <p:spPr>
            <a:xfrm>
              <a:off x="8574400" y="702623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="" xmlns:a16="http://schemas.microsoft.com/office/drawing/2014/main" id="{0C3FDFB1-423C-40DC-A14E-2AAA1193C169}"/>
                </a:ext>
              </a:extLst>
            </p:cNvPr>
            <p:cNvSpPr/>
            <p:nvPr/>
          </p:nvSpPr>
          <p:spPr>
            <a:xfrm>
              <a:off x="8700733" y="823898"/>
              <a:ext cx="288000" cy="288000"/>
            </a:xfrm>
            <a:prstGeom prst="ellipse">
              <a:avLst/>
            </a:prstGeom>
            <a:solidFill>
              <a:srgbClr val="164C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6" name="Agrupar 25">
            <a:extLst>
              <a:ext uri="{FF2B5EF4-FFF2-40B4-BE49-F238E27FC236}">
                <a16:creationId xmlns="" xmlns:a16="http://schemas.microsoft.com/office/drawing/2014/main" id="{EA9AB352-14FF-4ECC-904E-ED6AC52F6076}"/>
              </a:ext>
            </a:extLst>
          </p:cNvPr>
          <p:cNvGrpSpPr/>
          <p:nvPr/>
        </p:nvGrpSpPr>
        <p:grpSpPr>
          <a:xfrm>
            <a:off x="7348678" y="3193459"/>
            <a:ext cx="540000" cy="540000"/>
            <a:chOff x="8574400" y="702623"/>
            <a:chExt cx="540000" cy="540000"/>
          </a:xfrm>
        </p:grpSpPr>
        <p:sp>
          <p:nvSpPr>
            <p:cNvPr id="27" name="Oval 26">
              <a:extLst>
                <a:ext uri="{FF2B5EF4-FFF2-40B4-BE49-F238E27FC236}">
                  <a16:creationId xmlns="" xmlns:a16="http://schemas.microsoft.com/office/drawing/2014/main" id="{6368423B-9F20-453B-938F-5E42DAD50A52}"/>
                </a:ext>
              </a:extLst>
            </p:cNvPr>
            <p:cNvSpPr/>
            <p:nvPr/>
          </p:nvSpPr>
          <p:spPr>
            <a:xfrm>
              <a:off x="8574400" y="702623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="" xmlns:a16="http://schemas.microsoft.com/office/drawing/2014/main" id="{4D47F380-A4CC-41D5-A8CB-18DDF16B04A5}"/>
                </a:ext>
              </a:extLst>
            </p:cNvPr>
            <p:cNvSpPr/>
            <p:nvPr/>
          </p:nvSpPr>
          <p:spPr>
            <a:xfrm>
              <a:off x="8700733" y="823898"/>
              <a:ext cx="288000" cy="288000"/>
            </a:xfrm>
            <a:prstGeom prst="ellipse">
              <a:avLst/>
            </a:prstGeom>
            <a:solidFill>
              <a:srgbClr val="164C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" name="Agrupar 31">
            <a:extLst>
              <a:ext uri="{FF2B5EF4-FFF2-40B4-BE49-F238E27FC236}">
                <a16:creationId xmlns="" xmlns:a16="http://schemas.microsoft.com/office/drawing/2014/main" id="{FE91328F-F738-46B9-B541-E85DD1935850}"/>
              </a:ext>
            </a:extLst>
          </p:cNvPr>
          <p:cNvGrpSpPr/>
          <p:nvPr/>
        </p:nvGrpSpPr>
        <p:grpSpPr>
          <a:xfrm>
            <a:off x="10337439" y="3212003"/>
            <a:ext cx="540000" cy="540000"/>
            <a:chOff x="8576064" y="5407888"/>
            <a:chExt cx="540000" cy="540000"/>
          </a:xfrm>
        </p:grpSpPr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780FBD3B-AD8E-4435-BB37-3410FB56E0D6}"/>
                </a:ext>
              </a:extLst>
            </p:cNvPr>
            <p:cNvSpPr/>
            <p:nvPr/>
          </p:nvSpPr>
          <p:spPr>
            <a:xfrm>
              <a:off x="8576064" y="5407888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="" xmlns:a16="http://schemas.microsoft.com/office/drawing/2014/main" id="{AD5E4426-4B07-49D5-8FC3-FB540A3F011F}"/>
                </a:ext>
              </a:extLst>
            </p:cNvPr>
            <p:cNvSpPr/>
            <p:nvPr/>
          </p:nvSpPr>
          <p:spPr>
            <a:xfrm>
              <a:off x="8702397" y="5529163"/>
              <a:ext cx="288000" cy="28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" name="CaixaDeTexto 3"/>
          <p:cNvSpPr txBox="1"/>
          <p:nvPr/>
        </p:nvSpPr>
        <p:spPr>
          <a:xfrm>
            <a:off x="936978" y="-310564"/>
            <a:ext cx="1045351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000" b="1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s-ES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CONOCIENDO </a:t>
            </a:r>
            <a:r>
              <a:rPr lang="es-ES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PATRIMONIO IBÉRICO CLASIFICADO</a:t>
            </a:r>
            <a:endParaRPr lang="pt-PT" sz="20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s-ES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experiencia e innovación docente de un MOOC hispano-luso.</a:t>
            </a:r>
            <a:endParaRPr lang="pt-PT" sz="20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pt-PT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AutoShape 2" descr="O que você precisa saber sobre Évora, em Portugal - Oficina de Inverno"/>
          <p:cNvSpPr>
            <a:spLocks noChangeAspect="1" noChangeArrowheads="1"/>
          </p:cNvSpPr>
          <p:nvPr/>
        </p:nvSpPr>
        <p:spPr bwMode="auto">
          <a:xfrm>
            <a:off x="155575" y="-754063"/>
            <a:ext cx="29337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852" y="988449"/>
            <a:ext cx="3431494" cy="182715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603" y="954143"/>
            <a:ext cx="2742753" cy="182850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499" y="909729"/>
            <a:ext cx="2811536" cy="1872916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673" y="893848"/>
            <a:ext cx="2527792" cy="184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20108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9B9E0EDE-92DB-4650-A31C-03E7DEDFB426}"/>
              </a:ext>
            </a:extLst>
          </p:cNvPr>
          <p:cNvSpPr/>
          <p:nvPr/>
        </p:nvSpPr>
        <p:spPr>
          <a:xfrm>
            <a:off x="0" y="-540856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7" name="Conexão reta 6">
            <a:extLst>
              <a:ext uri="{FF2B5EF4-FFF2-40B4-BE49-F238E27FC236}">
                <a16:creationId xmlns="" xmlns:a16="http://schemas.microsoft.com/office/drawing/2014/main" id="{075253B4-DBC0-4B82-8AB5-D501AD42579A}"/>
              </a:ext>
            </a:extLst>
          </p:cNvPr>
          <p:cNvCxnSpPr>
            <a:cxnSpLocks/>
          </p:cNvCxnSpPr>
          <p:nvPr/>
        </p:nvCxnSpPr>
        <p:spPr>
          <a:xfrm>
            <a:off x="-609600" y="3458734"/>
            <a:ext cx="13411200" cy="0"/>
          </a:xfrm>
          <a:prstGeom prst="line">
            <a:avLst/>
          </a:prstGeom>
          <a:ln w="1143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="" xmlns:a16="http://schemas.microsoft.com/office/drawing/2014/main" id="{D9EF7EF2-9E20-4D97-916A-2111BCB1D1DF}"/>
              </a:ext>
            </a:extLst>
          </p:cNvPr>
          <p:cNvSpPr txBox="1"/>
          <p:nvPr/>
        </p:nvSpPr>
        <p:spPr>
          <a:xfrm>
            <a:off x="4228630" y="3733459"/>
            <a:ext cx="37413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Convención </a:t>
            </a:r>
            <a:r>
              <a:rPr lang="es-ES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la</a:t>
            </a:r>
          </a:p>
          <a:p>
            <a:pPr algn="ctr"/>
            <a:r>
              <a:rPr lang="es-ES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Protección del Patrimonio Mundial Cultural y Natural (1972)</a:t>
            </a:r>
            <a:endParaRPr lang="en-GB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0" name="Agrupar 19">
            <a:extLst>
              <a:ext uri="{FF2B5EF4-FFF2-40B4-BE49-F238E27FC236}">
                <a16:creationId xmlns="" xmlns:a16="http://schemas.microsoft.com/office/drawing/2014/main" id="{57B1A781-8CE2-47AE-A31F-8546B160F591}"/>
              </a:ext>
            </a:extLst>
          </p:cNvPr>
          <p:cNvGrpSpPr/>
          <p:nvPr/>
        </p:nvGrpSpPr>
        <p:grpSpPr>
          <a:xfrm>
            <a:off x="1432895" y="3177417"/>
            <a:ext cx="540000" cy="540000"/>
            <a:chOff x="8574400" y="702623"/>
            <a:chExt cx="540000" cy="540000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323EA21E-47EB-4615-8065-48237726E23B}"/>
                </a:ext>
              </a:extLst>
            </p:cNvPr>
            <p:cNvSpPr/>
            <p:nvPr/>
          </p:nvSpPr>
          <p:spPr>
            <a:xfrm>
              <a:off x="8574400" y="702623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B0AA69F5-14C5-4C3B-AD1E-001A70F496E0}"/>
                </a:ext>
              </a:extLst>
            </p:cNvPr>
            <p:cNvSpPr/>
            <p:nvPr/>
          </p:nvSpPr>
          <p:spPr>
            <a:xfrm>
              <a:off x="8700733" y="823898"/>
              <a:ext cx="288000" cy="288000"/>
            </a:xfrm>
            <a:prstGeom prst="ellipse">
              <a:avLst/>
            </a:prstGeom>
            <a:solidFill>
              <a:srgbClr val="164C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Agrupar 22">
            <a:extLst>
              <a:ext uri="{FF2B5EF4-FFF2-40B4-BE49-F238E27FC236}">
                <a16:creationId xmlns="" xmlns:a16="http://schemas.microsoft.com/office/drawing/2014/main" id="{1B177C21-CE93-406D-9601-D1CE0F11DA95}"/>
              </a:ext>
            </a:extLst>
          </p:cNvPr>
          <p:cNvGrpSpPr/>
          <p:nvPr/>
        </p:nvGrpSpPr>
        <p:grpSpPr>
          <a:xfrm>
            <a:off x="4386217" y="3197567"/>
            <a:ext cx="540000" cy="540000"/>
            <a:chOff x="8574400" y="702623"/>
            <a:chExt cx="540000" cy="540000"/>
          </a:xfrm>
        </p:grpSpPr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8E03A059-6A93-4521-88BB-05ED689C4442}"/>
                </a:ext>
              </a:extLst>
            </p:cNvPr>
            <p:cNvSpPr/>
            <p:nvPr/>
          </p:nvSpPr>
          <p:spPr>
            <a:xfrm>
              <a:off x="8574400" y="702623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="" xmlns:a16="http://schemas.microsoft.com/office/drawing/2014/main" id="{0C3FDFB1-423C-40DC-A14E-2AAA1193C169}"/>
                </a:ext>
              </a:extLst>
            </p:cNvPr>
            <p:cNvSpPr/>
            <p:nvPr/>
          </p:nvSpPr>
          <p:spPr>
            <a:xfrm>
              <a:off x="8700733" y="823898"/>
              <a:ext cx="288000" cy="288000"/>
            </a:xfrm>
            <a:prstGeom prst="ellipse">
              <a:avLst/>
            </a:prstGeom>
            <a:solidFill>
              <a:srgbClr val="164C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6" name="Agrupar 25">
            <a:extLst>
              <a:ext uri="{FF2B5EF4-FFF2-40B4-BE49-F238E27FC236}">
                <a16:creationId xmlns="" xmlns:a16="http://schemas.microsoft.com/office/drawing/2014/main" id="{EA9AB352-14FF-4ECC-904E-ED6AC52F6076}"/>
              </a:ext>
            </a:extLst>
          </p:cNvPr>
          <p:cNvGrpSpPr/>
          <p:nvPr/>
        </p:nvGrpSpPr>
        <p:grpSpPr>
          <a:xfrm>
            <a:off x="7348678" y="3193459"/>
            <a:ext cx="540000" cy="540000"/>
            <a:chOff x="8574400" y="702623"/>
            <a:chExt cx="540000" cy="540000"/>
          </a:xfrm>
        </p:grpSpPr>
        <p:sp>
          <p:nvSpPr>
            <p:cNvPr id="27" name="Oval 26">
              <a:extLst>
                <a:ext uri="{FF2B5EF4-FFF2-40B4-BE49-F238E27FC236}">
                  <a16:creationId xmlns="" xmlns:a16="http://schemas.microsoft.com/office/drawing/2014/main" id="{6368423B-9F20-453B-938F-5E42DAD50A52}"/>
                </a:ext>
              </a:extLst>
            </p:cNvPr>
            <p:cNvSpPr/>
            <p:nvPr/>
          </p:nvSpPr>
          <p:spPr>
            <a:xfrm>
              <a:off x="8574400" y="702623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="" xmlns:a16="http://schemas.microsoft.com/office/drawing/2014/main" id="{4D47F380-A4CC-41D5-A8CB-18DDF16B04A5}"/>
                </a:ext>
              </a:extLst>
            </p:cNvPr>
            <p:cNvSpPr/>
            <p:nvPr/>
          </p:nvSpPr>
          <p:spPr>
            <a:xfrm>
              <a:off x="8700733" y="823898"/>
              <a:ext cx="288000" cy="288000"/>
            </a:xfrm>
            <a:prstGeom prst="ellipse">
              <a:avLst/>
            </a:prstGeom>
            <a:solidFill>
              <a:srgbClr val="164C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" name="Agrupar 31">
            <a:extLst>
              <a:ext uri="{FF2B5EF4-FFF2-40B4-BE49-F238E27FC236}">
                <a16:creationId xmlns="" xmlns:a16="http://schemas.microsoft.com/office/drawing/2014/main" id="{FE91328F-F738-46B9-B541-E85DD1935850}"/>
              </a:ext>
            </a:extLst>
          </p:cNvPr>
          <p:cNvGrpSpPr/>
          <p:nvPr/>
        </p:nvGrpSpPr>
        <p:grpSpPr>
          <a:xfrm>
            <a:off x="10337439" y="3212003"/>
            <a:ext cx="540000" cy="540000"/>
            <a:chOff x="8576064" y="5407888"/>
            <a:chExt cx="540000" cy="540000"/>
          </a:xfrm>
        </p:grpSpPr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780FBD3B-AD8E-4435-BB37-3410FB56E0D6}"/>
                </a:ext>
              </a:extLst>
            </p:cNvPr>
            <p:cNvSpPr/>
            <p:nvPr/>
          </p:nvSpPr>
          <p:spPr>
            <a:xfrm>
              <a:off x="8576064" y="5407888"/>
              <a:ext cx="540000" cy="54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="" xmlns:a16="http://schemas.microsoft.com/office/drawing/2014/main" id="{AD5E4426-4B07-49D5-8FC3-FB540A3F011F}"/>
                </a:ext>
              </a:extLst>
            </p:cNvPr>
            <p:cNvSpPr/>
            <p:nvPr/>
          </p:nvSpPr>
          <p:spPr>
            <a:xfrm>
              <a:off x="8702397" y="5529163"/>
              <a:ext cx="288000" cy="28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631" y="-53885"/>
            <a:ext cx="3389253" cy="338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830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Base">
  <a:themeElements>
    <a:clrScheme name="Personalizado 17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08366E"/>
      </a:accent1>
      <a:accent2>
        <a:srgbClr val="0B95B5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5551</TotalTime>
  <Words>44</Words>
  <Application>Microsoft Office PowerPoint</Application>
  <PresentationFormat>Ecrã Panorâmico</PresentationFormat>
  <Paragraphs>20</Paragraphs>
  <Slides>4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7" baseType="lpstr">
      <vt:lpstr>Calibri</vt:lpstr>
      <vt:lpstr>Corbel</vt:lpstr>
      <vt:lpstr>Base</vt:lpstr>
      <vt:lpstr>Apresentação do PowerPoint</vt:lpstr>
      <vt:lpstr>CONOCIENDO EL PATRIMONIO IBÉRICO CLASIFICADO experiencia e innovación docente de un MOOC hispano-luso.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azulejos de lisboa</dc:title>
  <dc:creator>Celso Mangucci</dc:creator>
  <cp:lastModifiedBy>Alexandra</cp:lastModifiedBy>
  <cp:revision>386</cp:revision>
  <dcterms:created xsi:type="dcterms:W3CDTF">2019-10-02T16:23:20Z</dcterms:created>
  <dcterms:modified xsi:type="dcterms:W3CDTF">2023-01-27T12:46:38Z</dcterms:modified>
</cp:coreProperties>
</file>