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9" r:id="rId1"/>
  </p:sldMasterIdLst>
  <p:notesMasterIdLst>
    <p:notesMasterId r:id="rId56"/>
  </p:notesMasterIdLst>
  <p:sldIdLst>
    <p:sldId id="307" r:id="rId2"/>
    <p:sldId id="308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299" r:id="rId47"/>
    <p:sldId id="300" r:id="rId48"/>
    <p:sldId id="301" r:id="rId49"/>
    <p:sldId id="302" r:id="rId50"/>
    <p:sldId id="303" r:id="rId51"/>
    <p:sldId id="304" r:id="rId52"/>
    <p:sldId id="305" r:id="rId53"/>
    <p:sldId id="306" r:id="rId54"/>
    <p:sldId id="309" r:id="rId55"/>
  </p:sldIdLst>
  <p:sldSz cx="12192000" cy="6858000"/>
  <p:notesSz cx="6858000" cy="9144000"/>
  <p:embeddedFontLst>
    <p:embeddedFont>
      <p:font typeface="Cambria" panose="02040503050406030204" pitchFamily="18" charset="0"/>
      <p:regular r:id="rId57"/>
      <p:bold r:id="rId58"/>
      <p:italic r:id="rId59"/>
      <p:boldItalic r:id="rId60"/>
    </p:embeddedFont>
    <p:embeddedFont>
      <p:font typeface="Candara" panose="020E0502030303020204" pitchFamily="34" charset="0"/>
      <p:regular r:id="rId61"/>
      <p:bold r:id="rId62"/>
      <p:italic r:id="rId63"/>
      <p:boldItalic r:id="rId64"/>
    </p:embeddedFont>
    <p:embeddedFont>
      <p:font typeface="Karla" pitchFamily="2" charset="0"/>
      <p:regular r:id="rId65"/>
      <p:bold r:id="rId66"/>
      <p:italic r:id="rId67"/>
      <p:boldItalic r:id="rId6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942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font" Target="fonts/font7.fntdata"/><Relationship Id="rId68" Type="http://schemas.openxmlformats.org/officeDocument/2006/relationships/font" Target="fonts/font12.fntdata"/><Relationship Id="rId7" Type="http://schemas.openxmlformats.org/officeDocument/2006/relationships/slide" Target="slides/slide6.xml"/><Relationship Id="rId71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font" Target="fonts/font2.fntdata"/><Relationship Id="rId66" Type="http://schemas.openxmlformats.org/officeDocument/2006/relationships/font" Target="fonts/font10.fntdata"/><Relationship Id="rId5" Type="http://schemas.openxmlformats.org/officeDocument/2006/relationships/slide" Target="slides/slide4.xml"/><Relationship Id="rId61" Type="http://schemas.openxmlformats.org/officeDocument/2006/relationships/font" Target="fonts/font5.fntdata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64" Type="http://schemas.openxmlformats.org/officeDocument/2006/relationships/font" Target="fonts/font8.fntdata"/><Relationship Id="rId69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3.fntdata"/><Relationship Id="rId67" Type="http://schemas.openxmlformats.org/officeDocument/2006/relationships/font" Target="fonts/font11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font" Target="fonts/font6.fntdata"/><Relationship Id="rId7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font" Target="fonts/font1.fntdata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font" Target="fonts/font4.fntdata"/><Relationship Id="rId65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‹nº›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" name="Google Shape;8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2" name="Google Shape;10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0" name="Google Shape;110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8" name="Google Shape;118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7" name="Google Shape;12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5" name="Google Shape;135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8" name="Google Shape;148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8" name="Google Shape;158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" name="Google Shape;176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204" name="Google Shape;204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5" name="Google Shape;205;p1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13</a:t>
            </a:fld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6" name="Google Shape;206;p11:notes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/>
              <a:t>Recursos Educacionais Abertos: conhecer e explorar</a:t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5" name="Google Shape;215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3" name="Google Shape;233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2" name="Google Shape;242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1" name="Google Shape;251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0" name="Google Shape;260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9" name="Google Shape;269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8" name="Google Shape;278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6" name="Google Shape;286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8" name="Google Shape;298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7" name="Google Shape;307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2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5" name="Google Shape;315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p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9" name="Google Shape;329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p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1" name="Google Shape;341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" name="Google Shape;348;p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9" name="Google Shape;349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p2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7" name="Google Shape;357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8" name="Google Shape;368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2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7" name="Google Shape;377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p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5" name="Google Shape;385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Google Shape;393;p3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4" name="Google Shape;394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p3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3" name="Google Shape;403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Google Shape;412;p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3" name="Google Shape;413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Google Shape;426;p3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7" name="Google Shape;427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" name="Google Shape;435;p3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6" name="Google Shape;436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4" name="Google Shape;444;p3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5" name="Google Shape;445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4" name="Google Shape;464;p3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5" name="Google Shape;465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Google Shape;499;p3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0" name="Google Shape;500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9" name="Google Shape;519;p3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0" name="Google Shape;520;p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0" name="Google Shape;540;p3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1" name="Google Shape;541;p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7" name="Google Shape;557;p4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8" name="Google Shape;558;p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5" name="Google Shape;575;p4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6" name="Google Shape;576;p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7" name="Google Shape;597;p4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8" name="Google Shape;598;p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3" name="Google Shape;613;p4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4" name="Google Shape;614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9" name="Google Shape;629;p4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0" name="Google Shape;630;p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3" name="Google Shape;643;p4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4" name="Google Shape;644;p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8" name="Google Shape;658;p4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9" name="Google Shape;659;p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1" name="Google Shape;671;p4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2" name="Google Shape;672;p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0" name="Google Shape;680;p4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1" name="Google Shape;681;p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9" name="Google Shape;689;p4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0" name="Google Shape;690;p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7" name="Google Shape;697;p5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8" name="Google Shape;698;p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5" name="Google Shape;705;p5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6" name="Google Shape;706;p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apositivo de Título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Objeto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beçalho da Secção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Duplo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5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6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6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ó Título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com Legenda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2" name="Google Shape;62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m com Legenda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1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Vertical e Texto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mailto:maria.carvalho@uab.pt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hyperlink" Target="https://openscience.usdb.uminho.pt/?p=6988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catedra.fe.unb.br/noticias/79-guia-de-bolso-da-educacao-aberta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hyperlink" Target="https://unesdoc.unesco.org/ark:/48223/pf0000187129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pt.wikipedia.org/wiki/Licen%C3%A7as_Creative_Commons" TargetMode="Externa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hyperlink" Target="https://wiki.creativecommons.org/Pt:CC_REL" TargetMode="External"/><Relationship Id="rId4" Type="http://schemas.openxmlformats.org/officeDocument/2006/relationships/image" Target="../media/image1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20.png"/><Relationship Id="rId4" Type="http://schemas.openxmlformats.org/officeDocument/2006/relationships/image" Target="../media/image1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choose/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chooser-beta.creativecommons.org/" TargetMode="Externa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FAIR_data_principles.jpg" TargetMode="Externa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search.creativecommons.org/" TargetMode="Externa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g"/><Relationship Id="rId4" Type="http://schemas.openxmlformats.org/officeDocument/2006/relationships/image" Target="../media/image28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oerknowledgecloud.org/" TargetMode="External"/><Relationship Id="rId13" Type="http://schemas.openxmlformats.org/officeDocument/2006/relationships/hyperlink" Target="https://repositorioaberto.uab.pt/handle/10400.2/4664" TargetMode="External"/><Relationship Id="rId3" Type="http://schemas.openxmlformats.org/officeDocument/2006/relationships/hyperlink" Target="https://educare.fiocruz.br/about-us" TargetMode="External"/><Relationship Id="rId7" Type="http://schemas.openxmlformats.org/officeDocument/2006/relationships/image" Target="../media/image29.jpg"/><Relationship Id="rId12" Type="http://schemas.openxmlformats.org/officeDocument/2006/relationships/image" Target="../media/image3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11" Type="http://schemas.openxmlformats.org/officeDocument/2006/relationships/image" Target="../media/image33.png"/><Relationship Id="rId5" Type="http://schemas.openxmlformats.org/officeDocument/2006/relationships/hyperlink" Target="https://escolhalivre.org.br/" TargetMode="External"/><Relationship Id="rId10" Type="http://schemas.openxmlformats.org/officeDocument/2006/relationships/hyperlink" Target="https://oeru.org/" TargetMode="External"/><Relationship Id="rId4" Type="http://schemas.openxmlformats.org/officeDocument/2006/relationships/image" Target="../media/image30.jpg"/><Relationship Id="rId9" Type="http://schemas.openxmlformats.org/officeDocument/2006/relationships/image" Target="../media/image32.png"/><Relationship Id="rId14" Type="http://schemas.openxmlformats.org/officeDocument/2006/relationships/image" Target="../media/image35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es.serlo.org/community/199370/lista-de-repositorios-motores-de-b%C3%BAsqueda-y-sitios-web-con-licencias-rea" TargetMode="Externa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s://portal.uab.pt/dsd/recursos-educacionais-abertos/" TargetMode="Externa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image" Target="../media/image43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alfabetizacao.mec.gov.br/index.php?option=com_content&amp;view=article&amp;id=230:alfabetizacao-baseada-na-ciencia-abc&amp;catid=16" TargetMode="Externa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hyperlink" Target="https://en.unesco.org/sites/default/files/ljubljana_oer_action_plan_2017.pdf" TargetMode="External"/><Relationship Id="rId3" Type="http://schemas.openxmlformats.org/officeDocument/2006/relationships/hyperlink" Target="https://core.ac.uk/download/pdf/290487919.pdf" TargetMode="External"/><Relationship Id="rId7" Type="http://schemas.openxmlformats.org/officeDocument/2006/relationships/hyperlink" Target="https://unesdoc.unesco.org/ark:/48223/pf0000128515" TargetMode="External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nesdoc.unesco.org/images/0023/002328/232852por.pdf" TargetMode="External"/><Relationship Id="rId11" Type="http://schemas.openxmlformats.org/officeDocument/2006/relationships/hyperlink" Target="https://doi.org/10.5334/bbc.o" TargetMode="External"/><Relationship Id="rId5" Type="http://schemas.openxmlformats.org/officeDocument/2006/relationships/hyperlink" Target="https://bit.ly/2ZEjFdB" TargetMode="External"/><Relationship Id="rId10" Type="http://schemas.openxmlformats.org/officeDocument/2006/relationships/hyperlink" Target="https://unesdoc.unesco.org/ark:/48223/pf0000373755/PDF/373755eng.pdf.multi.page=3" TargetMode="External"/><Relationship Id="rId4" Type="http://schemas.openxmlformats.org/officeDocument/2006/relationships/hyperlink" Target="https://github.com/cc-archive/sotc-2014/blob/main/data/notes.md" TargetMode="External"/><Relationship Id="rId9" Type="http://schemas.openxmlformats.org/officeDocument/2006/relationships/hyperlink" Target="https://unesdoc.unesco.org/ark:/48223/pf0000213605" TargetMode="Externa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hyperlink" Target="mailto:maria.carvalho@uab.pt" TargetMode="External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Número do Diapositivo 1">
            <a:extLst>
              <a:ext uri="{FF2B5EF4-FFF2-40B4-BE49-F238E27FC236}">
                <a16:creationId xmlns:a16="http://schemas.microsoft.com/office/drawing/2014/main" id="{BFB47F06-F95F-525C-7569-1E202E4251E5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 smtClean="0"/>
              <a:t>1</a:t>
            </a:fld>
            <a:endParaRPr lang="pt-PT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8B727200-C03E-0265-58BC-4A1E0C30268A}"/>
              </a:ext>
            </a:extLst>
          </p:cNvPr>
          <p:cNvSpPr/>
          <p:nvPr/>
        </p:nvSpPr>
        <p:spPr>
          <a:xfrm>
            <a:off x="-281354" y="0"/>
            <a:ext cx="13434646" cy="140676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pic>
        <p:nvPicPr>
          <p:cNvPr id="4" name="Imagem 3" descr="Uma imagem com texto, captura de ecrã, Website, Publicidade online&#10;&#10;Descrição gerada automaticamente">
            <a:extLst>
              <a:ext uri="{FF2B5EF4-FFF2-40B4-BE49-F238E27FC236}">
                <a16:creationId xmlns:a16="http://schemas.microsoft.com/office/drawing/2014/main" id="{542C858F-D0F1-5C42-0F45-4D4ED684CA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71" y="643466"/>
            <a:ext cx="9816857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0566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Número do Diapositivo 1">
            <a:extLst>
              <a:ext uri="{FF2B5EF4-FFF2-40B4-BE49-F238E27FC236}">
                <a16:creationId xmlns:a16="http://schemas.microsoft.com/office/drawing/2014/main" id="{BFB47F06-F95F-525C-7569-1E202E4251E5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 smtClean="0"/>
              <a:t>2</a:t>
            </a:fld>
            <a:endParaRPr lang="pt-PT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8B727200-C03E-0265-58BC-4A1E0C30268A}"/>
              </a:ext>
            </a:extLst>
          </p:cNvPr>
          <p:cNvSpPr/>
          <p:nvPr/>
        </p:nvSpPr>
        <p:spPr>
          <a:xfrm>
            <a:off x="-281354" y="0"/>
            <a:ext cx="13434646" cy="140676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pic>
        <p:nvPicPr>
          <p:cNvPr id="5" name="Picture 7" descr="A white arrow with white text&#10;&#10;Description automatically generated">
            <a:extLst>
              <a:ext uri="{FF2B5EF4-FFF2-40B4-BE49-F238E27FC236}">
                <a16:creationId xmlns:a16="http://schemas.microsoft.com/office/drawing/2014/main" id="{779E08FE-0EA2-0DF1-9205-0B7DCF66F3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913" y="221433"/>
            <a:ext cx="637871" cy="729872"/>
          </a:xfrm>
          <a:prstGeom prst="rect">
            <a:avLst/>
          </a:prstGeom>
        </p:spPr>
      </p:pic>
      <p:pic>
        <p:nvPicPr>
          <p:cNvPr id="6" name="Picture 11">
            <a:extLst>
              <a:ext uri="{FF2B5EF4-FFF2-40B4-BE49-F238E27FC236}">
                <a16:creationId xmlns:a16="http://schemas.microsoft.com/office/drawing/2014/main" id="{A06E0A1F-A0D3-BA3E-46B9-25C8E84545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6294" y="6059870"/>
            <a:ext cx="4780722" cy="585897"/>
          </a:xfrm>
          <a:prstGeom prst="rect">
            <a:avLst/>
          </a:prstGeom>
        </p:spPr>
      </p:pic>
      <p:sp>
        <p:nvSpPr>
          <p:cNvPr id="7" name="Rectangle 13">
            <a:extLst>
              <a:ext uri="{FF2B5EF4-FFF2-40B4-BE49-F238E27FC236}">
                <a16:creationId xmlns:a16="http://schemas.microsoft.com/office/drawing/2014/main" id="{6B5F23E9-38BD-7E08-7B20-945C2B6203AD}"/>
              </a:ext>
            </a:extLst>
          </p:cNvPr>
          <p:cNvSpPr/>
          <p:nvPr/>
        </p:nvSpPr>
        <p:spPr>
          <a:xfrm>
            <a:off x="1033671" y="221433"/>
            <a:ext cx="3558208" cy="7298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PT" sz="4400" dirty="0">
                <a:solidFill>
                  <a:srgbClr val="354752"/>
                </a:solidFill>
              </a:rPr>
              <a:t>ROTEIRO</a:t>
            </a:r>
          </a:p>
        </p:txBody>
      </p:sp>
      <p:sp>
        <p:nvSpPr>
          <p:cNvPr id="8" name="CaixaDeTexto 5">
            <a:extLst>
              <a:ext uri="{FF2B5EF4-FFF2-40B4-BE49-F238E27FC236}">
                <a16:creationId xmlns:a16="http://schemas.microsoft.com/office/drawing/2014/main" id="{978199CE-D79C-0F05-95F5-54AAEE748418}"/>
              </a:ext>
            </a:extLst>
          </p:cNvPr>
          <p:cNvSpPr txBox="1"/>
          <p:nvPr/>
        </p:nvSpPr>
        <p:spPr>
          <a:xfrm>
            <a:off x="2675704" y="1815276"/>
            <a:ext cx="6840591" cy="52322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pt-PT" sz="2800" i="1" cap="all" dirty="0">
                <a:solidFill>
                  <a:srgbClr val="1D4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Recursos educacionais abertos</a:t>
            </a:r>
          </a:p>
        </p:txBody>
      </p:sp>
      <p:sp>
        <p:nvSpPr>
          <p:cNvPr id="9" name="CaixaDeTexto 15">
            <a:extLst>
              <a:ext uri="{FF2B5EF4-FFF2-40B4-BE49-F238E27FC236}">
                <a16:creationId xmlns:a16="http://schemas.microsoft.com/office/drawing/2014/main" id="{89C683EA-A054-6263-25FE-F6E0E14751B1}"/>
              </a:ext>
            </a:extLst>
          </p:cNvPr>
          <p:cNvSpPr txBox="1"/>
          <p:nvPr/>
        </p:nvSpPr>
        <p:spPr>
          <a:xfrm>
            <a:off x="3490692" y="2580439"/>
            <a:ext cx="8426324" cy="26154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PT" sz="2800" b="1" dirty="0">
                <a:solidFill>
                  <a:schemeClr val="accent6"/>
                </a:solidFill>
              </a:rPr>
              <a:t>1. </a:t>
            </a:r>
            <a:r>
              <a:rPr lang="pt-PT" sz="2800" dirty="0">
                <a:solidFill>
                  <a:srgbClr val="024C8A"/>
                </a:solidFill>
              </a:rPr>
              <a:t>Enquadramento e referenciais</a:t>
            </a:r>
          </a:p>
          <a:p>
            <a:pPr algn="just">
              <a:lnSpc>
                <a:spcPct val="150000"/>
              </a:lnSpc>
            </a:pPr>
            <a:r>
              <a:rPr lang="pt-PT" sz="2800" b="1" dirty="0">
                <a:solidFill>
                  <a:schemeClr val="accent5"/>
                </a:solidFill>
              </a:rPr>
              <a:t>2. </a:t>
            </a:r>
            <a:r>
              <a:rPr lang="pt-PT" sz="2800" dirty="0">
                <a:solidFill>
                  <a:srgbClr val="024C8A"/>
                </a:solidFill>
              </a:rPr>
              <a:t>Requisitos legais e técnicos</a:t>
            </a:r>
          </a:p>
          <a:p>
            <a:pPr algn="just">
              <a:lnSpc>
                <a:spcPct val="150000"/>
              </a:lnSpc>
            </a:pPr>
            <a:r>
              <a:rPr lang="pt-PT" sz="2800" b="1" dirty="0">
                <a:solidFill>
                  <a:schemeClr val="accent4"/>
                </a:solidFill>
              </a:rPr>
              <a:t>3. </a:t>
            </a:r>
            <a:r>
              <a:rPr lang="pt-PT" sz="2800" dirty="0">
                <a:solidFill>
                  <a:srgbClr val="024C8A"/>
                </a:solidFill>
              </a:rPr>
              <a:t>Alojamento e curadoria</a:t>
            </a:r>
          </a:p>
          <a:p>
            <a:pPr algn="just">
              <a:lnSpc>
                <a:spcPct val="150000"/>
              </a:lnSpc>
            </a:pPr>
            <a:r>
              <a:rPr lang="pt-PT" sz="2800" b="1" dirty="0">
                <a:solidFill>
                  <a:schemeClr val="accent3"/>
                </a:solidFill>
              </a:rPr>
              <a:t>4. </a:t>
            </a:r>
            <a:r>
              <a:rPr lang="pt-PT" sz="2800" dirty="0">
                <a:solidFill>
                  <a:srgbClr val="024C8A"/>
                </a:solidFill>
              </a:rPr>
              <a:t>Pesquisa, acesso e utilização </a:t>
            </a:r>
          </a:p>
        </p:txBody>
      </p:sp>
    </p:spTree>
    <p:extLst>
      <p:ext uri="{BB962C8B-B14F-4D97-AF65-F5344CB8AC3E}">
        <p14:creationId xmlns:p14="http://schemas.microsoft.com/office/powerpoint/2010/main" val="23681577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3"/>
          <p:cNvSpPr txBox="1">
            <a:spLocks noGrp="1"/>
          </p:cNvSpPr>
          <p:nvPr>
            <p:ph type="ctrTitle"/>
          </p:nvPr>
        </p:nvSpPr>
        <p:spPr>
          <a:xfrm>
            <a:off x="669471" y="1995757"/>
            <a:ext cx="10853057" cy="1631216"/>
          </a:xfrm>
          <a:prstGeom prst="rect">
            <a:avLst/>
          </a:prstGeom>
          <a:noFill/>
          <a:ln w="19050" cap="flat" cmpd="sng">
            <a:solidFill>
              <a:srgbClr val="00206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55A11"/>
              </a:buClr>
              <a:buSzPct val="100000"/>
              <a:buFont typeface="Arial"/>
              <a:buNone/>
            </a:pPr>
            <a:br>
              <a:rPr lang="pt-PT" sz="4400" b="1">
                <a:solidFill>
                  <a:srgbClr val="C55A11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lang="pt-PT" sz="4400" b="1">
                <a:solidFill>
                  <a:srgbClr val="C55A1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pt-PT" sz="4400" b="1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RECURSOS EDUCACIONAIS ABERTOS</a:t>
            </a:r>
            <a:br>
              <a:rPr lang="pt-PT" sz="4400" b="1">
                <a:solidFill>
                  <a:srgbClr val="C55A1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pt-PT" sz="4400" b="1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rPr>
              <a:t>Conhecer e explorar</a:t>
            </a:r>
            <a:endParaRPr/>
          </a:p>
        </p:txBody>
      </p:sp>
      <p:sp>
        <p:nvSpPr>
          <p:cNvPr id="89" name="Google Shape;89;p13"/>
          <p:cNvSpPr txBox="1"/>
          <p:nvPr/>
        </p:nvSpPr>
        <p:spPr>
          <a:xfrm>
            <a:off x="4465097" y="5119062"/>
            <a:ext cx="3033203" cy="12618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Madalena Carvalho</a:t>
            </a:r>
            <a:endParaRPr/>
          </a:p>
          <a:p>
            <a:pPr marL="0" marR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pt-PT" sz="1800" b="1" i="0" u="sng" strike="noStrike" cap="none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maria.carvalho@uab.pt</a:t>
            </a:r>
            <a:endParaRPr sz="18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0" name="Google Shape;90;p13"/>
          <p:cNvSpPr/>
          <p:nvPr/>
        </p:nvSpPr>
        <p:spPr>
          <a:xfrm>
            <a:off x="4625083" y="3911352"/>
            <a:ext cx="2752677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13 de março, 2024</a:t>
            </a:r>
            <a:endParaRPr sz="2400" u="sng">
              <a:solidFill>
                <a:schemeClr val="hlink"/>
              </a:solidFill>
              <a:latin typeface="Arial"/>
              <a:ea typeface="Arial"/>
              <a:cs typeface="Arial"/>
              <a:sym typeface="Arial"/>
              <a:hlinkClick r:id="rId4"/>
            </a:endParaRPr>
          </a:p>
        </p:txBody>
      </p:sp>
      <p:pic>
        <p:nvPicPr>
          <p:cNvPr id="91" name="Google Shape;91;p13" descr="Ficheiro:Cc by-nc icon.svg – Wikipédia, a enciclopédia livre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88808" y="5892688"/>
            <a:ext cx="1395022" cy="48825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/>
              <a:t>Recursos Educacionais Abertos: conhecer e explorar</a:t>
            </a:r>
            <a:endParaRPr/>
          </a:p>
        </p:txBody>
      </p:sp>
      <p:sp>
        <p:nvSpPr>
          <p:cNvPr id="97" name="Google Shape;97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4</a:t>
            </a:fld>
            <a:endParaRPr/>
          </a:p>
        </p:txBody>
      </p:sp>
      <p:sp>
        <p:nvSpPr>
          <p:cNvPr id="98" name="Google Shape;98;p14"/>
          <p:cNvSpPr txBox="1"/>
          <p:nvPr/>
        </p:nvSpPr>
        <p:spPr>
          <a:xfrm>
            <a:off x="312566" y="1102355"/>
            <a:ext cx="11566867" cy="510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1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Sinopse e Objetivos</a:t>
            </a:r>
            <a:endParaRPr/>
          </a:p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_________________________________________________________</a:t>
            </a:r>
            <a:endParaRPr/>
          </a:p>
        </p:txBody>
      </p:sp>
      <p:sp>
        <p:nvSpPr>
          <p:cNvPr id="99" name="Google Shape;99;p14"/>
          <p:cNvSpPr/>
          <p:nvPr/>
        </p:nvSpPr>
        <p:spPr>
          <a:xfrm>
            <a:off x="312565" y="1585942"/>
            <a:ext cx="11566867" cy="47089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000">
                <a:solidFill>
                  <a:srgbClr val="222222"/>
                </a:solidFill>
                <a:latin typeface="Calibri"/>
                <a:ea typeface="Calibri"/>
                <a:cs typeface="Calibri"/>
                <a:sym typeface="Calibri"/>
              </a:rPr>
              <a:t>Os Recursos Educacionais Abertos (REA) são indispensáveis em contextos educativos.</a:t>
            </a:r>
            <a:endParaRPr/>
          </a:p>
          <a:p>
            <a:pPr marL="0" marR="0" lvl="0" indent="0" algn="just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pt-PT" sz="2000">
                <a:solidFill>
                  <a:srgbClr val="222222"/>
                </a:solidFill>
                <a:latin typeface="Calibri"/>
                <a:ea typeface="Calibri"/>
                <a:cs typeface="Calibri"/>
                <a:sym typeface="Calibri"/>
              </a:rPr>
              <a:t>Reforçar a formação docente e a sua capacitação digital em torno dos REA.</a:t>
            </a:r>
            <a:endParaRPr/>
          </a:p>
          <a:p>
            <a:pPr marL="0" marR="0" lvl="0" indent="0" algn="just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pt-PT" sz="2000">
                <a:solidFill>
                  <a:srgbClr val="222222"/>
                </a:solidFill>
                <a:latin typeface="Calibri"/>
                <a:ea typeface="Calibri"/>
                <a:cs typeface="Calibri"/>
                <a:sym typeface="Calibri"/>
              </a:rPr>
              <a:t> Aprofundar o conhecimento para reforçar e sustentar conceções e práticas que conduzam à sua efetiva e eficaz utilização, nos diferentes níveis e contexto de ensino-aprendizagem. </a:t>
            </a:r>
            <a:endParaRPr/>
          </a:p>
          <a:p>
            <a:pPr marL="0" marR="0" lvl="0" indent="0" algn="just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pt-PT" sz="2000">
                <a:solidFill>
                  <a:srgbClr val="222222"/>
                </a:solidFill>
                <a:latin typeface="Calibri"/>
                <a:ea typeface="Calibri"/>
                <a:cs typeface="Calibri"/>
                <a:sym typeface="Calibri"/>
              </a:rPr>
              <a:t>Reforçar a formação docente e a sua capacitação digital, especificamente em torno dos REA:</a:t>
            </a:r>
            <a:endParaRPr/>
          </a:p>
          <a:p>
            <a:pPr marL="914400" marR="0" lvl="1" indent="-457200" algn="just" rtl="0">
              <a:spcBef>
                <a:spcPts val="1200"/>
              </a:spcBef>
              <a:spcAft>
                <a:spcPts val="0"/>
              </a:spcAft>
              <a:buClr>
                <a:srgbClr val="222222"/>
              </a:buClr>
              <a:buSzPts val="2000"/>
              <a:buFont typeface="Calibri"/>
              <a:buAutoNum type="arabicPeriod"/>
            </a:pPr>
            <a:r>
              <a:rPr lang="pt-PT" sz="2000" b="0" i="0" u="none" strike="noStrike" cap="none">
                <a:solidFill>
                  <a:srgbClr val="222222"/>
                </a:solidFill>
                <a:latin typeface="Calibri"/>
                <a:ea typeface="Calibri"/>
                <a:cs typeface="Calibri"/>
                <a:sym typeface="Calibri"/>
              </a:rPr>
              <a:t>Enquadramento e referenciais; </a:t>
            </a:r>
            <a:endParaRPr/>
          </a:p>
          <a:p>
            <a:pPr marL="914400" marR="0" lvl="1" indent="-457200" algn="just" rtl="0">
              <a:spcBef>
                <a:spcPts val="1200"/>
              </a:spcBef>
              <a:spcAft>
                <a:spcPts val="0"/>
              </a:spcAft>
              <a:buClr>
                <a:srgbClr val="222222"/>
              </a:buClr>
              <a:buSzPts val="2000"/>
              <a:buFont typeface="Calibri"/>
              <a:buAutoNum type="arabicPeriod"/>
            </a:pPr>
            <a:r>
              <a:rPr lang="pt-PT" sz="2000" b="0" i="0" u="none" strike="noStrike" cap="none">
                <a:solidFill>
                  <a:srgbClr val="222222"/>
                </a:solidFill>
                <a:latin typeface="Calibri"/>
                <a:ea typeface="Calibri"/>
                <a:cs typeface="Calibri"/>
                <a:sym typeface="Calibri"/>
              </a:rPr>
              <a:t>Requisitos legais e técnicos; </a:t>
            </a:r>
            <a:endParaRPr/>
          </a:p>
          <a:p>
            <a:pPr marL="914400" marR="0" lvl="1" indent="-457200" algn="just" rtl="0">
              <a:spcBef>
                <a:spcPts val="1200"/>
              </a:spcBef>
              <a:spcAft>
                <a:spcPts val="0"/>
              </a:spcAft>
              <a:buClr>
                <a:srgbClr val="222222"/>
              </a:buClr>
              <a:buSzPts val="2000"/>
              <a:buFont typeface="Calibri"/>
              <a:buAutoNum type="arabicPeriod"/>
            </a:pPr>
            <a:r>
              <a:rPr lang="pt-PT" sz="2000" b="0" i="0" u="none" strike="noStrike" cap="none">
                <a:solidFill>
                  <a:srgbClr val="222222"/>
                </a:solidFill>
                <a:latin typeface="Calibri"/>
                <a:ea typeface="Calibri"/>
                <a:cs typeface="Calibri"/>
                <a:sym typeface="Calibri"/>
              </a:rPr>
              <a:t>Alojamento e curadoria; </a:t>
            </a:r>
            <a:endParaRPr/>
          </a:p>
          <a:p>
            <a:pPr marL="914400" marR="0" lvl="1" indent="-457200" algn="just" rtl="0">
              <a:spcBef>
                <a:spcPts val="1200"/>
              </a:spcBef>
              <a:spcAft>
                <a:spcPts val="0"/>
              </a:spcAft>
              <a:buClr>
                <a:srgbClr val="222222"/>
              </a:buClr>
              <a:buSzPts val="2000"/>
              <a:buFont typeface="Calibri"/>
              <a:buAutoNum type="arabicPeriod"/>
            </a:pPr>
            <a:r>
              <a:rPr lang="pt-PT" sz="2000" b="0" i="0" u="none" strike="noStrike" cap="none">
                <a:solidFill>
                  <a:srgbClr val="222222"/>
                </a:solidFill>
                <a:latin typeface="Calibri"/>
                <a:ea typeface="Calibri"/>
                <a:cs typeface="Calibri"/>
                <a:sym typeface="Calibri"/>
              </a:rPr>
              <a:t>Pesquisa, acesso e utilização.</a:t>
            </a:r>
            <a:endParaRPr sz="2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5"/>
          <p:cNvSpPr txBox="1"/>
          <p:nvPr/>
        </p:nvSpPr>
        <p:spPr>
          <a:xfrm>
            <a:off x="334622" y="1613072"/>
            <a:ext cx="11522755" cy="47089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AutoNum type="arabicPeriod"/>
            </a:pPr>
            <a:r>
              <a:rPr lang="pt-PT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 que são REA</a:t>
            </a:r>
            <a:endParaRPr/>
          </a:p>
          <a:p>
            <a:pPr marL="914400" marR="0" lvl="2" indent="0" algn="l" rtl="0">
              <a:spcBef>
                <a:spcPts val="1800"/>
              </a:spcBef>
              <a:spcAft>
                <a:spcPts val="0"/>
              </a:spcAft>
              <a:buNone/>
            </a:pPr>
            <a:r>
              <a:rPr lang="pt-PT"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Enquadramento, conceito e identidade</a:t>
            </a:r>
            <a:endParaRPr/>
          </a:p>
          <a:p>
            <a:pPr marL="914400" marR="0" lvl="2" indent="0" algn="l" rtl="0">
              <a:spcBef>
                <a:spcPts val="1800"/>
              </a:spcBef>
              <a:spcAft>
                <a:spcPts val="0"/>
              </a:spcAft>
              <a:buNone/>
            </a:pPr>
            <a:r>
              <a:rPr lang="pt-PT"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Referenciais </a:t>
            </a:r>
            <a:endParaRPr/>
          </a:p>
          <a:p>
            <a:pPr marL="457200" marR="0" lvl="0" indent="-457200" algn="l" rtl="0"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AutoNum type="arabicPeriod"/>
            </a:pPr>
            <a:r>
              <a:rPr lang="pt-PT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Requisitos legais e técnicos para a produção</a:t>
            </a:r>
            <a:endParaRPr/>
          </a:p>
          <a:p>
            <a:pPr marL="914400" marR="0" lvl="2" indent="0" algn="l" rtl="0">
              <a:spcBef>
                <a:spcPts val="1800"/>
              </a:spcBef>
              <a:spcAft>
                <a:spcPts val="0"/>
              </a:spcAft>
              <a:buNone/>
            </a:pPr>
            <a:r>
              <a:rPr lang="pt-PT"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Direito de Autor</a:t>
            </a:r>
            <a:endParaRPr/>
          </a:p>
          <a:p>
            <a:pPr marL="914400" marR="0" lvl="2" indent="0" algn="l" rtl="0">
              <a:spcBef>
                <a:spcPts val="1800"/>
              </a:spcBef>
              <a:spcAft>
                <a:spcPts val="0"/>
              </a:spcAft>
              <a:buNone/>
            </a:pPr>
            <a:r>
              <a:rPr lang="pt-PT"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Licenciamento</a:t>
            </a:r>
            <a:endParaRPr/>
          </a:p>
          <a:p>
            <a:pPr marL="914400" marR="0" lvl="2" indent="0" algn="l" rtl="0">
              <a:spcBef>
                <a:spcPts val="1800"/>
              </a:spcBef>
              <a:spcAft>
                <a:spcPts val="0"/>
              </a:spcAft>
              <a:buNone/>
            </a:pPr>
            <a:r>
              <a:rPr lang="pt-PT"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Formatos</a:t>
            </a:r>
            <a:endParaRPr/>
          </a:p>
          <a:p>
            <a:pPr marL="457200" marR="0" lvl="0" indent="-457200" algn="l" rtl="0"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AutoNum type="arabicPeriod"/>
            </a:pPr>
            <a:r>
              <a:rPr lang="pt-PT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Pesquisa, acesso e utilização </a:t>
            </a:r>
            <a:endParaRPr/>
          </a:p>
          <a:p>
            <a:pPr marL="457200" marR="0" lvl="0" indent="-457200" algn="l" rtl="0"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AutoNum type="arabicPeriod"/>
            </a:pPr>
            <a:r>
              <a:rPr lang="pt-PT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Alojamento e curadoria</a:t>
            </a:r>
            <a:endParaRPr/>
          </a:p>
        </p:txBody>
      </p:sp>
      <p:sp>
        <p:nvSpPr>
          <p:cNvPr id="105" name="Google Shape;105;p15"/>
          <p:cNvSpPr txBox="1">
            <a:spLocks noGrp="1"/>
          </p:cNvSpPr>
          <p:nvPr>
            <p:ph type="ftr" idx="11"/>
          </p:nvPr>
        </p:nvSpPr>
        <p:spPr>
          <a:xfrm>
            <a:off x="4281487" y="6404763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/>
              <a:t>Recursos Educacionais Abertos: conhecer e explorar</a:t>
            </a:r>
            <a:endParaRPr/>
          </a:p>
        </p:txBody>
      </p:sp>
      <p:sp>
        <p:nvSpPr>
          <p:cNvPr id="106" name="Google Shape;106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5</a:t>
            </a:fld>
            <a:endParaRPr/>
          </a:p>
        </p:txBody>
      </p:sp>
      <p:sp>
        <p:nvSpPr>
          <p:cNvPr id="107" name="Google Shape;107;p15"/>
          <p:cNvSpPr txBox="1"/>
          <p:nvPr/>
        </p:nvSpPr>
        <p:spPr>
          <a:xfrm>
            <a:off x="312566" y="1102355"/>
            <a:ext cx="11566867" cy="510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1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Agenda</a:t>
            </a:r>
            <a:endParaRPr/>
          </a:p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_________________________________________________________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6"/>
          <p:cNvSpPr/>
          <p:nvPr/>
        </p:nvSpPr>
        <p:spPr>
          <a:xfrm>
            <a:off x="327497" y="1964988"/>
            <a:ext cx="11537005" cy="26514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 termo Recursos Educacionais Abertos (REA) foi lançado pela UNESCO em 2002.</a:t>
            </a:r>
            <a:endParaRPr/>
          </a:p>
          <a:p>
            <a:pPr marL="0" marR="0" lvl="0" indent="0" algn="just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pt-PT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 movimento REA estrutura-se em torno do acesso aberto ao conhecimento e a processos pedagógicos desenhados para potenciar a construção desse mesmo conhecimento. </a:t>
            </a:r>
            <a:endParaRPr/>
          </a:p>
          <a:p>
            <a:pPr marL="0" marR="0" lvl="0" indent="0" algn="just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None/>
            </a:pP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/>
              <a:t>Recursos Educacionais Abertos: conhecer e explorar</a:t>
            </a:r>
            <a:endParaRPr/>
          </a:p>
        </p:txBody>
      </p:sp>
      <p:sp>
        <p:nvSpPr>
          <p:cNvPr id="114" name="Google Shape;114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6</a:t>
            </a:fld>
            <a:endParaRPr/>
          </a:p>
        </p:txBody>
      </p:sp>
      <p:sp>
        <p:nvSpPr>
          <p:cNvPr id="115" name="Google Shape;115;p16"/>
          <p:cNvSpPr txBox="1"/>
          <p:nvPr/>
        </p:nvSpPr>
        <p:spPr>
          <a:xfrm>
            <a:off x="312566" y="1102355"/>
            <a:ext cx="11566867" cy="510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1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Recursos Educacionais Abertos</a:t>
            </a:r>
            <a:endParaRPr/>
          </a:p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_________________________________________________________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17"/>
          <p:cNvSpPr/>
          <p:nvPr/>
        </p:nvSpPr>
        <p:spPr>
          <a:xfrm>
            <a:off x="353439" y="2026340"/>
            <a:ext cx="11537005" cy="203587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Conceito e práticas estruturados muma perspetiva progressista e democrática, focada na redução das barreiras para permitir uma educação inclusiva, acessível e de qualidade para todos. </a:t>
            </a:r>
            <a:endParaRPr/>
          </a:p>
          <a:p>
            <a:pPr marL="0" marR="0" lvl="0" indent="0" algn="ctr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pt-PT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Ciência Aberta | Dados Abertos | Software Livre </a:t>
            </a:r>
            <a:endParaRPr/>
          </a:p>
          <a:p>
            <a:pPr marL="0" marR="0" lvl="0" indent="0" algn="ctr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pt-PT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Produção colaborativa e partilha do conhecimento</a:t>
            </a:r>
            <a:endParaRPr/>
          </a:p>
        </p:txBody>
      </p:sp>
      <p:sp>
        <p:nvSpPr>
          <p:cNvPr id="121" name="Google Shape;121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/>
              <a:t>Recursos Educacionais Abertos: conhecer e explorar</a:t>
            </a:r>
            <a:endParaRPr/>
          </a:p>
        </p:txBody>
      </p:sp>
      <p:sp>
        <p:nvSpPr>
          <p:cNvPr id="122" name="Google Shape;122;p17"/>
          <p:cNvSpPr/>
          <p:nvPr/>
        </p:nvSpPr>
        <p:spPr>
          <a:xfrm>
            <a:off x="341113" y="6048573"/>
            <a:ext cx="7394973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Cátedra UNESCO - </a:t>
            </a:r>
            <a:r>
              <a:rPr lang="pt-PT" sz="14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https://catedra.fe.unb.br/noticias/79-guia-de-bolso-da-educacao-aberta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" name="Google Shape;123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7</a:t>
            </a:fld>
            <a:endParaRPr/>
          </a:p>
        </p:txBody>
      </p:sp>
      <p:sp>
        <p:nvSpPr>
          <p:cNvPr id="124" name="Google Shape;124;p17"/>
          <p:cNvSpPr txBox="1"/>
          <p:nvPr/>
        </p:nvSpPr>
        <p:spPr>
          <a:xfrm>
            <a:off x="312566" y="1102355"/>
            <a:ext cx="11566867" cy="510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1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Educação Aberta e REA</a:t>
            </a:r>
            <a:endParaRPr/>
          </a:p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_________________________________________________________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18"/>
          <p:cNvSpPr/>
          <p:nvPr/>
        </p:nvSpPr>
        <p:spPr>
          <a:xfrm>
            <a:off x="353439" y="1964988"/>
            <a:ext cx="11537005" cy="29592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Os REA têm vindo a assumir uma relevância crescente na área da Educação Aberta pelo potencial que encerram para apoiar a transformação da educação. </a:t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pt-PT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 quantidade de recursos educacionais, literatura e resultados de ciência, em acesso aberto, cresce à medida que cada vez mais os autores disponibilizam a sua produção intelectual na internet. </a:t>
            </a:r>
            <a:endParaRPr/>
          </a:p>
          <a:p>
            <a:pPr marL="0" marR="0" lvl="0" indent="0" algn="just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pt-PT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Muitas Instituições de Ensino Superior integram nos seus repositórios documentos que identificam como recursos educacionais. </a:t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0" name="Google Shape;130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/>
              <a:t>Recursos Educacionais Abertos: conhecer e explorar</a:t>
            </a:r>
            <a:endParaRPr/>
          </a:p>
        </p:txBody>
      </p:sp>
      <p:sp>
        <p:nvSpPr>
          <p:cNvPr id="131" name="Google Shape;131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8</a:t>
            </a:fld>
            <a:endParaRPr/>
          </a:p>
        </p:txBody>
      </p:sp>
      <p:sp>
        <p:nvSpPr>
          <p:cNvPr id="132" name="Google Shape;132;p18"/>
          <p:cNvSpPr txBox="1"/>
          <p:nvPr/>
        </p:nvSpPr>
        <p:spPr>
          <a:xfrm>
            <a:off x="312566" y="1102355"/>
            <a:ext cx="11566867" cy="510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1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Educação Aberta e REA</a:t>
            </a:r>
            <a:endParaRPr/>
          </a:p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_________________________________________________________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19"/>
          <p:cNvSpPr/>
          <p:nvPr/>
        </p:nvSpPr>
        <p:spPr>
          <a:xfrm>
            <a:off x="353439" y="2026340"/>
            <a:ext cx="11537005" cy="11125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8" name="Google Shape;138;p19"/>
          <p:cNvSpPr/>
          <p:nvPr/>
        </p:nvSpPr>
        <p:spPr>
          <a:xfrm>
            <a:off x="3048000" y="2074390"/>
            <a:ext cx="8842444" cy="19708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Objetos de aprendizagem </a:t>
            </a:r>
            <a:endParaRPr/>
          </a:p>
          <a:p>
            <a:pPr marL="0" marR="0" lvl="0" indent="0" algn="just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pt-PT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Recursos Educacionais</a:t>
            </a:r>
            <a:endParaRPr/>
          </a:p>
          <a:p>
            <a:pPr marL="0" marR="0" lvl="0" indent="0" algn="just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pt-PT" sz="3200" b="1">
                <a:solidFill>
                  <a:srgbClr val="C55A11"/>
                </a:solidFill>
                <a:latin typeface="Arial"/>
                <a:ea typeface="Arial"/>
                <a:cs typeface="Arial"/>
                <a:sym typeface="Arial"/>
              </a:rPr>
              <a:t>Recursos educacionais abertos - REA</a:t>
            </a:r>
            <a:endParaRPr sz="3200" b="1">
              <a:solidFill>
                <a:srgbClr val="C55A1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39" name="Google Shape;139;p19"/>
          <p:cNvSpPr/>
          <p:nvPr/>
        </p:nvSpPr>
        <p:spPr>
          <a:xfrm>
            <a:off x="353439" y="3919985"/>
            <a:ext cx="11485122" cy="20358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1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Cursos completos ou partes de cursos, planos de aula, livros ou capítulos de livros, artigos, resenhas, manuais, testes, trabalhos escolares, dissertações, teses, jogos, vídeos, áudios, imagens, software…</a:t>
            </a:r>
            <a:endParaRPr/>
          </a:p>
          <a:p>
            <a:pPr marL="0" marR="0" lvl="1" indent="0" algn="just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pt-PT"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Ferramentas ou recursos para apoiar o ensino e o acesso ao conhecimento.</a:t>
            </a:r>
            <a:endParaRPr sz="20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0" name="Google Shape;140;p19" descr="Internet Access - Free of Charge Creative Commons Keyboard imag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74258" y="1765864"/>
            <a:ext cx="2650178" cy="1763573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  <p:sp>
        <p:nvSpPr>
          <p:cNvPr id="141" name="Google Shape;141;p19"/>
          <p:cNvSpPr/>
          <p:nvPr/>
        </p:nvSpPr>
        <p:spPr>
          <a:xfrm>
            <a:off x="8980850" y="2256160"/>
            <a:ext cx="2846718" cy="646331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  <a:effectLst>
            <a:outerShdw blurRad="63500" sx="102000" sy="102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ABERTO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(free + permissões de uso)</a:t>
            </a:r>
            <a:endParaRPr/>
          </a:p>
        </p:txBody>
      </p:sp>
      <p:pic>
        <p:nvPicPr>
          <p:cNvPr id="142" name="Google Shape;142;p1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512442" y="1703003"/>
            <a:ext cx="4305300" cy="485775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143" name="Google Shape;143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/>
              <a:t>Recursos Educacionais Abertos: conhecer e explorar</a:t>
            </a:r>
            <a:endParaRPr/>
          </a:p>
        </p:txBody>
      </p:sp>
      <p:sp>
        <p:nvSpPr>
          <p:cNvPr id="144" name="Google Shape;144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9</a:t>
            </a:fld>
            <a:endParaRPr/>
          </a:p>
        </p:txBody>
      </p:sp>
      <p:sp>
        <p:nvSpPr>
          <p:cNvPr id="145" name="Google Shape;145;p19"/>
          <p:cNvSpPr txBox="1"/>
          <p:nvPr/>
        </p:nvSpPr>
        <p:spPr>
          <a:xfrm>
            <a:off x="312566" y="1102355"/>
            <a:ext cx="11566867" cy="510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1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Educação Aberta e REA</a:t>
            </a:r>
            <a:endParaRPr/>
          </a:p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_________________________________________________________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" name="Google Shape;150;p20" descr="Recursos educacionais abertos – Wikipédia, a enciclopédia livr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11853" y="748319"/>
            <a:ext cx="1162828" cy="807926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  <p:sp>
        <p:nvSpPr>
          <p:cNvPr id="151" name="Google Shape;151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/>
              <a:t>Recursos Educacionais Abertos: conhecer e explorar</a:t>
            </a:r>
            <a:endParaRPr/>
          </a:p>
        </p:txBody>
      </p:sp>
      <p:sp>
        <p:nvSpPr>
          <p:cNvPr id="152" name="Google Shape;152;p20"/>
          <p:cNvSpPr/>
          <p:nvPr/>
        </p:nvSpPr>
        <p:spPr>
          <a:xfrm>
            <a:off x="394311" y="1601202"/>
            <a:ext cx="11485122" cy="37702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“Materiais de ensino, aprendizagem investigação em qualquer suporte, sob domínio público, ou  licenciados de forma aberta, permitindo que sejam utilizados ou adaptados por terceiros.” </a:t>
            </a:r>
            <a:endParaRPr/>
          </a:p>
          <a:p>
            <a:pPr marL="0" marR="0" lvl="0" indent="0" algn="just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pt-PT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 uso de formatos técnicos abertos facilita o acesso e a reutilização dos recursos.</a:t>
            </a:r>
            <a:endParaRPr/>
          </a:p>
          <a:p>
            <a:pPr marL="0" marR="0" lvl="0" indent="0" algn="just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pt-PT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Os REA podem incluir cursos completos, partes de cursos, módulos, livros didáticos, vídeos, testes, software, e qualquer outra ferramenta, material ou técnica que possa apoiar o acesso ao conhecimento.</a:t>
            </a:r>
            <a:endParaRPr/>
          </a:p>
          <a:p>
            <a:pPr marL="0" marR="0" lvl="0" indent="0" algn="just" rtl="0">
              <a:spcBef>
                <a:spcPts val="600"/>
              </a:spcBef>
              <a:spcAft>
                <a:spcPts val="0"/>
              </a:spcAft>
              <a:buNone/>
            </a:pP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pt-PT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(UNESCO, 2015 </a:t>
            </a:r>
            <a:r>
              <a:rPr lang="pt-PT" sz="14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4"/>
              </a:rPr>
              <a:t>https://unesdoc.unesco.org/ark:/48223/pf0000187129</a:t>
            </a:r>
            <a:r>
              <a:rPr lang="pt-PT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)</a:t>
            </a:r>
            <a:endParaRPr/>
          </a:p>
        </p:txBody>
      </p:sp>
      <p:pic>
        <p:nvPicPr>
          <p:cNvPr id="153" name="Google Shape;153;p20" descr="UNESCO – Organização das Nações Unidas para educação, ciência e cultura –  Culturas, Etnias e Diversidades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135482" y="822948"/>
            <a:ext cx="915570" cy="658667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705"/>
              </a:srgbClr>
            </a:outerShdw>
          </a:effectLst>
        </p:spPr>
      </p:pic>
      <p:sp>
        <p:nvSpPr>
          <p:cNvPr id="154" name="Google Shape;154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10</a:t>
            </a:fld>
            <a:endParaRPr/>
          </a:p>
        </p:txBody>
      </p:sp>
      <p:sp>
        <p:nvSpPr>
          <p:cNvPr id="155" name="Google Shape;155;p20"/>
          <p:cNvSpPr txBox="1"/>
          <p:nvPr/>
        </p:nvSpPr>
        <p:spPr>
          <a:xfrm>
            <a:off x="312566" y="1102355"/>
            <a:ext cx="11566867" cy="510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1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Referenciais</a:t>
            </a:r>
            <a:endParaRPr/>
          </a:p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_________________________________________________________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" name="Google Shape;160;p21" descr="Recursos educacionais abertos – Wikipédia, a enciclopédia livr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11853" y="748319"/>
            <a:ext cx="1162828" cy="807926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  <p:sp>
        <p:nvSpPr>
          <p:cNvPr id="161" name="Google Shape;161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/>
              <a:t>Recursos Educacionais Abertos: conhecer e explorar</a:t>
            </a:r>
            <a:endParaRPr/>
          </a:p>
        </p:txBody>
      </p:sp>
      <p:pic>
        <p:nvPicPr>
          <p:cNvPr id="162" name="Google Shape;162;p21" descr="UNESCO – Organização das Nações Unidas para educação, ciência e cultura –  Culturas, Etnias e Diversidades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135482" y="822948"/>
            <a:ext cx="915570" cy="658667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705"/>
              </a:srgbClr>
            </a:outerShdw>
          </a:effectLst>
        </p:spPr>
      </p:pic>
      <p:sp>
        <p:nvSpPr>
          <p:cNvPr id="163" name="Google Shape;163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11</a:t>
            </a:fld>
            <a:endParaRPr/>
          </a:p>
        </p:txBody>
      </p:sp>
      <p:sp>
        <p:nvSpPr>
          <p:cNvPr id="164" name="Google Shape;164;p21"/>
          <p:cNvSpPr txBox="1"/>
          <p:nvPr/>
        </p:nvSpPr>
        <p:spPr>
          <a:xfrm>
            <a:off x="312566" y="1102355"/>
            <a:ext cx="11566867" cy="510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1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Referenciais</a:t>
            </a:r>
            <a:endParaRPr/>
          </a:p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_________________________________________________________</a:t>
            </a:r>
            <a:endParaRPr/>
          </a:p>
        </p:txBody>
      </p:sp>
      <p:grpSp>
        <p:nvGrpSpPr>
          <p:cNvPr id="165" name="Google Shape;165;p21"/>
          <p:cNvGrpSpPr/>
          <p:nvPr/>
        </p:nvGrpSpPr>
        <p:grpSpPr>
          <a:xfrm>
            <a:off x="2500460" y="2000893"/>
            <a:ext cx="7264105" cy="2406721"/>
            <a:chOff x="3639" y="0"/>
            <a:chExt cx="7264105" cy="2406721"/>
          </a:xfrm>
        </p:grpSpPr>
        <p:sp>
          <p:nvSpPr>
            <p:cNvPr id="166" name="Google Shape;166;p21"/>
            <p:cNvSpPr/>
            <p:nvPr/>
          </p:nvSpPr>
          <p:spPr>
            <a:xfrm>
              <a:off x="3639" y="0"/>
              <a:ext cx="3500773" cy="2406721"/>
            </a:xfrm>
            <a:prstGeom prst="roundRect">
              <a:avLst>
                <a:gd name="adj" fmla="val 10000"/>
              </a:avLst>
            </a:prstGeom>
            <a:solidFill>
              <a:srgbClr val="CFDE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" name="Google Shape;167;p21"/>
            <p:cNvSpPr txBox="1"/>
            <p:nvPr/>
          </p:nvSpPr>
          <p:spPr>
            <a:xfrm>
              <a:off x="3639" y="0"/>
              <a:ext cx="3500773" cy="72201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6200" tIns="76200" rIns="76200" bIns="762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None/>
              </a:pPr>
              <a:r>
                <a:rPr lang="pt-PT" sz="2000" b="1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Abertura Legal </a:t>
              </a:r>
              <a:endPara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8" name="Google Shape;168;p21"/>
            <p:cNvSpPr/>
            <p:nvPr/>
          </p:nvSpPr>
          <p:spPr>
            <a:xfrm>
              <a:off x="353716" y="722016"/>
              <a:ext cx="2800618" cy="1564368"/>
            </a:xfrm>
            <a:prstGeom prst="roundRect">
              <a:avLst>
                <a:gd name="adj" fmla="val 10000"/>
              </a:avLst>
            </a:prstGeom>
            <a:solidFill>
              <a:srgbClr val="599BD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" name="Google Shape;169;p21"/>
            <p:cNvSpPr txBox="1"/>
            <p:nvPr/>
          </p:nvSpPr>
          <p:spPr>
            <a:xfrm>
              <a:off x="399535" y="767835"/>
              <a:ext cx="2708980" cy="147273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38100" rIns="50800" bIns="381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Arial"/>
                <a:buNone/>
              </a:pPr>
              <a:r>
                <a:rPr lang="pt-PT" sz="2000" b="1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Licenças que promovam o uso legal de recursos</a:t>
              </a:r>
              <a:endParaRPr sz="2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0" name="Google Shape;170;p21"/>
            <p:cNvSpPr/>
            <p:nvPr/>
          </p:nvSpPr>
          <p:spPr>
            <a:xfrm>
              <a:off x="3766971" y="0"/>
              <a:ext cx="3500773" cy="2406721"/>
            </a:xfrm>
            <a:prstGeom prst="roundRect">
              <a:avLst>
                <a:gd name="adj" fmla="val 10000"/>
              </a:avLst>
            </a:prstGeom>
            <a:solidFill>
              <a:srgbClr val="CFDE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" name="Google Shape;171;p21"/>
            <p:cNvSpPr txBox="1"/>
            <p:nvPr/>
          </p:nvSpPr>
          <p:spPr>
            <a:xfrm>
              <a:off x="3766971" y="0"/>
              <a:ext cx="3500773" cy="72201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6200" tIns="76200" rIns="76200" bIns="762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None/>
              </a:pPr>
              <a:r>
                <a:rPr lang="pt-PT" sz="2000" b="1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Abertura Técnica </a:t>
              </a:r>
              <a:endPara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2" name="Google Shape;172;p21"/>
            <p:cNvSpPr/>
            <p:nvPr/>
          </p:nvSpPr>
          <p:spPr>
            <a:xfrm>
              <a:off x="4117048" y="722016"/>
              <a:ext cx="2800618" cy="1564368"/>
            </a:xfrm>
            <a:prstGeom prst="roundRect">
              <a:avLst>
                <a:gd name="adj" fmla="val 10000"/>
              </a:avLst>
            </a:prstGeom>
            <a:solidFill>
              <a:srgbClr val="6FAB46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" name="Google Shape;173;p21"/>
            <p:cNvSpPr txBox="1"/>
            <p:nvPr/>
          </p:nvSpPr>
          <p:spPr>
            <a:xfrm>
              <a:off x="4162867" y="767835"/>
              <a:ext cx="2708980" cy="147273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38100" rIns="50800" bIns="381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Arial"/>
                <a:buNone/>
              </a:pPr>
              <a:r>
                <a:rPr lang="pt-PT" sz="2000" b="1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Formatos passíveis de abrir e modificar </a:t>
              </a:r>
              <a:endParaRPr sz="2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2"/>
          <p:cNvSpPr txBox="1"/>
          <p:nvPr/>
        </p:nvSpPr>
        <p:spPr>
          <a:xfrm>
            <a:off x="312566" y="1102355"/>
            <a:ext cx="11566867" cy="510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1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Referenciais</a:t>
            </a:r>
            <a:endParaRPr/>
          </a:p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_________________________________________________________</a:t>
            </a:r>
            <a:endParaRPr/>
          </a:p>
        </p:txBody>
      </p:sp>
      <p:pic>
        <p:nvPicPr>
          <p:cNvPr id="179" name="Google Shape;179;p22" descr="Recursos educacionais abertos – Wikipédia, a enciclopédia livr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118650" y="1134084"/>
            <a:ext cx="1121779" cy="746493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  <p:sp>
        <p:nvSpPr>
          <p:cNvPr id="180" name="Google Shape;180;p22"/>
          <p:cNvSpPr txBox="1">
            <a:spLocks noGrp="1"/>
          </p:cNvSpPr>
          <p:nvPr>
            <p:ph type="body" idx="1"/>
          </p:nvPr>
        </p:nvSpPr>
        <p:spPr>
          <a:xfrm>
            <a:off x="312566" y="2411617"/>
            <a:ext cx="11546732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514350" lvl="0" indent="-5143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AutoNum type="arabicPeriod"/>
            </a:pPr>
            <a:r>
              <a:rPr lang="pt-PT" sz="2000" b="1">
                <a:latin typeface="Arial"/>
                <a:ea typeface="Arial"/>
                <a:cs typeface="Arial"/>
                <a:sym typeface="Arial"/>
              </a:rPr>
              <a:t>Retain</a:t>
            </a:r>
            <a:r>
              <a:rPr lang="pt-PT" sz="2000"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pt-PT" sz="2000" b="1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Reter</a:t>
            </a:r>
            <a:r>
              <a:rPr lang="pt-PT" sz="2000">
                <a:latin typeface="Arial"/>
                <a:ea typeface="Arial"/>
                <a:cs typeface="Arial"/>
                <a:sym typeface="Arial"/>
              </a:rPr>
              <a:t>, copiar, possuir e controlar as cópias do recurso; </a:t>
            </a:r>
            <a:endParaRPr/>
          </a:p>
          <a:p>
            <a:pPr marL="514350" lvl="0" indent="-514350" algn="l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AutoNum type="arabicPeriod"/>
            </a:pPr>
            <a:r>
              <a:rPr lang="pt-PT" sz="2000" b="1" i="1">
                <a:latin typeface="Arial"/>
                <a:ea typeface="Arial"/>
                <a:cs typeface="Arial"/>
                <a:sym typeface="Arial"/>
              </a:rPr>
              <a:t>Reuse</a:t>
            </a:r>
            <a:r>
              <a:rPr lang="pt-PT" sz="2000"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pt-PT" sz="2000" b="1">
                <a:solidFill>
                  <a:srgbClr val="2E75B5"/>
                </a:solidFill>
                <a:latin typeface="Arial"/>
                <a:ea typeface="Arial"/>
                <a:cs typeface="Arial"/>
                <a:sym typeface="Arial"/>
              </a:rPr>
              <a:t>Reutilizar</a:t>
            </a:r>
            <a:r>
              <a:rPr lang="pt-PT" sz="2000">
                <a:latin typeface="Arial"/>
                <a:ea typeface="Arial"/>
                <a:cs typeface="Arial"/>
                <a:sym typeface="Arial"/>
              </a:rPr>
              <a:t> o conteúdo original de diversas formas e em contextos distintos do original; </a:t>
            </a:r>
            <a:endParaRPr/>
          </a:p>
          <a:p>
            <a:pPr marL="514350" lvl="0" indent="-514350" algn="l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AutoNum type="arabicPeriod"/>
            </a:pPr>
            <a:r>
              <a:rPr lang="pt-PT" sz="2000" b="1" i="1">
                <a:latin typeface="Arial"/>
                <a:ea typeface="Arial"/>
                <a:cs typeface="Arial"/>
                <a:sym typeface="Arial"/>
              </a:rPr>
              <a:t>Revise</a:t>
            </a:r>
            <a:r>
              <a:rPr lang="pt-PT" sz="2000"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pt-PT" sz="2000" b="1">
                <a:solidFill>
                  <a:srgbClr val="757070"/>
                </a:solidFill>
                <a:latin typeface="Arial"/>
                <a:ea typeface="Arial"/>
                <a:cs typeface="Arial"/>
                <a:sym typeface="Arial"/>
              </a:rPr>
              <a:t>Rever</a:t>
            </a:r>
            <a:r>
              <a:rPr lang="pt-PT" sz="2000">
                <a:latin typeface="Arial"/>
                <a:ea typeface="Arial"/>
                <a:cs typeface="Arial"/>
                <a:sym typeface="Arial"/>
              </a:rPr>
              <a:t>, adaptar, ajustar ou alterar o conteúdo;</a:t>
            </a:r>
            <a:endParaRPr/>
          </a:p>
          <a:p>
            <a:pPr marL="514350" lvl="0" indent="-514350" algn="l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AutoNum type="arabicPeriod"/>
            </a:pPr>
            <a:r>
              <a:rPr lang="pt-PT" sz="2000" b="1" i="1">
                <a:latin typeface="Arial"/>
                <a:ea typeface="Arial"/>
                <a:cs typeface="Arial"/>
                <a:sym typeface="Arial"/>
              </a:rPr>
              <a:t>Remix</a:t>
            </a:r>
            <a:r>
              <a:rPr lang="pt-PT" sz="2000"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pt-PT" sz="2000" b="1">
                <a:solidFill>
                  <a:srgbClr val="FFC000"/>
                </a:solidFill>
                <a:latin typeface="Arial"/>
                <a:ea typeface="Arial"/>
                <a:cs typeface="Arial"/>
                <a:sym typeface="Arial"/>
              </a:rPr>
              <a:t>Combinar</a:t>
            </a:r>
            <a:r>
              <a:rPr lang="pt-PT" sz="2000">
                <a:latin typeface="Arial"/>
                <a:ea typeface="Arial"/>
                <a:cs typeface="Arial"/>
                <a:sym typeface="Arial"/>
              </a:rPr>
              <a:t>, fazer misturas, colagens de um conteúdo com outro ou outros REA e criar um novo recurso; </a:t>
            </a:r>
            <a:endParaRPr/>
          </a:p>
          <a:p>
            <a:pPr marL="514350" lvl="0" indent="-514350" algn="just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AutoNum type="arabicPeriod"/>
            </a:pPr>
            <a:r>
              <a:rPr lang="pt-PT" sz="2000" b="1" i="1">
                <a:latin typeface="Arial"/>
                <a:ea typeface="Arial"/>
                <a:cs typeface="Arial"/>
                <a:sym typeface="Arial"/>
              </a:rPr>
              <a:t>Redistribute</a:t>
            </a:r>
            <a:r>
              <a:rPr lang="pt-PT" sz="2000"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pt-PT" sz="2000" b="1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Redistribuir</a:t>
            </a:r>
            <a:r>
              <a:rPr lang="pt-PT" sz="2000">
                <a:latin typeface="Arial"/>
                <a:ea typeface="Arial"/>
                <a:cs typeface="Arial"/>
                <a:sym typeface="Arial"/>
              </a:rPr>
              <a:t>, partilhar o conteúdo original ou as adapatações efetuadas.</a:t>
            </a:r>
            <a:endParaRPr sz="2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1" name="Google Shape;181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/>
              <a:t>Recursos Educacionais Abertos: conhecer e explorar</a:t>
            </a:r>
            <a:endParaRPr/>
          </a:p>
        </p:txBody>
      </p:sp>
      <p:grpSp>
        <p:nvGrpSpPr>
          <p:cNvPr id="182" name="Google Shape;182;p22"/>
          <p:cNvGrpSpPr/>
          <p:nvPr/>
        </p:nvGrpSpPr>
        <p:grpSpPr>
          <a:xfrm>
            <a:off x="8422209" y="-11269"/>
            <a:ext cx="3701281" cy="3045718"/>
            <a:chOff x="-244057" y="-38995"/>
            <a:chExt cx="3701281" cy="3045718"/>
          </a:xfrm>
        </p:grpSpPr>
        <p:sp>
          <p:nvSpPr>
            <p:cNvPr id="183" name="Google Shape;183;p22"/>
            <p:cNvSpPr/>
            <p:nvPr/>
          </p:nvSpPr>
          <p:spPr>
            <a:xfrm>
              <a:off x="413996" y="377611"/>
              <a:ext cx="2438794" cy="2438794"/>
            </a:xfrm>
            <a:prstGeom prst="blockArc">
              <a:avLst>
                <a:gd name="adj1" fmla="val 11880000"/>
                <a:gd name="adj2" fmla="val 16200000"/>
                <a:gd name="adj3" fmla="val 4643"/>
              </a:avLst>
            </a:prstGeom>
            <a:solidFill>
              <a:srgbClr val="ABBAD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" name="Google Shape;184;p22"/>
            <p:cNvSpPr/>
            <p:nvPr/>
          </p:nvSpPr>
          <p:spPr>
            <a:xfrm>
              <a:off x="333296" y="567929"/>
              <a:ext cx="2438794" cy="2438794"/>
            </a:xfrm>
            <a:prstGeom prst="blockArc">
              <a:avLst>
                <a:gd name="adj1" fmla="val 8320100"/>
                <a:gd name="adj2" fmla="val 12477393"/>
                <a:gd name="adj3" fmla="val 4643"/>
              </a:avLst>
            </a:prstGeom>
            <a:solidFill>
              <a:srgbClr val="ABBAD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" name="Google Shape;185;p22"/>
            <p:cNvSpPr/>
            <p:nvPr/>
          </p:nvSpPr>
          <p:spPr>
            <a:xfrm>
              <a:off x="269771" y="501103"/>
              <a:ext cx="2438794" cy="2438794"/>
            </a:xfrm>
            <a:prstGeom prst="blockArc">
              <a:avLst>
                <a:gd name="adj1" fmla="val 2691405"/>
                <a:gd name="adj2" fmla="val 8053919"/>
                <a:gd name="adj3" fmla="val 4643"/>
              </a:avLst>
            </a:prstGeom>
            <a:solidFill>
              <a:srgbClr val="ABBAD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" name="Google Shape;186;p22"/>
            <p:cNvSpPr/>
            <p:nvPr/>
          </p:nvSpPr>
          <p:spPr>
            <a:xfrm>
              <a:off x="413996" y="377611"/>
              <a:ext cx="2438794" cy="2438794"/>
            </a:xfrm>
            <a:prstGeom prst="blockArc">
              <a:avLst>
                <a:gd name="adj1" fmla="val 20520000"/>
                <a:gd name="adj2" fmla="val 3240000"/>
                <a:gd name="adj3" fmla="val 4643"/>
              </a:avLst>
            </a:prstGeom>
            <a:solidFill>
              <a:srgbClr val="ABBAD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" name="Google Shape;187;p22"/>
            <p:cNvSpPr/>
            <p:nvPr/>
          </p:nvSpPr>
          <p:spPr>
            <a:xfrm>
              <a:off x="413996" y="377611"/>
              <a:ext cx="2438794" cy="2438794"/>
            </a:xfrm>
            <a:prstGeom prst="blockArc">
              <a:avLst>
                <a:gd name="adj1" fmla="val 16200000"/>
                <a:gd name="adj2" fmla="val 20520000"/>
                <a:gd name="adj3" fmla="val 4643"/>
              </a:avLst>
            </a:prstGeom>
            <a:solidFill>
              <a:srgbClr val="ABBAD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" name="Google Shape;188;p22"/>
            <p:cNvSpPr/>
            <p:nvPr/>
          </p:nvSpPr>
          <p:spPr>
            <a:xfrm>
              <a:off x="899299" y="965363"/>
              <a:ext cx="1468189" cy="1263289"/>
            </a:xfrm>
            <a:prstGeom prst="ellipse">
              <a:avLst/>
            </a:prstGeom>
            <a:noFill/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" name="Google Shape;189;p22"/>
            <p:cNvSpPr txBox="1"/>
            <p:nvPr/>
          </p:nvSpPr>
          <p:spPr>
            <a:xfrm>
              <a:off x="1114310" y="1150367"/>
              <a:ext cx="1038167" cy="89328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0300" tIns="20300" rIns="20300" bIns="203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Calibri"/>
                <a:buNone/>
              </a:pPr>
              <a:endParaRPr sz="1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0" name="Google Shape;190;p22"/>
            <p:cNvSpPr/>
            <p:nvPr/>
          </p:nvSpPr>
          <p:spPr>
            <a:xfrm>
              <a:off x="992320" y="-38995"/>
              <a:ext cx="1282147" cy="889830"/>
            </a:xfrm>
            <a:prstGeom prst="ellipse">
              <a:avLst/>
            </a:prstGeom>
            <a:solidFill>
              <a:schemeClr val="accent2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1" name="Google Shape;191;p22"/>
            <p:cNvSpPr txBox="1"/>
            <p:nvPr/>
          </p:nvSpPr>
          <p:spPr>
            <a:xfrm>
              <a:off x="1180086" y="91318"/>
              <a:ext cx="906615" cy="62920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950" tIns="13950" rIns="13950" bIns="139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100"/>
                <a:buFont typeface="Arial"/>
                <a:buNone/>
              </a:pPr>
              <a:r>
                <a:rPr lang="pt-PT" sz="1100" b="1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Retain</a:t>
              </a:r>
              <a:endParaRPr sz="1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2" name="Google Shape;192;p22"/>
            <p:cNvSpPr/>
            <p:nvPr/>
          </p:nvSpPr>
          <p:spPr>
            <a:xfrm>
              <a:off x="2075148" y="754924"/>
              <a:ext cx="1382076" cy="948036"/>
            </a:xfrm>
            <a:prstGeom prst="ellipse">
              <a:avLst/>
            </a:prstGeom>
            <a:solidFill>
              <a:srgbClr val="00B0F0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3" name="Google Shape;193;p22"/>
            <p:cNvSpPr txBox="1"/>
            <p:nvPr/>
          </p:nvSpPr>
          <p:spPr>
            <a:xfrm>
              <a:off x="2277548" y="893761"/>
              <a:ext cx="977276" cy="6703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950" tIns="13950" rIns="13950" bIns="139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100"/>
                <a:buFont typeface="Arial"/>
                <a:buNone/>
              </a:pPr>
              <a:r>
                <a:rPr lang="pt-PT" sz="1100" b="1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Reuse</a:t>
              </a:r>
              <a:endParaRPr/>
            </a:p>
          </p:txBody>
        </p:sp>
        <p:sp>
          <p:nvSpPr>
            <p:cNvPr id="194" name="Google Shape;194;p22"/>
            <p:cNvSpPr/>
            <p:nvPr/>
          </p:nvSpPr>
          <p:spPr>
            <a:xfrm>
              <a:off x="1624684" y="2123037"/>
              <a:ext cx="1417626" cy="875165"/>
            </a:xfrm>
            <a:prstGeom prst="ellipse">
              <a:avLst/>
            </a:prstGeom>
            <a:solidFill>
              <a:srgbClr val="7F7F7F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5" name="Google Shape;195;p22"/>
            <p:cNvSpPr txBox="1"/>
            <p:nvPr/>
          </p:nvSpPr>
          <p:spPr>
            <a:xfrm>
              <a:off x="1832291" y="2251202"/>
              <a:ext cx="1002412" cy="6188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950" tIns="13950" rIns="13950" bIns="139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100"/>
                <a:buFont typeface="Arial"/>
                <a:buNone/>
              </a:pPr>
              <a:r>
                <a:rPr lang="pt-PT" sz="1100" b="1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Revise</a:t>
              </a:r>
              <a:endParaRPr/>
            </a:p>
          </p:txBody>
        </p:sp>
        <p:sp>
          <p:nvSpPr>
            <p:cNvPr id="196" name="Google Shape;196;p22"/>
            <p:cNvSpPr/>
            <p:nvPr/>
          </p:nvSpPr>
          <p:spPr>
            <a:xfrm>
              <a:off x="0" y="2189158"/>
              <a:ext cx="1316612" cy="769566"/>
            </a:xfrm>
            <a:prstGeom prst="ellipse">
              <a:avLst/>
            </a:prstGeom>
            <a:solidFill>
              <a:srgbClr val="FFC000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197;p22"/>
            <p:cNvSpPr txBox="1"/>
            <p:nvPr/>
          </p:nvSpPr>
          <p:spPr>
            <a:xfrm>
              <a:off x="192813" y="2301858"/>
              <a:ext cx="930986" cy="54416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950" tIns="13950" rIns="13950" bIns="139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100"/>
                <a:buFont typeface="Arial"/>
                <a:buNone/>
              </a:pPr>
              <a:r>
                <a:rPr lang="pt-PT" sz="1100" b="1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Remix</a:t>
              </a:r>
              <a:endParaRPr/>
            </a:p>
          </p:txBody>
        </p:sp>
        <p:sp>
          <p:nvSpPr>
            <p:cNvPr id="198" name="Google Shape;198;p22"/>
            <p:cNvSpPr/>
            <p:nvPr/>
          </p:nvSpPr>
          <p:spPr>
            <a:xfrm>
              <a:off x="-244057" y="765087"/>
              <a:ext cx="1489318" cy="927708"/>
            </a:xfrm>
            <a:prstGeom prst="ellipse">
              <a:avLst/>
            </a:prstGeom>
            <a:solidFill>
              <a:srgbClr val="00B050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199;p22"/>
            <p:cNvSpPr txBox="1"/>
            <p:nvPr/>
          </p:nvSpPr>
          <p:spPr>
            <a:xfrm>
              <a:off x="-25951" y="900947"/>
              <a:ext cx="1053106" cy="65598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950" tIns="13950" rIns="13950" bIns="1395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050"/>
                <a:buFont typeface="Arial"/>
                <a:buNone/>
              </a:pPr>
              <a:r>
                <a:rPr lang="pt-PT" sz="1050" b="1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Redistribute</a:t>
              </a:r>
              <a:endParaRPr sz="105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00" name="Google Shape;200;p22"/>
          <p:cNvSpPr/>
          <p:nvPr/>
        </p:nvSpPr>
        <p:spPr>
          <a:xfrm>
            <a:off x="3311423" y="1841691"/>
            <a:ext cx="5569153" cy="400110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000" b="1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Os 5Rs que determinam a abertura dos REA</a:t>
            </a:r>
            <a:endParaRPr sz="20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1" name="Google Shape;201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12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23"/>
          <p:cNvSpPr txBox="1"/>
          <p:nvPr/>
        </p:nvSpPr>
        <p:spPr>
          <a:xfrm>
            <a:off x="312566" y="1102355"/>
            <a:ext cx="11566867" cy="510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1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Direito de autor</a:t>
            </a:r>
            <a:endParaRPr/>
          </a:p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_________________________________________________________</a:t>
            </a:r>
            <a:endParaRPr/>
          </a:p>
        </p:txBody>
      </p:sp>
      <p:sp>
        <p:nvSpPr>
          <p:cNvPr id="209" name="Google Shape;209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/>
              <a:t>Recursos Educacionais Abertos: conhecer e explorar</a:t>
            </a:r>
            <a:endParaRPr/>
          </a:p>
        </p:txBody>
      </p:sp>
      <p:sp>
        <p:nvSpPr>
          <p:cNvPr id="210" name="Google Shape;210;p23"/>
          <p:cNvSpPr/>
          <p:nvPr/>
        </p:nvSpPr>
        <p:spPr>
          <a:xfrm>
            <a:off x="353439" y="2027467"/>
            <a:ext cx="11510963" cy="192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Recolher e utilizar conteúdos sem a permissão do autor constitui contrafação, um ato ilícito civil e criminal.</a:t>
            </a:r>
            <a:endParaRPr sz="2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1" indent="0" algn="just" rtl="0">
              <a:lnSpc>
                <a:spcPct val="150000"/>
              </a:lnSpc>
              <a:spcBef>
                <a:spcPts val="1800"/>
              </a:spcBef>
              <a:spcAft>
                <a:spcPts val="0"/>
              </a:spcAft>
              <a:buNone/>
            </a:pP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11" name="Google Shape;211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52107" y="1246747"/>
            <a:ext cx="569783" cy="759475"/>
          </a:xfrm>
          <a:prstGeom prst="rect">
            <a:avLst/>
          </a:prstGeom>
          <a:noFill/>
          <a:ln>
            <a:noFill/>
          </a:ln>
          <a:effectLst>
            <a:reflection stA="52000" endA="300" endPos="35000" sy="-100000" algn="bl" rotWithShape="0"/>
          </a:effectLst>
        </p:spPr>
      </p:pic>
      <p:sp>
        <p:nvSpPr>
          <p:cNvPr id="212" name="Google Shape;212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13</a:t>
            </a:fld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24"/>
          <p:cNvSpPr txBox="1"/>
          <p:nvPr/>
        </p:nvSpPr>
        <p:spPr>
          <a:xfrm>
            <a:off x="312566" y="1102355"/>
            <a:ext cx="11566867" cy="510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1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Direito de autor</a:t>
            </a:r>
            <a:endParaRPr/>
          </a:p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_________________________________________________________</a:t>
            </a:r>
            <a:endParaRPr/>
          </a:p>
        </p:txBody>
      </p:sp>
      <p:pic>
        <p:nvPicPr>
          <p:cNvPr id="218" name="Google Shape;218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87388" y="2191355"/>
            <a:ext cx="3017223" cy="3334698"/>
          </a:xfrm>
          <a:prstGeom prst="rect">
            <a:avLst/>
          </a:prstGeom>
          <a:noFill/>
          <a:ln>
            <a:noFill/>
          </a:ln>
        </p:spPr>
      </p:pic>
      <p:sp>
        <p:nvSpPr>
          <p:cNvPr id="219" name="Google Shape;219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/>
              <a:t>Recursos Educacionais Abertos: conhecer e explorar</a:t>
            </a:r>
            <a:endParaRPr/>
          </a:p>
        </p:txBody>
      </p:sp>
      <p:sp>
        <p:nvSpPr>
          <p:cNvPr id="220" name="Google Shape;220;p24"/>
          <p:cNvSpPr txBox="1"/>
          <p:nvPr/>
        </p:nvSpPr>
        <p:spPr>
          <a:xfrm>
            <a:off x="6605588" y="2401888"/>
            <a:ext cx="184150" cy="369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21" name="Google Shape;221;p24"/>
          <p:cNvGrpSpPr/>
          <p:nvPr/>
        </p:nvGrpSpPr>
        <p:grpSpPr>
          <a:xfrm>
            <a:off x="3977325" y="1613438"/>
            <a:ext cx="4503116" cy="4287983"/>
            <a:chOff x="3722302" y="-133313"/>
            <a:chExt cx="4503116" cy="4287983"/>
          </a:xfrm>
        </p:grpSpPr>
        <p:sp>
          <p:nvSpPr>
            <p:cNvPr id="222" name="Google Shape;222;p24"/>
            <p:cNvSpPr/>
            <p:nvPr/>
          </p:nvSpPr>
          <p:spPr>
            <a:xfrm>
              <a:off x="3768263" y="57441"/>
              <a:ext cx="4418664" cy="4035404"/>
            </a:xfrm>
            <a:prstGeom prst="pie">
              <a:avLst>
                <a:gd name="adj1" fmla="val 16200000"/>
                <a:gd name="adj2" fmla="val 540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" name="Google Shape;223;p24"/>
            <p:cNvSpPr txBox="1"/>
            <p:nvPr/>
          </p:nvSpPr>
          <p:spPr>
            <a:xfrm>
              <a:off x="6182748" y="1114333"/>
              <a:ext cx="1578094" cy="192162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5400" tIns="25400" rIns="25400" bIns="25400" anchor="ctr" anchorCtr="0">
              <a:noAutofit/>
            </a:bodyPr>
            <a:lstStyle/>
            <a:p>
              <a:pPr marL="0" marR="0" lvl="0" indent="0" algn="l" rtl="0">
                <a:lnSpc>
                  <a:spcPct val="2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Calibri"/>
                <a:buNone/>
              </a:pPr>
              <a:r>
                <a:rPr lang="pt-PT" sz="20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UTILIZADOR CONSUMIDOR</a:t>
              </a:r>
              <a:endParaRPr/>
            </a:p>
          </p:txBody>
        </p:sp>
        <p:sp>
          <p:nvSpPr>
            <p:cNvPr id="224" name="Google Shape;224;p24"/>
            <p:cNvSpPr/>
            <p:nvPr/>
          </p:nvSpPr>
          <p:spPr>
            <a:xfrm>
              <a:off x="3833524" y="52075"/>
              <a:ext cx="3986102" cy="3805788"/>
            </a:xfrm>
            <a:prstGeom prst="pie">
              <a:avLst>
                <a:gd name="adj1" fmla="val 5400000"/>
                <a:gd name="adj2" fmla="val 1620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24"/>
            <p:cNvSpPr txBox="1"/>
            <p:nvPr/>
          </p:nvSpPr>
          <p:spPr>
            <a:xfrm>
              <a:off x="4217899" y="1048829"/>
              <a:ext cx="1423608" cy="181228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5400" tIns="25400" rIns="25400" bIns="25400" anchor="ctr" anchorCtr="0">
              <a:noAutofit/>
            </a:bodyPr>
            <a:lstStyle/>
            <a:p>
              <a:pPr marL="0" marR="0" lvl="0" indent="0" algn="ctr" rtl="0">
                <a:lnSpc>
                  <a:spcPct val="2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Calibri"/>
                <a:buNone/>
              </a:pPr>
              <a:r>
                <a:rPr lang="pt-PT" sz="20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AUTOR PRODUTOR</a:t>
              </a:r>
              <a:endParaRPr/>
            </a:p>
          </p:txBody>
        </p:sp>
        <p:sp>
          <p:nvSpPr>
            <p:cNvPr id="226" name="Google Shape;226;p24"/>
            <p:cNvSpPr/>
            <p:nvPr/>
          </p:nvSpPr>
          <p:spPr>
            <a:xfrm>
              <a:off x="3948795" y="-133313"/>
              <a:ext cx="4276623" cy="4142207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60000" y="4067"/>
                  </a:moveTo>
                  <a:lnTo>
                    <a:pt x="60000" y="4067"/>
                  </a:lnTo>
                  <a:cubicBezTo>
                    <a:pt x="90013" y="4067"/>
                    <a:pt x="114701" y="27650"/>
                    <a:pt x="116007" y="57566"/>
                  </a:cubicBezTo>
                  <a:cubicBezTo>
                    <a:pt x="117313" y="87482"/>
                    <a:pt x="94773" y="113117"/>
                    <a:pt x="64874" y="115721"/>
                  </a:cubicBezTo>
                  <a:lnTo>
                    <a:pt x="64874" y="119777"/>
                  </a:lnTo>
                  <a:lnTo>
                    <a:pt x="60000" y="112882"/>
                  </a:lnTo>
                  <a:lnTo>
                    <a:pt x="64874" y="105540"/>
                  </a:lnTo>
                  <a:lnTo>
                    <a:pt x="64874" y="109595"/>
                  </a:lnTo>
                  <a:lnTo>
                    <a:pt x="64874" y="109595"/>
                  </a:lnTo>
                  <a:cubicBezTo>
                    <a:pt x="91496" y="107012"/>
                    <a:pt x="111392" y="84122"/>
                    <a:pt x="110091" y="57576"/>
                  </a:cubicBezTo>
                  <a:cubicBezTo>
                    <a:pt x="108789" y="31029"/>
                    <a:pt x="86749" y="10169"/>
                    <a:pt x="60000" y="10169"/>
                  </a:cubicBezTo>
                  <a:close/>
                </a:path>
              </a:pathLst>
            </a:custGeom>
            <a:solidFill>
              <a:srgbClr val="C00000"/>
            </a:solidFill>
            <a:ln w="9525" cap="flat" cmpd="sng">
              <a:solidFill>
                <a:srgbClr val="1E4E7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" name="Google Shape;227;p24"/>
            <p:cNvSpPr/>
            <p:nvPr/>
          </p:nvSpPr>
          <p:spPr>
            <a:xfrm>
              <a:off x="3722302" y="-125814"/>
              <a:ext cx="3980327" cy="4280484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60000" y="116218"/>
                  </a:moveTo>
                  <a:cubicBezTo>
                    <a:pt x="30171" y="116218"/>
                    <a:pt x="5591" y="92691"/>
                    <a:pt x="4134" y="62746"/>
                  </a:cubicBezTo>
                  <a:cubicBezTo>
                    <a:pt x="2677" y="32800"/>
                    <a:pt x="24857" y="6975"/>
                    <a:pt x="54543" y="4050"/>
                  </a:cubicBezTo>
                  <a:lnTo>
                    <a:pt x="54543" y="285"/>
                  </a:lnTo>
                  <a:lnTo>
                    <a:pt x="60000" y="6619"/>
                  </a:lnTo>
                  <a:lnTo>
                    <a:pt x="54543" y="13523"/>
                  </a:lnTo>
                  <a:lnTo>
                    <a:pt x="54543" y="9760"/>
                  </a:lnTo>
                  <a:lnTo>
                    <a:pt x="54543" y="9760"/>
                  </a:lnTo>
                  <a:cubicBezTo>
                    <a:pt x="28243" y="12699"/>
                    <a:pt x="8794" y="35974"/>
                    <a:pt x="10244" y="62772"/>
                  </a:cubicBezTo>
                  <a:cubicBezTo>
                    <a:pt x="11695" y="89569"/>
                    <a:pt x="33541" y="110544"/>
                    <a:pt x="60000" y="110544"/>
                  </a:cubicBezTo>
                  <a:close/>
                </a:path>
              </a:pathLst>
            </a:custGeom>
            <a:solidFill>
              <a:srgbClr val="C00000"/>
            </a:solidFill>
            <a:ln w="9525" cap="flat" cmpd="sng">
              <a:solidFill>
                <a:srgbClr val="1E4E7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8" name="Google Shape;228;p24"/>
          <p:cNvSpPr/>
          <p:nvPr/>
        </p:nvSpPr>
        <p:spPr>
          <a:xfrm>
            <a:off x="355600" y="5380199"/>
            <a:ext cx="11480800" cy="954107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rgbClr val="C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É</a:t>
            </a:r>
            <a:r>
              <a:rPr lang="pt-PT" sz="2800" b="1">
                <a:solidFill>
                  <a:srgbClr val="59595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pt-PT" sz="2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importante compreender o papel do direito de autor e os direitos que todos nós possuímos dentro das exceções e limitações aos direitos autorais! </a:t>
            </a:r>
            <a:endParaRPr/>
          </a:p>
        </p:txBody>
      </p:sp>
      <p:sp>
        <p:nvSpPr>
          <p:cNvPr id="229" name="Google Shape;229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14</a:t>
            </a:fld>
            <a:endParaRPr/>
          </a:p>
        </p:txBody>
      </p:sp>
      <p:pic>
        <p:nvPicPr>
          <p:cNvPr id="230" name="Google Shape;230;p2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1252107" y="1246747"/>
            <a:ext cx="569783" cy="759475"/>
          </a:xfrm>
          <a:prstGeom prst="rect">
            <a:avLst/>
          </a:prstGeom>
          <a:noFill/>
          <a:ln>
            <a:noFill/>
          </a:ln>
          <a:effectLst>
            <a:reflection stA="52000" endA="300" endPos="35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25"/>
          <p:cNvSpPr txBox="1"/>
          <p:nvPr/>
        </p:nvSpPr>
        <p:spPr>
          <a:xfrm>
            <a:off x="312566" y="1102355"/>
            <a:ext cx="11566867" cy="510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1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Direito de autor</a:t>
            </a:r>
            <a:endParaRPr/>
          </a:p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_________________________________________________________</a:t>
            </a:r>
            <a:endParaRPr/>
          </a:p>
        </p:txBody>
      </p:sp>
      <p:sp>
        <p:nvSpPr>
          <p:cNvPr id="236" name="Google Shape;236;p25"/>
          <p:cNvSpPr/>
          <p:nvPr/>
        </p:nvSpPr>
        <p:spPr>
          <a:xfrm>
            <a:off x="363538" y="1738313"/>
            <a:ext cx="11464925" cy="28204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É o ramo do Direito que regula a proteção das obras intelectuais. </a:t>
            </a:r>
            <a:endParaRPr/>
          </a:p>
          <a:p>
            <a:pPr marL="0" marR="0" lvl="0" indent="0" algn="just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pt-PT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Conjunto de normas criadas para proteger as obras, garantir que os autores, intérpretes e executantes sejam reconhecidos e recompensados pelo trabalho de criação, interpretação ou execução.</a:t>
            </a:r>
            <a:endParaRPr/>
          </a:p>
          <a:p>
            <a:pPr marL="0" marR="0" lvl="0" indent="0" algn="just" rtl="0">
              <a:lnSpc>
                <a:spcPct val="150000"/>
              </a:lnSpc>
              <a:spcBef>
                <a:spcPts val="240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7" name="Google Shape;237;p2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/>
              <a:t>Recursos Educacionais Abertos: conhecer e explorar</a:t>
            </a:r>
            <a:endParaRPr/>
          </a:p>
        </p:txBody>
      </p:sp>
      <p:sp>
        <p:nvSpPr>
          <p:cNvPr id="238" name="Google Shape;238;p2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15</a:t>
            </a:fld>
            <a:endParaRPr/>
          </a:p>
        </p:txBody>
      </p:sp>
      <p:pic>
        <p:nvPicPr>
          <p:cNvPr id="239" name="Google Shape;239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52107" y="1246747"/>
            <a:ext cx="569783" cy="759475"/>
          </a:xfrm>
          <a:prstGeom prst="rect">
            <a:avLst/>
          </a:prstGeom>
          <a:noFill/>
          <a:ln>
            <a:noFill/>
          </a:ln>
          <a:effectLst>
            <a:reflection stA="52000" endA="300" endPos="35000" sy="-100000" algn="bl" rotWithShape="0"/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26"/>
          <p:cNvSpPr txBox="1"/>
          <p:nvPr/>
        </p:nvSpPr>
        <p:spPr>
          <a:xfrm>
            <a:off x="312566" y="1102355"/>
            <a:ext cx="11566867" cy="510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1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Direito de autor</a:t>
            </a:r>
            <a:endParaRPr/>
          </a:p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_________________________________________________________</a:t>
            </a:r>
            <a:endParaRPr/>
          </a:p>
        </p:txBody>
      </p:sp>
      <p:sp>
        <p:nvSpPr>
          <p:cNvPr id="245" name="Google Shape;245;p26"/>
          <p:cNvSpPr/>
          <p:nvPr/>
        </p:nvSpPr>
        <p:spPr>
          <a:xfrm>
            <a:off x="331788" y="1735138"/>
            <a:ext cx="11528425" cy="25744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✔"/>
            </a:pPr>
            <a:r>
              <a:rPr lang="pt-PT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Decorre da criação e exteriorização da obra</a:t>
            </a:r>
            <a:endParaRPr/>
          </a:p>
          <a:p>
            <a:pPr marL="342900" marR="0" lvl="0" indent="-342900" algn="just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✔"/>
            </a:pPr>
            <a:r>
              <a:rPr lang="pt-PT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 proteção incide sobre a expressão ou manifestação (formal) das criações/obras, e não sobre as ideias que estão na sua base </a:t>
            </a:r>
            <a:endParaRPr/>
          </a:p>
          <a:p>
            <a:pPr marL="342900" marR="0" lvl="0" indent="-342900" algn="just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Noto Sans Symbols"/>
              <a:buChar char="✔"/>
            </a:pPr>
            <a:r>
              <a:rPr lang="pt-PT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Tudo que é criado por alguém é automaticamente “reservado” </a:t>
            </a:r>
            <a:endParaRPr/>
          </a:p>
          <a:p>
            <a:pPr marL="342900" marR="0" lvl="0" indent="-342900" algn="just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Noto Sans Symbols"/>
              <a:buChar char="✔"/>
            </a:pPr>
            <a:r>
              <a:rPr lang="pt-PT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Cabe ao autor definir o tipo de abertura que pretende conceder</a:t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6" name="Google Shape;246;p2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/>
              <a:t>Recursos Educacionais Abertos: conhecer e explorar</a:t>
            </a:r>
            <a:endParaRPr/>
          </a:p>
        </p:txBody>
      </p:sp>
      <p:sp>
        <p:nvSpPr>
          <p:cNvPr id="247" name="Google Shape;247;p2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16</a:t>
            </a:fld>
            <a:endParaRPr/>
          </a:p>
        </p:txBody>
      </p:sp>
      <p:pic>
        <p:nvPicPr>
          <p:cNvPr id="248" name="Google Shape;248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52107" y="1246747"/>
            <a:ext cx="569783" cy="759475"/>
          </a:xfrm>
          <a:prstGeom prst="rect">
            <a:avLst/>
          </a:prstGeom>
          <a:noFill/>
          <a:ln>
            <a:noFill/>
          </a:ln>
          <a:effectLst>
            <a:reflection stA="52000" endA="300" endPos="35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27"/>
          <p:cNvSpPr txBox="1"/>
          <p:nvPr/>
        </p:nvSpPr>
        <p:spPr>
          <a:xfrm>
            <a:off x="312566" y="1102355"/>
            <a:ext cx="11566867" cy="510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1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Direito de autor</a:t>
            </a:r>
            <a:endParaRPr/>
          </a:p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_________________________________________________________</a:t>
            </a:r>
            <a:endParaRPr/>
          </a:p>
        </p:txBody>
      </p:sp>
      <p:sp>
        <p:nvSpPr>
          <p:cNvPr id="254" name="Google Shape;254;p27"/>
          <p:cNvSpPr/>
          <p:nvPr/>
        </p:nvSpPr>
        <p:spPr>
          <a:xfrm>
            <a:off x="363538" y="1738313"/>
            <a:ext cx="11464925" cy="24357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marR="0" lvl="1" indent="-4572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AutoNum type="arabicPeriod"/>
            </a:pPr>
            <a:r>
              <a:rPr lang="pt-PT"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Direito exclusivo sobre a exploração económica</a:t>
            </a:r>
            <a:endParaRPr/>
          </a:p>
          <a:p>
            <a:pPr marL="457200" marR="0" lvl="1" indent="-457200" algn="just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AutoNum type="arabicPeriod"/>
            </a:pPr>
            <a:r>
              <a:rPr lang="pt-PT"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Assegurar a paternidade, a genuinidade e a integridade</a:t>
            </a:r>
            <a:endParaRPr/>
          </a:p>
          <a:p>
            <a:pPr marL="457200" marR="0" lvl="1" indent="-457200" algn="just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AutoNum type="arabicPeriod"/>
            </a:pPr>
            <a:r>
              <a:rPr lang="pt-PT"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Autorizar a utilização a terceiros</a:t>
            </a:r>
            <a:endParaRPr/>
          </a:p>
          <a:p>
            <a:pPr marL="457200" marR="0" lvl="1" indent="0" algn="just" rtl="0">
              <a:lnSpc>
                <a:spcPct val="150000"/>
              </a:lnSpc>
              <a:spcBef>
                <a:spcPts val="2400"/>
              </a:spcBef>
              <a:spcAft>
                <a:spcPts val="0"/>
              </a:spcAft>
              <a:buNone/>
            </a:pP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5" name="Google Shape;255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/>
              <a:t>Recursos Educacionais Abertos: conhecer e explorar</a:t>
            </a:r>
            <a:endParaRPr/>
          </a:p>
        </p:txBody>
      </p:sp>
      <p:sp>
        <p:nvSpPr>
          <p:cNvPr id="256" name="Google Shape;256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17</a:t>
            </a:fld>
            <a:endParaRPr/>
          </a:p>
        </p:txBody>
      </p:sp>
      <p:pic>
        <p:nvPicPr>
          <p:cNvPr id="257" name="Google Shape;257;p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52107" y="1246747"/>
            <a:ext cx="569783" cy="759475"/>
          </a:xfrm>
          <a:prstGeom prst="rect">
            <a:avLst/>
          </a:prstGeom>
          <a:noFill/>
          <a:ln>
            <a:noFill/>
          </a:ln>
          <a:effectLst>
            <a:reflection stA="52000" endA="300" endPos="35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28"/>
          <p:cNvSpPr txBox="1"/>
          <p:nvPr/>
        </p:nvSpPr>
        <p:spPr>
          <a:xfrm>
            <a:off x="312566" y="1102355"/>
            <a:ext cx="11566867" cy="510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1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Direito de autor</a:t>
            </a:r>
            <a:endParaRPr/>
          </a:p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_________________________________________________________</a:t>
            </a:r>
            <a:endParaRPr/>
          </a:p>
        </p:txBody>
      </p:sp>
      <p:sp>
        <p:nvSpPr>
          <p:cNvPr id="263" name="Google Shape;263;p28"/>
          <p:cNvSpPr/>
          <p:nvPr/>
        </p:nvSpPr>
        <p:spPr>
          <a:xfrm>
            <a:off x="331787" y="2000421"/>
            <a:ext cx="11528425" cy="25744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Um documento com o símbolo </a:t>
            </a:r>
            <a:r>
              <a:rPr lang="pt-PT" sz="2000"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©</a:t>
            </a:r>
            <a:r>
              <a:rPr lang="pt-PT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(copyright) significa que tem “todos os direitos reservados”. </a:t>
            </a:r>
            <a:endParaRPr/>
          </a:p>
          <a:p>
            <a:pPr marL="0" marR="0" lvl="0" indent="0" algn="just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pt-PT" sz="2000" b="1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Não pode ser usado, adaptado ou redistribuído sem a expressa autorização do seu autor. </a:t>
            </a:r>
            <a:endParaRPr/>
          </a:p>
          <a:p>
            <a:pPr marL="0" marR="0" lvl="0" indent="0" algn="just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pt-PT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Um documento sem nenhuma referência ao copyright é considerado fechado.</a:t>
            </a:r>
            <a:endParaRPr/>
          </a:p>
          <a:p>
            <a:pPr marL="0" marR="0" lvl="0" indent="0" algn="just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pt-PT" sz="2000" b="1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Só será o contrário se o ambiente digital em que se integra apontar para uma licença livre ou contenha um “termo de uso” que explicite as condições de utilização permitidas.</a:t>
            </a:r>
            <a:endParaRPr sz="2000">
              <a:solidFill>
                <a:srgbClr val="59595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4" name="Google Shape;264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/>
              <a:t>Recursos Educacionais Abertos: conhecer e explorar</a:t>
            </a:r>
            <a:endParaRPr/>
          </a:p>
        </p:txBody>
      </p:sp>
      <p:sp>
        <p:nvSpPr>
          <p:cNvPr id="265" name="Google Shape;265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18</a:t>
            </a:fld>
            <a:endParaRPr/>
          </a:p>
        </p:txBody>
      </p:sp>
      <p:pic>
        <p:nvPicPr>
          <p:cNvPr id="266" name="Google Shape;266;p2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52107" y="1246747"/>
            <a:ext cx="569783" cy="759475"/>
          </a:xfrm>
          <a:prstGeom prst="rect">
            <a:avLst/>
          </a:prstGeom>
          <a:noFill/>
          <a:ln>
            <a:noFill/>
          </a:ln>
          <a:effectLst>
            <a:reflection stA="52000" endA="300" endPos="35000" sy="-100000" algn="bl" rotWithShape="0"/>
          </a:effec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1" name="Google Shape;271;p29" descr="Resultado de imagem para creative commons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787143" y="3271580"/>
            <a:ext cx="4617714" cy="2708184"/>
          </a:xfrm>
          <a:prstGeom prst="rect">
            <a:avLst/>
          </a:prstGeom>
          <a:noFill/>
          <a:ln>
            <a:noFill/>
          </a:ln>
        </p:spPr>
      </p:pic>
      <p:sp>
        <p:nvSpPr>
          <p:cNvPr id="272" name="Google Shape;272;p29"/>
          <p:cNvSpPr/>
          <p:nvPr/>
        </p:nvSpPr>
        <p:spPr>
          <a:xfrm>
            <a:off x="353439" y="2128510"/>
            <a:ext cx="11539537" cy="11430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Para simplificar a utilização de obras protegidas por direito de autor dentro de um quadro legal, foram criadas as licenças </a:t>
            </a:r>
            <a:r>
              <a:rPr lang="pt-PT" sz="24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Creative Commons </a:t>
            </a:r>
            <a:r>
              <a:rPr lang="pt-PT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(CC).</a:t>
            </a:r>
            <a:endParaRPr/>
          </a:p>
        </p:txBody>
      </p:sp>
      <p:sp>
        <p:nvSpPr>
          <p:cNvPr id="273" name="Google Shape;273;p2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/>
              <a:t>Recursos Educacionais Abertos: conhecer e explorar</a:t>
            </a:r>
            <a:endParaRPr/>
          </a:p>
        </p:txBody>
      </p:sp>
      <p:sp>
        <p:nvSpPr>
          <p:cNvPr id="274" name="Google Shape;274;p2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19</a:t>
            </a:fld>
            <a:endParaRPr/>
          </a:p>
        </p:txBody>
      </p:sp>
      <p:sp>
        <p:nvSpPr>
          <p:cNvPr id="275" name="Google Shape;275;p29"/>
          <p:cNvSpPr txBox="1"/>
          <p:nvPr/>
        </p:nvSpPr>
        <p:spPr>
          <a:xfrm>
            <a:off x="312566" y="1102355"/>
            <a:ext cx="11566867" cy="510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1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Licenças Creative Commons</a:t>
            </a:r>
            <a:endParaRPr sz="2800" b="1">
              <a:solidFill>
                <a:srgbClr val="1E4E7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_________________________________________________________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30"/>
          <p:cNvSpPr/>
          <p:nvPr/>
        </p:nvSpPr>
        <p:spPr>
          <a:xfrm>
            <a:off x="330200" y="1868752"/>
            <a:ext cx="11531600" cy="29592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Forma padronizada de atribuir autorizações de direito de autor e de direitos conexos aos trabalhos criativos. </a:t>
            </a:r>
            <a:endParaRPr/>
          </a:p>
          <a:p>
            <a:pPr marL="0" marR="0" lvl="0" indent="0" algn="just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pt-PT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Conjunto de termos e condições que criadores e outros detentores de direitos podem utilizar para partilhar obras originais de autor, outros materiais sujeitos a direito de autor e direitos conexos.</a:t>
            </a:r>
            <a:endParaRPr/>
          </a:p>
          <a:p>
            <a:pPr marL="0" marR="0" lvl="0" indent="0" algn="just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pt-PT" sz="2000"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 autor define as condições de utilização da sua obra | O utilizador efetua à utilização dentro dos limites definidos na licença, sem ter de pedir autorização.</a:t>
            </a:r>
            <a:endParaRPr sz="20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1" name="Google Shape;281;p3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/>
              <a:t>Recursos Educacionais Abertos: conhecer e explorar</a:t>
            </a:r>
            <a:endParaRPr/>
          </a:p>
        </p:txBody>
      </p:sp>
      <p:sp>
        <p:nvSpPr>
          <p:cNvPr id="282" name="Google Shape;282;p3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20</a:t>
            </a:fld>
            <a:endParaRPr/>
          </a:p>
        </p:txBody>
      </p:sp>
      <p:sp>
        <p:nvSpPr>
          <p:cNvPr id="283" name="Google Shape;283;p30"/>
          <p:cNvSpPr txBox="1"/>
          <p:nvPr/>
        </p:nvSpPr>
        <p:spPr>
          <a:xfrm>
            <a:off x="312566" y="1102355"/>
            <a:ext cx="11566867" cy="510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1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Licenças Creative Commons</a:t>
            </a:r>
            <a:endParaRPr sz="2800" b="1">
              <a:solidFill>
                <a:srgbClr val="1E4E7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_________________________________________________________</a:t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3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/>
              <a:t>Recursos Educacionais Abertos: conhecer e explorar</a:t>
            </a:r>
            <a:endParaRPr/>
          </a:p>
        </p:txBody>
      </p:sp>
      <p:pic>
        <p:nvPicPr>
          <p:cNvPr id="289" name="Google Shape;289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53874" y="2813391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0" name="Google Shape;290;p3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910637" y="2813390"/>
            <a:ext cx="2143125" cy="2143125"/>
          </a:xfrm>
          <a:prstGeom prst="rect">
            <a:avLst/>
          </a:prstGeom>
          <a:noFill/>
          <a:ln>
            <a:noFill/>
          </a:ln>
        </p:spPr>
      </p:pic>
      <p:sp>
        <p:nvSpPr>
          <p:cNvPr id="291" name="Google Shape;291;p31" descr="Resultado de imagem para cc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92" name="Google Shape;292;p3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982255" y="2813390"/>
            <a:ext cx="2143125" cy="2143125"/>
          </a:xfrm>
          <a:prstGeom prst="rect">
            <a:avLst/>
          </a:prstGeom>
          <a:noFill/>
          <a:ln>
            <a:noFill/>
          </a:ln>
        </p:spPr>
      </p:pic>
      <p:sp>
        <p:nvSpPr>
          <p:cNvPr id="293" name="Google Shape;293;p31"/>
          <p:cNvSpPr/>
          <p:nvPr/>
        </p:nvSpPr>
        <p:spPr>
          <a:xfrm>
            <a:off x="338137" y="1970561"/>
            <a:ext cx="11515725" cy="4969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Situam-se entre </a:t>
            </a:r>
            <a:r>
              <a:rPr lang="pt-PT" sz="20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todos os direitos reservados, alguns direitos </a:t>
            </a:r>
            <a:r>
              <a:rPr lang="pt-PT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 </a:t>
            </a:r>
            <a:r>
              <a:rPr lang="pt-PT" sz="20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nenhum direito reservado</a:t>
            </a:r>
            <a:r>
              <a:rPr lang="pt-PT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294" name="Google Shape;294;p3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21</a:t>
            </a:fld>
            <a:endParaRPr/>
          </a:p>
        </p:txBody>
      </p:sp>
      <p:sp>
        <p:nvSpPr>
          <p:cNvPr id="295" name="Google Shape;295;p31"/>
          <p:cNvSpPr txBox="1"/>
          <p:nvPr/>
        </p:nvSpPr>
        <p:spPr>
          <a:xfrm>
            <a:off x="312566" y="1102355"/>
            <a:ext cx="11566867" cy="510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1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Licenças Creative Commons</a:t>
            </a:r>
            <a:endParaRPr sz="2800" b="1">
              <a:solidFill>
                <a:srgbClr val="1E4E7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_________________________________________________________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3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/>
              <a:t>Recursos Educacionais Abertos: conhecer e explorar</a:t>
            </a:r>
            <a:endParaRPr/>
          </a:p>
        </p:txBody>
      </p:sp>
      <p:pic>
        <p:nvPicPr>
          <p:cNvPr id="301" name="Google Shape;301;p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38861" y="1941168"/>
            <a:ext cx="9914276" cy="3980044"/>
          </a:xfrm>
          <a:prstGeom prst="rect">
            <a:avLst/>
          </a:prstGeom>
          <a:noFill/>
          <a:ln>
            <a:noFill/>
          </a:ln>
        </p:spPr>
      </p:pic>
      <p:sp>
        <p:nvSpPr>
          <p:cNvPr id="302" name="Google Shape;302;p32"/>
          <p:cNvSpPr/>
          <p:nvPr/>
        </p:nvSpPr>
        <p:spPr>
          <a:xfrm>
            <a:off x="300486" y="6094740"/>
            <a:ext cx="11591027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4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4"/>
              </a:rPr>
              <a:t>https://pt.wikipedia.org/wiki/Licen%C3%A7as_Creative_Commons</a:t>
            </a:r>
            <a:endParaRPr sz="1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3" name="Google Shape;303;p3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22</a:t>
            </a:fld>
            <a:endParaRPr/>
          </a:p>
        </p:txBody>
      </p:sp>
      <p:sp>
        <p:nvSpPr>
          <p:cNvPr id="304" name="Google Shape;304;p32"/>
          <p:cNvSpPr txBox="1"/>
          <p:nvPr/>
        </p:nvSpPr>
        <p:spPr>
          <a:xfrm>
            <a:off x="312566" y="1102355"/>
            <a:ext cx="11566867" cy="510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1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Licenças Creative Commons</a:t>
            </a:r>
            <a:endParaRPr sz="2800" b="1">
              <a:solidFill>
                <a:srgbClr val="1E4E7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_________________________________________________________</a:t>
            </a:r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33"/>
          <p:cNvSpPr txBox="1"/>
          <p:nvPr/>
        </p:nvSpPr>
        <p:spPr>
          <a:xfrm>
            <a:off x="325437" y="2001978"/>
            <a:ext cx="11541125" cy="21589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4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A licença deve estar: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  <a:p>
            <a:pPr marL="800100" marR="0" lvl="1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✔"/>
            </a:pPr>
            <a:r>
              <a:rPr lang="pt-PT"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Visível no corpo do documento</a:t>
            </a:r>
            <a:endParaRPr/>
          </a:p>
          <a:p>
            <a:pPr marL="800100" marR="0" lvl="1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✔"/>
            </a:pPr>
            <a:r>
              <a:rPr lang="pt-PT"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Nas suas propriedades</a:t>
            </a:r>
            <a:endParaRPr/>
          </a:p>
          <a:p>
            <a:pPr marL="800100" marR="0" lvl="1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✔"/>
            </a:pPr>
            <a:r>
              <a:rPr lang="pt-PT"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Nos metadados do sistema de informação no qual o documento é inserido</a:t>
            </a:r>
            <a:endParaRPr/>
          </a:p>
        </p:txBody>
      </p:sp>
      <p:sp>
        <p:nvSpPr>
          <p:cNvPr id="310" name="Google Shape;310;p3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/>
              <a:t>Recursos Educacionais Abertos: conhecer e explorar</a:t>
            </a:r>
            <a:endParaRPr/>
          </a:p>
        </p:txBody>
      </p:sp>
      <p:sp>
        <p:nvSpPr>
          <p:cNvPr id="311" name="Google Shape;311;p3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23</a:t>
            </a:fld>
            <a:endParaRPr/>
          </a:p>
        </p:txBody>
      </p:sp>
      <p:sp>
        <p:nvSpPr>
          <p:cNvPr id="312" name="Google Shape;312;p33"/>
          <p:cNvSpPr txBox="1"/>
          <p:nvPr/>
        </p:nvSpPr>
        <p:spPr>
          <a:xfrm>
            <a:off x="312566" y="1102355"/>
            <a:ext cx="11566867" cy="510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1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Licenças Creative Commons</a:t>
            </a:r>
            <a:endParaRPr sz="2800" b="1">
              <a:solidFill>
                <a:srgbClr val="1E4E7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_________________________________________________________</a:t>
            </a:r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" name="Google Shape;317;p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63900" y="3132138"/>
            <a:ext cx="650875" cy="650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18" name="Google Shape;318;p3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263900" y="4881563"/>
            <a:ext cx="650875" cy="701675"/>
          </a:xfrm>
          <a:prstGeom prst="rect">
            <a:avLst/>
          </a:prstGeom>
          <a:noFill/>
          <a:ln>
            <a:noFill/>
          </a:ln>
        </p:spPr>
      </p:pic>
      <p:sp>
        <p:nvSpPr>
          <p:cNvPr id="319" name="Google Shape;319;p34"/>
          <p:cNvSpPr/>
          <p:nvPr/>
        </p:nvSpPr>
        <p:spPr>
          <a:xfrm>
            <a:off x="4038600" y="1909495"/>
            <a:ext cx="7821613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0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Texto Legal -</a:t>
            </a:r>
            <a:r>
              <a:rPr lang="pt-PT" sz="2000" b="1">
                <a:solidFill>
                  <a:srgbClr val="46464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pt-PT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Instrumento legal tradicional, no tipo de linguagem e formato de texto</a:t>
            </a:r>
            <a:endParaRPr/>
          </a:p>
        </p:txBody>
      </p:sp>
      <p:sp>
        <p:nvSpPr>
          <p:cNvPr id="320" name="Google Shape;320;p34"/>
          <p:cNvSpPr/>
          <p:nvPr/>
        </p:nvSpPr>
        <p:spPr>
          <a:xfrm>
            <a:off x="4016948" y="2855649"/>
            <a:ext cx="7821613" cy="1631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0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Resumo Explicativo -</a:t>
            </a:r>
            <a:r>
              <a:rPr lang="pt-PT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Sumariza os termos e condições mais importantes </a:t>
            </a:r>
            <a:endParaRPr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000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rPr>
              <a:t>Intérprete amigável do Texto Legal subjacente, embora não seja, em si mesmo, uma licença e o seu conteúdo não forme parte do Texto Legal</a:t>
            </a:r>
            <a:endParaRPr/>
          </a:p>
        </p:txBody>
      </p:sp>
      <p:sp>
        <p:nvSpPr>
          <p:cNvPr id="321" name="Google Shape;321;p34"/>
          <p:cNvSpPr/>
          <p:nvPr/>
        </p:nvSpPr>
        <p:spPr>
          <a:xfrm>
            <a:off x="4154488" y="4772025"/>
            <a:ext cx="7821612" cy="10156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0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Legível por máquinas – </a:t>
            </a:r>
            <a:r>
              <a:rPr lang="pt-PT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Forma padronizada de descrever as licenças que pode ser lida e entendida por software, chamada </a:t>
            </a:r>
            <a:r>
              <a:rPr lang="pt-PT" sz="20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5"/>
              </a:rPr>
              <a:t>Linguagem de Expressão de Direitos, da CC</a:t>
            </a:r>
            <a:r>
              <a:rPr lang="pt-PT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(CC REL)</a:t>
            </a:r>
            <a:endParaRPr/>
          </a:p>
        </p:txBody>
      </p:sp>
      <p:pic>
        <p:nvPicPr>
          <p:cNvPr id="322" name="Google Shape;322;p3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219450" y="1856134"/>
            <a:ext cx="695325" cy="750888"/>
          </a:xfrm>
          <a:prstGeom prst="rect">
            <a:avLst/>
          </a:prstGeom>
          <a:noFill/>
          <a:ln>
            <a:noFill/>
          </a:ln>
        </p:spPr>
      </p:pic>
      <p:sp>
        <p:nvSpPr>
          <p:cNvPr id="323" name="Google Shape;323;p3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/>
              <a:t>Recursos Educacionais Abertos: conhecer e explorar</a:t>
            </a:r>
            <a:endParaRPr/>
          </a:p>
        </p:txBody>
      </p:sp>
      <p:pic>
        <p:nvPicPr>
          <p:cNvPr id="324" name="Google Shape;324;p3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53439" y="2012087"/>
            <a:ext cx="2498725" cy="2952750"/>
          </a:xfrm>
          <a:prstGeom prst="rect">
            <a:avLst/>
          </a:prstGeom>
          <a:noFill/>
          <a:ln>
            <a:noFill/>
          </a:ln>
        </p:spPr>
      </p:pic>
      <p:sp>
        <p:nvSpPr>
          <p:cNvPr id="325" name="Google Shape;325;p3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24</a:t>
            </a:fld>
            <a:endParaRPr/>
          </a:p>
        </p:txBody>
      </p:sp>
      <p:sp>
        <p:nvSpPr>
          <p:cNvPr id="326" name="Google Shape;326;p34"/>
          <p:cNvSpPr txBox="1"/>
          <p:nvPr/>
        </p:nvSpPr>
        <p:spPr>
          <a:xfrm>
            <a:off x="312566" y="1102355"/>
            <a:ext cx="11566867" cy="510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1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Licenças Creative Commons</a:t>
            </a:r>
            <a:endParaRPr sz="2800" b="1">
              <a:solidFill>
                <a:srgbClr val="1E4E7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_________________________________________________________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1" name="Google Shape;331;p3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63900" y="3132138"/>
            <a:ext cx="650875" cy="650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32" name="Google Shape;332;p3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263900" y="4881563"/>
            <a:ext cx="650875" cy="701675"/>
          </a:xfrm>
          <a:prstGeom prst="rect">
            <a:avLst/>
          </a:prstGeom>
          <a:noFill/>
          <a:ln>
            <a:noFill/>
          </a:ln>
        </p:spPr>
      </p:pic>
      <p:sp>
        <p:nvSpPr>
          <p:cNvPr id="333" name="Google Shape;333;p35"/>
          <p:cNvSpPr/>
          <p:nvPr/>
        </p:nvSpPr>
        <p:spPr>
          <a:xfrm>
            <a:off x="4669971" y="2718837"/>
            <a:ext cx="7182304" cy="1420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Estas três camadas garantem que o conjunto de direitos não é apenas um conceito legal mas algo que os criadores, os utilizadores e até a própria Internet pode compreender.</a:t>
            </a:r>
            <a:endParaRPr/>
          </a:p>
        </p:txBody>
      </p:sp>
      <p:sp>
        <p:nvSpPr>
          <p:cNvPr id="334" name="Google Shape;334;p3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/>
              <a:t>Recursos Educacionais Abertos: conhecer e explorar</a:t>
            </a:r>
            <a:endParaRPr/>
          </a:p>
        </p:txBody>
      </p:sp>
      <p:pic>
        <p:nvPicPr>
          <p:cNvPr id="335" name="Google Shape;335;p3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53439" y="2012087"/>
            <a:ext cx="2498725" cy="2952750"/>
          </a:xfrm>
          <a:prstGeom prst="rect">
            <a:avLst/>
          </a:prstGeom>
          <a:noFill/>
          <a:ln>
            <a:noFill/>
          </a:ln>
        </p:spPr>
      </p:pic>
      <p:sp>
        <p:nvSpPr>
          <p:cNvPr id="336" name="Google Shape;336;p3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25</a:t>
            </a:fld>
            <a:endParaRPr/>
          </a:p>
        </p:txBody>
      </p:sp>
      <p:pic>
        <p:nvPicPr>
          <p:cNvPr id="337" name="Google Shape;337;p3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219450" y="1856134"/>
            <a:ext cx="695325" cy="750888"/>
          </a:xfrm>
          <a:prstGeom prst="rect">
            <a:avLst/>
          </a:prstGeom>
          <a:noFill/>
          <a:ln>
            <a:noFill/>
          </a:ln>
        </p:spPr>
      </p:pic>
      <p:sp>
        <p:nvSpPr>
          <p:cNvPr id="338" name="Google Shape;338;p35"/>
          <p:cNvSpPr txBox="1"/>
          <p:nvPr/>
        </p:nvSpPr>
        <p:spPr>
          <a:xfrm>
            <a:off x="312566" y="1102355"/>
            <a:ext cx="11566867" cy="510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1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Licenças Creative Commons</a:t>
            </a:r>
            <a:endParaRPr sz="2800" b="1">
              <a:solidFill>
                <a:srgbClr val="1E4E7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_________________________________________________________</a:t>
            </a:r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p3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/>
              <a:t>Recursos Educacionais Abertos: conhecer e explorar</a:t>
            </a:r>
            <a:endParaRPr/>
          </a:p>
        </p:txBody>
      </p:sp>
      <p:sp>
        <p:nvSpPr>
          <p:cNvPr id="344" name="Google Shape;344;p3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26</a:t>
            </a:fld>
            <a:endParaRPr/>
          </a:p>
        </p:txBody>
      </p:sp>
      <p:sp>
        <p:nvSpPr>
          <p:cNvPr id="345" name="Google Shape;345;p36"/>
          <p:cNvSpPr txBox="1"/>
          <p:nvPr/>
        </p:nvSpPr>
        <p:spPr>
          <a:xfrm>
            <a:off x="312566" y="1102355"/>
            <a:ext cx="11566867" cy="510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1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Licenças Creative Commons</a:t>
            </a:r>
            <a:endParaRPr sz="2800" b="1">
              <a:solidFill>
                <a:srgbClr val="1E4E7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_________________________________________________________</a:t>
            </a:r>
            <a:endParaRPr/>
          </a:p>
        </p:txBody>
      </p:sp>
      <p:sp>
        <p:nvSpPr>
          <p:cNvPr id="346" name="Google Shape;346;p36"/>
          <p:cNvSpPr/>
          <p:nvPr/>
        </p:nvSpPr>
        <p:spPr>
          <a:xfrm>
            <a:off x="312566" y="1613072"/>
            <a:ext cx="11566867" cy="47705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4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Inserção automática de uma licença Creative Commons (CC)</a:t>
            </a:r>
            <a:endParaRPr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20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000" b="1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Site da Creative Commons:</a:t>
            </a:r>
            <a:endParaRPr sz="2000">
              <a:solidFill>
                <a:srgbClr val="0D0D0D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000" b="0" i="0" u="none" strike="noStrike" cap="none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Acede à Creative Commons em </a:t>
            </a:r>
            <a:r>
              <a:rPr lang="pt-PT" sz="2000" b="0" i="0" u="sng" strike="noStrike" cap="none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https://creativecommons.org/choose/</a:t>
            </a:r>
            <a:r>
              <a:rPr lang="pt-PT" sz="2000" b="0" i="0" u="none" strike="noStrike" cap="none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 para gerar o código HTML da licença. Depois de selecionar as opções adequadas, o site fornecerá o código que será inserido no seu documento.</a:t>
            </a:r>
            <a:endParaRPr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000" b="1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Ferramentas de Processamento de Texto:</a:t>
            </a:r>
            <a:endParaRPr sz="2000">
              <a:solidFill>
                <a:srgbClr val="0D0D0D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000" b="0" i="0" u="none" strike="noStrike" cap="none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Muitos processadores de texto, como Microsoft Word e Google Docs, permitem inserir licenças Creative Commons automaticamente.</a:t>
            </a:r>
            <a:endParaRPr/>
          </a:p>
          <a:p>
            <a:pPr marL="457200" marR="0" lvl="1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000" b="0" i="0" u="none" strike="noStrike" cap="none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No Microsoft Word pode ir para o guia "Inserir" e selecionar "Marcadores de Referência", depois "Notas de Rodapé“ e escolher o estilo de licença Creative Commons apropriado. O software irá inseri-lo automaticamente no documento.</a:t>
            </a:r>
            <a:endParaRPr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000" b="1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Plugins e Extensões:</a:t>
            </a:r>
            <a:endParaRPr sz="2000">
              <a:solidFill>
                <a:srgbClr val="0D0D0D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000" b="0" i="0" u="none" strike="noStrike" cap="none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Existem plugins e extensões disponíveis para alguns softwares como por exemplo o WordPress que automatizam a inserção de licenças Creative Commons.</a:t>
            </a:r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Google Shape;351;p3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/>
              <a:t>Recursos Educacionais Abertos: conhecer e explorar</a:t>
            </a:r>
            <a:endParaRPr/>
          </a:p>
        </p:txBody>
      </p:sp>
      <p:sp>
        <p:nvSpPr>
          <p:cNvPr id="352" name="Google Shape;352;p3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27</a:t>
            </a:fld>
            <a:endParaRPr/>
          </a:p>
        </p:txBody>
      </p:sp>
      <p:sp>
        <p:nvSpPr>
          <p:cNvPr id="353" name="Google Shape;353;p37"/>
          <p:cNvSpPr txBox="1"/>
          <p:nvPr/>
        </p:nvSpPr>
        <p:spPr>
          <a:xfrm>
            <a:off x="312566" y="1102355"/>
            <a:ext cx="11566867" cy="510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1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Licenças Creative Commons</a:t>
            </a:r>
            <a:endParaRPr sz="2800" b="1">
              <a:solidFill>
                <a:srgbClr val="1E4E7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_________________________________________________________</a:t>
            </a:r>
            <a:endParaRPr/>
          </a:p>
        </p:txBody>
      </p:sp>
      <p:sp>
        <p:nvSpPr>
          <p:cNvPr id="354" name="Google Shape;354;p37"/>
          <p:cNvSpPr/>
          <p:nvPr/>
        </p:nvSpPr>
        <p:spPr>
          <a:xfrm>
            <a:off x="312565" y="1613072"/>
            <a:ext cx="11566867" cy="4924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4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Inserção automática de uma licença Creative Commons (CC)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</a:pPr>
            <a:endParaRPr sz="2000" b="1">
              <a:solidFill>
                <a:srgbClr val="0D0D0D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000" b="1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Scripting:</a:t>
            </a:r>
            <a:endParaRPr sz="2000">
              <a:solidFill>
                <a:srgbClr val="0D0D0D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000" b="0" i="0" u="none" strike="noStrike" cap="none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Se estiver confortável com programação, pode criar um script para inserir automaticamente a licença CC no seu documento. Isso pode ser feito com linguagens de programação como Python ou JavaScript, dependendo do formato do documento..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000" b="1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Modelos Personalizados:</a:t>
            </a:r>
            <a:endParaRPr sz="2000">
              <a:solidFill>
                <a:srgbClr val="0D0D0D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000" b="0" i="0" u="none" strike="noStrike" cap="none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Também pode criar um modelo personalizado no seu software de processamento de texto, contendo a licença Creative Commons desejada. Isso permitirá inserir a licença automaticamente sempre que criar um novo documento com base nesse modelo.</a:t>
            </a:r>
            <a:endParaRPr/>
          </a:p>
          <a:p>
            <a:pPr marL="457200" marR="0" lvl="1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2000" b="0" i="0" u="none" strike="noStrike" cap="none">
              <a:solidFill>
                <a:srgbClr val="0D0D0D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000"/>
              <a:buFont typeface="Noto Sans Symbols"/>
              <a:buChar char="✔"/>
            </a:pPr>
            <a:r>
              <a:rPr lang="pt-PT" sz="20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Escolha a opção que melhor se adapte ao seu fluxo de trabalho e às ferramentas que utiliza;</a:t>
            </a:r>
            <a:endParaRPr/>
          </a:p>
          <a:p>
            <a:pPr marL="342900" marR="0" lvl="0" indent="-342900" algn="just" rtl="0">
              <a:spcBef>
                <a:spcPts val="1200"/>
              </a:spcBef>
              <a:spcAft>
                <a:spcPts val="0"/>
              </a:spcAft>
              <a:buClr>
                <a:srgbClr val="002060"/>
              </a:buClr>
              <a:buSzPts val="2000"/>
              <a:buFont typeface="Noto Sans Symbols"/>
              <a:buChar char="✔"/>
            </a:pPr>
            <a:r>
              <a:rPr lang="pt-PT" sz="20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Certifique-se sempre de selecionar a licença Creative Commons correta para o seu conteúdo e as suas necessidades.</a:t>
            </a:r>
            <a:endParaRPr sz="2000" b="1" i="0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p3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/>
              <a:t>Recursos Educacionais Abertos: conhecer e explorar</a:t>
            </a:r>
            <a:endParaRPr/>
          </a:p>
        </p:txBody>
      </p:sp>
      <p:sp>
        <p:nvSpPr>
          <p:cNvPr id="360" name="Google Shape;360;p3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28</a:t>
            </a:fld>
            <a:endParaRPr/>
          </a:p>
        </p:txBody>
      </p:sp>
      <p:pic>
        <p:nvPicPr>
          <p:cNvPr id="361" name="Google Shape;361;p3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808661" y="1870879"/>
            <a:ext cx="4659852" cy="4485471"/>
          </a:xfrm>
          <a:prstGeom prst="rect">
            <a:avLst/>
          </a:prstGeom>
          <a:noFill/>
          <a:ln>
            <a:noFill/>
          </a:ln>
        </p:spPr>
      </p:pic>
      <p:pic>
        <p:nvPicPr>
          <p:cNvPr id="362" name="Google Shape;362;p3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09419" y="3241340"/>
            <a:ext cx="10545688" cy="2255405"/>
          </a:xfrm>
          <a:prstGeom prst="rect">
            <a:avLst/>
          </a:prstGeom>
          <a:noFill/>
          <a:ln>
            <a:noFill/>
          </a:ln>
        </p:spPr>
      </p:pic>
      <p:sp>
        <p:nvSpPr>
          <p:cNvPr id="363" name="Google Shape;363;p38"/>
          <p:cNvSpPr txBox="1"/>
          <p:nvPr/>
        </p:nvSpPr>
        <p:spPr>
          <a:xfrm>
            <a:off x="429810" y="1607729"/>
            <a:ext cx="6997544" cy="40011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0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https://portal.uab.pt/dsd/recursos-educacionais-abertos/</a:t>
            </a:r>
            <a:endParaRPr/>
          </a:p>
        </p:txBody>
      </p:sp>
      <p:pic>
        <p:nvPicPr>
          <p:cNvPr id="364" name="Google Shape;364;p3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808661" y="2282925"/>
            <a:ext cx="4286257" cy="4172233"/>
          </a:xfrm>
          <a:prstGeom prst="rect">
            <a:avLst/>
          </a:prstGeom>
          <a:noFill/>
          <a:ln>
            <a:noFill/>
          </a:ln>
        </p:spPr>
      </p:pic>
      <p:sp>
        <p:nvSpPr>
          <p:cNvPr id="365" name="Google Shape;365;p38"/>
          <p:cNvSpPr txBox="1"/>
          <p:nvPr/>
        </p:nvSpPr>
        <p:spPr>
          <a:xfrm>
            <a:off x="312566" y="1102355"/>
            <a:ext cx="11566867" cy="510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1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Licenças Creative Commons</a:t>
            </a:r>
            <a:endParaRPr sz="2800" b="1">
              <a:solidFill>
                <a:srgbClr val="1E4E7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_________________________________________________________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p3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/>
              <a:t>Recursos Educacionais Abertos: conhecer e explorar</a:t>
            </a:r>
            <a:endParaRPr/>
          </a:p>
        </p:txBody>
      </p:sp>
      <p:sp>
        <p:nvSpPr>
          <p:cNvPr id="371" name="Google Shape;371;p3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29</a:t>
            </a:fld>
            <a:endParaRPr/>
          </a:p>
        </p:txBody>
      </p:sp>
      <p:sp>
        <p:nvSpPr>
          <p:cNvPr id="372" name="Google Shape;372;p39"/>
          <p:cNvSpPr/>
          <p:nvPr/>
        </p:nvSpPr>
        <p:spPr>
          <a:xfrm>
            <a:off x="3631222" y="3059668"/>
            <a:ext cx="492955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800" b="1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https://chooser-beta.creativecommons.org/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73" name="Google Shape;373;p3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50701" y="1615533"/>
            <a:ext cx="2123321" cy="4740817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705"/>
              </a:srgbClr>
            </a:outerShdw>
          </a:effectLst>
        </p:spPr>
      </p:pic>
      <p:sp>
        <p:nvSpPr>
          <p:cNvPr id="374" name="Google Shape;374;p39"/>
          <p:cNvSpPr txBox="1"/>
          <p:nvPr/>
        </p:nvSpPr>
        <p:spPr>
          <a:xfrm>
            <a:off x="312566" y="1102355"/>
            <a:ext cx="11566867" cy="510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1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Licenças Creative Commons</a:t>
            </a:r>
            <a:endParaRPr sz="2800" b="1">
              <a:solidFill>
                <a:srgbClr val="1E4E7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_________________________________________________________</a:t>
            </a:r>
            <a:endParaRPr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p40"/>
          <p:cNvSpPr txBox="1">
            <a:spLocks noGrp="1"/>
          </p:cNvSpPr>
          <p:nvPr>
            <p:ph type="body" idx="1"/>
          </p:nvPr>
        </p:nvSpPr>
        <p:spPr>
          <a:xfrm>
            <a:off x="338137" y="2005012"/>
            <a:ext cx="11515725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rPr lang="pt-PT" sz="2000" b="1">
                <a:latin typeface="Arial"/>
                <a:ea typeface="Arial"/>
                <a:cs typeface="Arial"/>
                <a:sym typeface="Arial"/>
              </a:rPr>
              <a:t>Fornecer metadados (opcional)</a:t>
            </a:r>
            <a:endParaRPr/>
          </a:p>
          <a:p>
            <a:pPr marL="0" lvl="0" indent="0" algn="just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endParaRPr sz="2000" b="1">
              <a:latin typeface="Arial"/>
              <a:ea typeface="Arial"/>
              <a:cs typeface="Arial"/>
              <a:sym typeface="Arial"/>
            </a:endParaRPr>
          </a:p>
          <a:p>
            <a:pPr marL="457200" lvl="0" indent="-457200" algn="just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AutoNum type="arabicPeriod"/>
            </a:pPr>
            <a:r>
              <a:rPr lang="pt-PT" sz="2000">
                <a:latin typeface="Arial"/>
                <a:ea typeface="Arial"/>
                <a:cs typeface="Arial"/>
                <a:sym typeface="Arial"/>
              </a:rPr>
              <a:t>Promove a localização dos documentos na web; </a:t>
            </a:r>
            <a:endParaRPr/>
          </a:p>
          <a:p>
            <a:pPr marL="457200" lvl="0" indent="-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AutoNum type="arabicPeriod"/>
            </a:pPr>
            <a:r>
              <a:rPr lang="pt-PT" sz="2000">
                <a:latin typeface="Arial"/>
                <a:ea typeface="Arial"/>
                <a:cs typeface="Arial"/>
                <a:sym typeface="Arial"/>
              </a:rPr>
              <a:t>Auxilia a distribuição do recurso e garante que o autor terá seu nome ou página citados corretamente;</a:t>
            </a:r>
            <a:endParaRPr/>
          </a:p>
          <a:p>
            <a:pPr marL="457200" lvl="0" indent="-45720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AutoNum type="arabicPeriod"/>
            </a:pPr>
            <a:r>
              <a:rPr lang="pt-PT" sz="2000">
                <a:latin typeface="Arial"/>
                <a:ea typeface="Arial"/>
                <a:cs typeface="Arial"/>
                <a:sym typeface="Arial"/>
              </a:rPr>
              <a:t>Permite ao autor reconhecer e indicar que o recurso a partir do qual construiu o seu.</a:t>
            </a:r>
            <a:endParaRPr/>
          </a:p>
          <a:p>
            <a:pPr marL="1143000" lvl="2" indent="-22860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pt-PT">
                <a:latin typeface="Arial"/>
                <a:ea typeface="Arial"/>
                <a:cs typeface="Arial"/>
                <a:sym typeface="Arial"/>
              </a:rPr>
              <a:t>Título</a:t>
            </a:r>
            <a:endParaRPr/>
          </a:p>
          <a:p>
            <a:pPr marL="1143000" lvl="2" indent="-22860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pt-PT">
                <a:latin typeface="Arial"/>
                <a:ea typeface="Arial"/>
                <a:cs typeface="Arial"/>
                <a:sym typeface="Arial"/>
              </a:rPr>
              <a:t>Autor  </a:t>
            </a:r>
            <a:endParaRPr/>
          </a:p>
          <a:p>
            <a:pPr marL="1143000" lvl="2" indent="-22860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pt-PT">
                <a:latin typeface="Arial"/>
                <a:ea typeface="Arial"/>
                <a:cs typeface="Arial"/>
                <a:sym typeface="Arial"/>
              </a:rPr>
              <a:t>URL </a:t>
            </a:r>
            <a:endParaRPr/>
          </a:p>
          <a:p>
            <a:pPr marL="1143000" lvl="2" indent="-22860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pt-PT">
                <a:latin typeface="Arial"/>
                <a:ea typeface="Arial"/>
                <a:cs typeface="Arial"/>
                <a:sym typeface="Arial"/>
              </a:rPr>
              <a:t>URL da fonte do trabalho </a:t>
            </a:r>
            <a:endParaRPr/>
          </a:p>
          <a:p>
            <a:pPr marL="1143000" lvl="2" indent="-22860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pt-PT">
                <a:latin typeface="Arial"/>
                <a:ea typeface="Arial"/>
                <a:cs typeface="Arial"/>
                <a:sym typeface="Arial"/>
              </a:rPr>
              <a:t>Formato do trabalho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</p:txBody>
      </p:sp>
      <p:sp>
        <p:nvSpPr>
          <p:cNvPr id="380" name="Google Shape;380;p4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/>
              <a:t>Recursos Educacionais Abertos: conhecer e explorar</a:t>
            </a:r>
            <a:endParaRPr/>
          </a:p>
        </p:txBody>
      </p:sp>
      <p:sp>
        <p:nvSpPr>
          <p:cNvPr id="381" name="Google Shape;381;p4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30</a:t>
            </a:fld>
            <a:endParaRPr/>
          </a:p>
        </p:txBody>
      </p:sp>
      <p:sp>
        <p:nvSpPr>
          <p:cNvPr id="382" name="Google Shape;382;p40"/>
          <p:cNvSpPr txBox="1"/>
          <p:nvPr/>
        </p:nvSpPr>
        <p:spPr>
          <a:xfrm>
            <a:off x="312566" y="1102355"/>
            <a:ext cx="11566867" cy="510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1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Licenças Creative Commons</a:t>
            </a:r>
            <a:endParaRPr sz="2800" b="1">
              <a:solidFill>
                <a:srgbClr val="1E4E7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_________________________________________________________</a:t>
            </a:r>
            <a:endParaRPr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p41"/>
          <p:cNvSpPr/>
          <p:nvPr/>
        </p:nvSpPr>
        <p:spPr>
          <a:xfrm>
            <a:off x="1788017" y="1693377"/>
            <a:ext cx="10082557" cy="1420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Para além da abertura legal, os REA devem ser elaborados com abertura técnica, condição que os deixa livres de constrangimentos impostos pela utilização de software proprietário. </a:t>
            </a:r>
            <a:endParaRPr/>
          </a:p>
        </p:txBody>
      </p:sp>
      <p:sp>
        <p:nvSpPr>
          <p:cNvPr id="388" name="Google Shape;388;p4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/>
              <a:t>Recursos Educacionais Abertos: conhecer e explorar</a:t>
            </a:r>
            <a:endParaRPr/>
          </a:p>
        </p:txBody>
      </p:sp>
      <p:pic>
        <p:nvPicPr>
          <p:cNvPr id="389" name="Google Shape;389;p4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1426" y="2017911"/>
            <a:ext cx="1280160" cy="1631642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50000" endA="300" endPos="55000" sy="-100000" algn="bl" rotWithShape="0"/>
          </a:effectLst>
        </p:spPr>
      </p:pic>
      <p:pic>
        <p:nvPicPr>
          <p:cNvPr id="390" name="Google Shape;390;p4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669504" y="2662282"/>
            <a:ext cx="4852992" cy="3694068"/>
          </a:xfrm>
          <a:prstGeom prst="rect">
            <a:avLst/>
          </a:prstGeom>
          <a:noFill/>
          <a:ln>
            <a:noFill/>
          </a:ln>
        </p:spPr>
      </p:pic>
      <p:sp>
        <p:nvSpPr>
          <p:cNvPr id="391" name="Google Shape;391;p41"/>
          <p:cNvSpPr txBox="1"/>
          <p:nvPr/>
        </p:nvSpPr>
        <p:spPr>
          <a:xfrm>
            <a:off x="312566" y="1102355"/>
            <a:ext cx="11566867" cy="510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1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Produção: requisitos legais e técnicos</a:t>
            </a:r>
            <a:endParaRPr/>
          </a:p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_________________________________________________________</a:t>
            </a:r>
            <a:endParaRPr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Google Shape;396;p42"/>
          <p:cNvSpPr/>
          <p:nvPr/>
        </p:nvSpPr>
        <p:spPr>
          <a:xfrm>
            <a:off x="312566" y="5755645"/>
            <a:ext cx="11705039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400">
                <a:solidFill>
                  <a:srgbClr val="686868"/>
                </a:solidFill>
                <a:latin typeface="Arial"/>
                <a:ea typeface="Arial"/>
                <a:cs typeface="Arial"/>
                <a:sym typeface="Arial"/>
              </a:rPr>
              <a:t>Sangra Pundir (</a:t>
            </a:r>
            <a:r>
              <a:rPr lang="pt-PT" sz="14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https://commons.wikimedia.org/wiki/File:FAIR_data_principles.jpg</a:t>
            </a:r>
            <a:r>
              <a:rPr lang="pt-PT" sz="1400">
                <a:solidFill>
                  <a:srgbClr val="686868"/>
                </a:solidFill>
                <a:latin typeface="Arial"/>
                <a:ea typeface="Arial"/>
                <a:cs typeface="Arial"/>
                <a:sym typeface="Arial"/>
              </a:rPr>
              <a:t>)</a:t>
            </a:r>
            <a:endParaRPr/>
          </a:p>
        </p:txBody>
      </p:sp>
      <p:pic>
        <p:nvPicPr>
          <p:cNvPr id="397" name="Google Shape;397;p42" descr="https://upload.wikimedia.org/wikipedia/commons/a/aa/FAIR_data_principles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07386" y="1891568"/>
            <a:ext cx="10177226" cy="3453366"/>
          </a:xfrm>
          <a:prstGeom prst="rect">
            <a:avLst/>
          </a:prstGeom>
          <a:noFill/>
          <a:ln>
            <a:noFill/>
          </a:ln>
        </p:spPr>
      </p:pic>
      <p:sp>
        <p:nvSpPr>
          <p:cNvPr id="398" name="Google Shape;398;p4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/>
              <a:t>Recursos Educacionais Abertos: conhecer e explorar</a:t>
            </a:r>
            <a:endParaRPr/>
          </a:p>
        </p:txBody>
      </p:sp>
      <p:sp>
        <p:nvSpPr>
          <p:cNvPr id="399" name="Google Shape;399;p4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32</a:t>
            </a:fld>
            <a:endParaRPr/>
          </a:p>
        </p:txBody>
      </p:sp>
      <p:sp>
        <p:nvSpPr>
          <p:cNvPr id="400" name="Google Shape;400;p42"/>
          <p:cNvSpPr txBox="1"/>
          <p:nvPr/>
        </p:nvSpPr>
        <p:spPr>
          <a:xfrm>
            <a:off x="312566" y="1102355"/>
            <a:ext cx="11566867" cy="510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1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Produção: requisitos legais e técnicos</a:t>
            </a:r>
            <a:endParaRPr/>
          </a:p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_________________________________________________________</a:t>
            </a:r>
            <a:endParaRPr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Google Shape;405;p4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/>
              <a:t>Recursos Educacionais Abertos: conhecer e explorar</a:t>
            </a:r>
            <a:endParaRPr/>
          </a:p>
        </p:txBody>
      </p:sp>
      <p:sp>
        <p:nvSpPr>
          <p:cNvPr id="406" name="Google Shape;406;p4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33</a:t>
            </a:fld>
            <a:endParaRPr/>
          </a:p>
        </p:txBody>
      </p:sp>
      <p:pic>
        <p:nvPicPr>
          <p:cNvPr id="407" name="Google Shape;407;p43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86747" y="1476636"/>
            <a:ext cx="10050945" cy="4584641"/>
          </a:xfrm>
          <a:prstGeom prst="rect">
            <a:avLst/>
          </a:prstGeom>
          <a:noFill/>
          <a:ln>
            <a:noFill/>
          </a:ln>
        </p:spPr>
      </p:pic>
      <p:pic>
        <p:nvPicPr>
          <p:cNvPr id="408" name="Google Shape;408;p43" descr="Procurar Imagens – Download Grátis no Freepik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522718" y="1661390"/>
            <a:ext cx="1662164" cy="2075638"/>
          </a:xfrm>
          <a:prstGeom prst="rect">
            <a:avLst/>
          </a:prstGeom>
          <a:noFill/>
          <a:ln>
            <a:noFill/>
          </a:ln>
        </p:spPr>
      </p:pic>
      <p:sp>
        <p:nvSpPr>
          <p:cNvPr id="409" name="Google Shape;409;p43"/>
          <p:cNvSpPr txBox="1"/>
          <p:nvPr/>
        </p:nvSpPr>
        <p:spPr>
          <a:xfrm>
            <a:off x="3982027" y="1661390"/>
            <a:ext cx="4227945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800" b="1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https://search.creativecommons.org/</a:t>
            </a:r>
            <a:endParaRPr sz="1800" b="1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0" name="Google Shape;410;p43"/>
          <p:cNvSpPr txBox="1"/>
          <p:nvPr/>
        </p:nvSpPr>
        <p:spPr>
          <a:xfrm>
            <a:off x="312566" y="1102355"/>
            <a:ext cx="11566867" cy="510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1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Pesquisa, acesso e utilização</a:t>
            </a:r>
            <a:endParaRPr/>
          </a:p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_________________________________________________________</a:t>
            </a:r>
            <a:endParaRPr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" name="Google Shape;415;p4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/>
              <a:t>Recursos Educacionais Abertos: conhecer e explorar</a:t>
            </a:r>
            <a:endParaRPr/>
          </a:p>
        </p:txBody>
      </p:sp>
      <p:sp>
        <p:nvSpPr>
          <p:cNvPr id="416" name="Google Shape;416;p4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34</a:t>
            </a:fld>
            <a:endParaRPr/>
          </a:p>
        </p:txBody>
      </p:sp>
      <p:pic>
        <p:nvPicPr>
          <p:cNvPr id="417" name="Google Shape;417;p44" descr="Educare: Plataforma de produção e compartilhamento de recursos educacionais  completa 1° ano de atividades | Campus Virtual Fiocruz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36543" y="1468464"/>
            <a:ext cx="2905282" cy="2326540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  <p:pic>
        <p:nvPicPr>
          <p:cNvPr id="418" name="Google Shape;418;p44">
            <a:hlinkClick r:id="rId5"/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377265" y="1229769"/>
            <a:ext cx="2502168" cy="2056779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  <p:pic>
        <p:nvPicPr>
          <p:cNvPr id="419" name="Google Shape;419;p44" descr="Procurar Imagens – Download Grátis no Freepik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5264918" y="1533540"/>
            <a:ext cx="1662164" cy="2075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20" name="Google Shape;420;p44">
            <a:hlinkClick r:id="rId8"/>
          </p:cNvPr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312566" y="3910178"/>
            <a:ext cx="5227394" cy="1954369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  <p:pic>
        <p:nvPicPr>
          <p:cNvPr id="421" name="Google Shape;421;p44">
            <a:hlinkClick r:id="rId10"/>
          </p:cNvPr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7420646" y="3181122"/>
            <a:ext cx="3530076" cy="2056779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  <p:pic>
        <p:nvPicPr>
          <p:cNvPr id="422" name="Google Shape;422;p44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7437688" y="3210347"/>
            <a:ext cx="3121479" cy="936983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705"/>
              </a:srgbClr>
            </a:outerShdw>
          </a:effectLst>
        </p:spPr>
      </p:pic>
      <p:sp>
        <p:nvSpPr>
          <p:cNvPr id="423" name="Google Shape;423;p44"/>
          <p:cNvSpPr txBox="1"/>
          <p:nvPr/>
        </p:nvSpPr>
        <p:spPr>
          <a:xfrm>
            <a:off x="312566" y="1102355"/>
            <a:ext cx="11566867" cy="3183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1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Pesquisa, acesso e utilização</a:t>
            </a:r>
            <a:endParaRPr sz="2800" b="1">
              <a:solidFill>
                <a:srgbClr val="1E4E7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24" name="Google Shape;424;p44">
            <a:hlinkClick r:id="rId13"/>
          </p:cNvPr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3055765" y="5141606"/>
            <a:ext cx="6129919" cy="1283161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705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Google Shape;429;p4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/>
              <a:t>Recursos Educacionais Abertos: conhecer e explorar</a:t>
            </a:r>
            <a:endParaRPr/>
          </a:p>
        </p:txBody>
      </p:sp>
      <p:sp>
        <p:nvSpPr>
          <p:cNvPr id="430" name="Google Shape;430;p4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35</a:t>
            </a:fld>
            <a:endParaRPr/>
          </a:p>
        </p:txBody>
      </p:sp>
      <p:pic>
        <p:nvPicPr>
          <p:cNvPr id="431" name="Google Shape;431;p45" descr="Procurar Imagens – Download Grátis no Freepik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522718" y="1661390"/>
            <a:ext cx="1662164" cy="2075638"/>
          </a:xfrm>
          <a:prstGeom prst="rect">
            <a:avLst/>
          </a:prstGeom>
          <a:noFill/>
          <a:ln>
            <a:noFill/>
          </a:ln>
        </p:spPr>
      </p:pic>
      <p:sp>
        <p:nvSpPr>
          <p:cNvPr id="432" name="Google Shape;432;p45"/>
          <p:cNvSpPr txBox="1"/>
          <p:nvPr/>
        </p:nvSpPr>
        <p:spPr>
          <a:xfrm>
            <a:off x="312566" y="1102355"/>
            <a:ext cx="11566867" cy="510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1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Pesquisa, acesso e utilização</a:t>
            </a:r>
            <a:endParaRPr/>
          </a:p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_________________________________________________________</a:t>
            </a:r>
            <a:endParaRPr/>
          </a:p>
        </p:txBody>
      </p:sp>
      <p:sp>
        <p:nvSpPr>
          <p:cNvPr id="433" name="Google Shape;433;p45"/>
          <p:cNvSpPr/>
          <p:nvPr/>
        </p:nvSpPr>
        <p:spPr>
          <a:xfrm>
            <a:off x="1637051" y="2268322"/>
            <a:ext cx="8917898" cy="8617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0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4"/>
              </a:rPr>
              <a:t>DIRETÓRIO REA</a:t>
            </a: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pt-PT" sz="2000"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Repositórios, mecanismos de pesquisa e sites REA</a:t>
            </a:r>
            <a:r>
              <a:rPr lang="pt-PT" sz="1800" b="1">
                <a:solidFill>
                  <a:srgbClr val="000000"/>
                </a:solidFill>
                <a:latin typeface="Karla"/>
                <a:ea typeface="Karla"/>
                <a:cs typeface="Karla"/>
                <a:sym typeface="Karla"/>
              </a:rPr>
              <a:t> </a:t>
            </a:r>
            <a:endParaRPr sz="1800" b="1" i="0">
              <a:solidFill>
                <a:srgbClr val="000000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p4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/>
              <a:t>Recursos Educacionais Abertos: conhecer e explorar</a:t>
            </a:r>
            <a:endParaRPr/>
          </a:p>
        </p:txBody>
      </p:sp>
      <p:sp>
        <p:nvSpPr>
          <p:cNvPr id="439" name="Google Shape;439;p4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36</a:t>
            </a:fld>
            <a:endParaRPr/>
          </a:p>
        </p:txBody>
      </p:sp>
      <p:sp>
        <p:nvSpPr>
          <p:cNvPr id="440" name="Google Shape;440;p46"/>
          <p:cNvSpPr txBox="1"/>
          <p:nvPr/>
        </p:nvSpPr>
        <p:spPr>
          <a:xfrm>
            <a:off x="312566" y="1102355"/>
            <a:ext cx="11566867" cy="3183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1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Pesquisa, acesso e utilização</a:t>
            </a:r>
            <a:endParaRPr sz="2800" b="1">
              <a:solidFill>
                <a:srgbClr val="1E4E7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1" name="Google Shape;441;p46"/>
          <p:cNvSpPr/>
          <p:nvPr/>
        </p:nvSpPr>
        <p:spPr>
          <a:xfrm>
            <a:off x="3127185" y="2299099"/>
            <a:ext cx="632737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000" b="1" u="sng">
                <a:solidFill>
                  <a:schemeClr val="hlink"/>
                </a:solidFill>
                <a:latin typeface="Candara"/>
                <a:ea typeface="Candara"/>
                <a:cs typeface="Candara"/>
                <a:sym typeface="Candara"/>
                <a:hlinkClick r:id="rId3"/>
              </a:rPr>
              <a:t>https://portal.uab.pt/dsd/recursos-educacionais-abertos/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42" name="Google Shape;442;p46" descr="Procurar Imagens – Download Grátis no Freepik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522718" y="1661390"/>
            <a:ext cx="1662164" cy="20756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7" name="Google Shape;447;p4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38600" y="753974"/>
            <a:ext cx="4114800" cy="2907727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8" name="Google Shape;448;p47"/>
          <p:cNvGrpSpPr/>
          <p:nvPr/>
        </p:nvGrpSpPr>
        <p:grpSpPr>
          <a:xfrm>
            <a:off x="3280801" y="2417523"/>
            <a:ext cx="5952908" cy="3938829"/>
            <a:chOff x="2207738" y="0"/>
            <a:chExt cx="5952908" cy="3938829"/>
          </a:xfrm>
        </p:grpSpPr>
        <p:sp>
          <p:nvSpPr>
            <p:cNvPr id="449" name="Google Shape;449;p47"/>
            <p:cNvSpPr/>
            <p:nvPr/>
          </p:nvSpPr>
          <p:spPr>
            <a:xfrm>
              <a:off x="2207738" y="0"/>
              <a:ext cx="5630359" cy="3938829"/>
            </a:xfrm>
            <a:prstGeom prst="triangle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" name="Google Shape;450;p47"/>
            <p:cNvSpPr/>
            <p:nvPr/>
          </p:nvSpPr>
          <p:spPr>
            <a:xfrm>
              <a:off x="3800406" y="394267"/>
              <a:ext cx="4360240" cy="1400130"/>
            </a:xfrm>
            <a:prstGeom prst="roundRect">
              <a:avLst>
                <a:gd name="adj" fmla="val 16667"/>
              </a:avLst>
            </a:prstGeom>
            <a:solidFill>
              <a:schemeClr val="lt1">
                <a:alpha val="89803"/>
              </a:schemeClr>
            </a:solidFill>
            <a:ln w="9525" cap="flat" cmpd="sng">
              <a:solidFill>
                <a:schemeClr val="accent3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" name="Google Shape;451;p47"/>
            <p:cNvSpPr txBox="1"/>
            <p:nvPr/>
          </p:nvSpPr>
          <p:spPr>
            <a:xfrm>
              <a:off x="3868755" y="462616"/>
              <a:ext cx="4223542" cy="12634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44775" tIns="144775" rIns="144775" bIns="1447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800"/>
                <a:buFont typeface="Calibri"/>
                <a:buNone/>
              </a:pPr>
              <a:r>
                <a:rPr lang="pt-PT" sz="3800" b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ACESSO ABERTO</a:t>
              </a:r>
              <a:endParaRPr/>
            </a:p>
          </p:txBody>
        </p:sp>
        <p:sp>
          <p:nvSpPr>
            <p:cNvPr id="452" name="Google Shape;452;p47"/>
            <p:cNvSpPr/>
            <p:nvPr/>
          </p:nvSpPr>
          <p:spPr>
            <a:xfrm>
              <a:off x="3800406" y="1969414"/>
              <a:ext cx="4360240" cy="1400130"/>
            </a:xfrm>
            <a:prstGeom prst="roundRect">
              <a:avLst>
                <a:gd name="adj" fmla="val 16667"/>
              </a:avLst>
            </a:prstGeom>
            <a:solidFill>
              <a:schemeClr val="lt1">
                <a:alpha val="89803"/>
              </a:schemeClr>
            </a:solidFill>
            <a:ln w="9525" cap="flat" cmpd="sng">
              <a:solidFill>
                <a:schemeClr val="accent3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3" name="Google Shape;453;p47"/>
            <p:cNvSpPr txBox="1"/>
            <p:nvPr/>
          </p:nvSpPr>
          <p:spPr>
            <a:xfrm>
              <a:off x="3868755" y="2037763"/>
              <a:ext cx="4223542" cy="12634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40950" tIns="140950" rIns="140950" bIns="1409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700"/>
                <a:buFont typeface="Calibri"/>
                <a:buNone/>
              </a:pPr>
              <a:r>
                <a:rPr lang="pt-PT" sz="3700" b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EDUCAÇÃO ABERTA</a:t>
              </a:r>
              <a:endParaRPr/>
            </a:p>
          </p:txBody>
        </p:sp>
      </p:grpSp>
      <p:grpSp>
        <p:nvGrpSpPr>
          <p:cNvPr id="454" name="Google Shape;454;p47"/>
          <p:cNvGrpSpPr/>
          <p:nvPr/>
        </p:nvGrpSpPr>
        <p:grpSpPr>
          <a:xfrm>
            <a:off x="2054579" y="2775867"/>
            <a:ext cx="7257844" cy="1531854"/>
            <a:chOff x="462209" y="-30450"/>
            <a:chExt cx="8224638" cy="1387440"/>
          </a:xfrm>
        </p:grpSpPr>
        <p:sp>
          <p:nvSpPr>
            <p:cNvPr id="455" name="Google Shape;455;p47"/>
            <p:cNvSpPr/>
            <p:nvPr/>
          </p:nvSpPr>
          <p:spPr>
            <a:xfrm>
              <a:off x="462209" y="-30450"/>
              <a:ext cx="8224638" cy="1387440"/>
            </a:xfrm>
            <a:prstGeom prst="roundRect">
              <a:avLst>
                <a:gd name="adj" fmla="val 16667"/>
              </a:avLst>
            </a:prstGeom>
            <a:gradFill>
              <a:gsLst>
                <a:gs pos="0">
                  <a:schemeClr val="lt1"/>
                </a:gs>
                <a:gs pos="50000">
                  <a:schemeClr val="lt1"/>
                </a:gs>
                <a:gs pos="100000">
                  <a:srgbClr val="E1E1E1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6" name="Google Shape;456;p47"/>
            <p:cNvSpPr/>
            <p:nvPr/>
          </p:nvSpPr>
          <p:spPr>
            <a:xfrm>
              <a:off x="529939" y="79399"/>
              <a:ext cx="8089180" cy="125198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44575" tIns="0" rIns="244575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pt-PT" sz="2400" b="1">
                  <a:solidFill>
                    <a:schemeClr val="dk1"/>
                  </a:solidFill>
                  <a:latin typeface="Candara"/>
                  <a:ea typeface="Candara"/>
                  <a:cs typeface="Candara"/>
                  <a:sym typeface="Candara"/>
                </a:rPr>
                <a:t>Acesso universal à informação e ao conhecimento</a:t>
              </a:r>
              <a:endParaRPr sz="2400" b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</p:grpSp>
      <p:grpSp>
        <p:nvGrpSpPr>
          <p:cNvPr id="457" name="Google Shape;457;p47"/>
          <p:cNvGrpSpPr/>
          <p:nvPr/>
        </p:nvGrpSpPr>
        <p:grpSpPr>
          <a:xfrm>
            <a:off x="4631721" y="4303790"/>
            <a:ext cx="7257844" cy="1531853"/>
            <a:chOff x="462210" y="11670"/>
            <a:chExt cx="8224638" cy="1387440"/>
          </a:xfrm>
        </p:grpSpPr>
        <p:sp>
          <p:nvSpPr>
            <p:cNvPr id="458" name="Google Shape;458;p47"/>
            <p:cNvSpPr/>
            <p:nvPr/>
          </p:nvSpPr>
          <p:spPr>
            <a:xfrm>
              <a:off x="462210" y="11670"/>
              <a:ext cx="8224638" cy="1387440"/>
            </a:xfrm>
            <a:prstGeom prst="roundRect">
              <a:avLst>
                <a:gd name="adj" fmla="val 16667"/>
              </a:avLst>
            </a:prstGeom>
            <a:gradFill>
              <a:gsLst>
                <a:gs pos="0">
                  <a:schemeClr val="lt1"/>
                </a:gs>
                <a:gs pos="50000">
                  <a:schemeClr val="lt1"/>
                </a:gs>
                <a:gs pos="100000">
                  <a:srgbClr val="E1E1E1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" name="Google Shape;459;p47"/>
            <p:cNvSpPr/>
            <p:nvPr/>
          </p:nvSpPr>
          <p:spPr>
            <a:xfrm>
              <a:off x="529939" y="79399"/>
              <a:ext cx="8089180" cy="125198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44575" tIns="0" rIns="244575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pt-PT" sz="2400" b="1">
                  <a:solidFill>
                    <a:schemeClr val="dk1"/>
                  </a:solidFill>
                  <a:latin typeface="Candara"/>
                  <a:ea typeface="Candara"/>
                  <a:cs typeface="Candara"/>
                  <a:sym typeface="Candara"/>
                </a:rPr>
                <a:t>Melhoria das práticas e da qualidade da educação</a:t>
              </a:r>
              <a:endParaRPr sz="2400" b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</p:grpSp>
      <p:sp>
        <p:nvSpPr>
          <p:cNvPr id="460" name="Google Shape;460;p4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/>
              <a:t>Recursos Educacionais Abertos: conhecer e explorar</a:t>
            </a:r>
            <a:endParaRPr/>
          </a:p>
        </p:txBody>
      </p:sp>
      <p:sp>
        <p:nvSpPr>
          <p:cNvPr id="461" name="Google Shape;461;p4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37</a:t>
            </a:fld>
            <a:endParaRPr/>
          </a:p>
        </p:txBody>
      </p:sp>
      <p:sp>
        <p:nvSpPr>
          <p:cNvPr id="462" name="Google Shape;462;p47"/>
          <p:cNvSpPr txBox="1"/>
          <p:nvPr/>
        </p:nvSpPr>
        <p:spPr>
          <a:xfrm>
            <a:off x="312566" y="1102355"/>
            <a:ext cx="11566867" cy="510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1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Alojamento e curadoria</a:t>
            </a:r>
            <a:endParaRPr/>
          </a:p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_________________________________________________________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7" name="Google Shape;467;p48"/>
          <p:cNvGrpSpPr/>
          <p:nvPr/>
        </p:nvGrpSpPr>
        <p:grpSpPr>
          <a:xfrm>
            <a:off x="1389421" y="1613072"/>
            <a:ext cx="9659578" cy="4198866"/>
            <a:chOff x="0" y="0"/>
            <a:chExt cx="9659578" cy="4198866"/>
          </a:xfrm>
        </p:grpSpPr>
        <p:sp>
          <p:nvSpPr>
            <p:cNvPr id="468" name="Google Shape;468;p48"/>
            <p:cNvSpPr/>
            <p:nvPr/>
          </p:nvSpPr>
          <p:spPr>
            <a:xfrm>
              <a:off x="0" y="958927"/>
              <a:ext cx="4709369" cy="554043"/>
            </a:xfrm>
            <a:prstGeom prst="rect">
              <a:avLst/>
            </a:prstGeom>
            <a:gradFill>
              <a:gsLst>
                <a:gs pos="0">
                  <a:srgbClr val="FFC647"/>
                </a:gs>
                <a:gs pos="50000">
                  <a:srgbClr val="FFC600"/>
                </a:gs>
                <a:gs pos="100000">
                  <a:srgbClr val="E3B400"/>
                </a:gs>
              </a:gsLst>
              <a:lin ang="5400000" scaled="0"/>
            </a:gradFill>
            <a:ln w="9525" cap="flat" cmpd="sng">
              <a:solidFill>
                <a:srgbClr val="2E75B5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9" name="Google Shape;469;p48"/>
            <p:cNvSpPr/>
            <p:nvPr/>
          </p:nvSpPr>
          <p:spPr>
            <a:xfrm>
              <a:off x="130857" y="147473"/>
              <a:ext cx="118172" cy="59579"/>
            </a:xfrm>
            <a:prstGeom prst="rect">
              <a:avLst/>
            </a:prstGeom>
            <a:solidFill>
              <a:srgbClr val="FFC000">
                <a:alpha val="89803"/>
              </a:srgbClr>
            </a:solidFill>
            <a:ln w="9525" cap="flat" cmpd="sng">
              <a:solidFill>
                <a:schemeClr val="accent4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0" name="Google Shape;470;p48"/>
            <p:cNvSpPr/>
            <p:nvPr/>
          </p:nvSpPr>
          <p:spPr>
            <a:xfrm>
              <a:off x="2685" y="0"/>
              <a:ext cx="4709369" cy="99529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1" name="Google Shape;471;p48"/>
            <p:cNvSpPr txBox="1"/>
            <p:nvPr/>
          </p:nvSpPr>
          <p:spPr>
            <a:xfrm>
              <a:off x="2685" y="0"/>
              <a:ext cx="4709369" cy="99529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02850" tIns="68575" rIns="102850" bIns="685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5400"/>
                <a:buFont typeface="Calibri"/>
                <a:buNone/>
              </a:pPr>
              <a:r>
                <a:rPr lang="pt-PT" sz="5400" b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DEPÓSITO</a:t>
              </a:r>
              <a:endParaRPr/>
            </a:p>
          </p:txBody>
        </p:sp>
        <p:sp>
          <p:nvSpPr>
            <p:cNvPr id="472" name="Google Shape;472;p48"/>
            <p:cNvSpPr/>
            <p:nvPr/>
          </p:nvSpPr>
          <p:spPr>
            <a:xfrm>
              <a:off x="2685" y="2009810"/>
              <a:ext cx="345958" cy="345958"/>
            </a:xfrm>
            <a:prstGeom prst="rect">
              <a:avLst/>
            </a:prstGeom>
            <a:solidFill>
              <a:srgbClr val="FFD966"/>
            </a:solidFill>
            <a:ln w="9525" cap="flat" cmpd="sng">
              <a:solidFill>
                <a:srgbClr val="2E75B5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3" name="Google Shape;473;p48"/>
            <p:cNvSpPr/>
            <p:nvPr/>
          </p:nvSpPr>
          <p:spPr>
            <a:xfrm>
              <a:off x="332341" y="1779574"/>
              <a:ext cx="4379713" cy="80643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4" name="Google Shape;474;p48"/>
            <p:cNvSpPr txBox="1"/>
            <p:nvPr/>
          </p:nvSpPr>
          <p:spPr>
            <a:xfrm>
              <a:off x="332341" y="1779574"/>
              <a:ext cx="4379713" cy="80643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9125" tIns="199125" rIns="199125" bIns="19912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800"/>
                <a:buFont typeface="Calibri"/>
                <a:buNone/>
              </a:pPr>
              <a:r>
                <a:rPr lang="pt-PT" sz="28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Documentos AAV UAb</a:t>
              </a:r>
              <a:endParaRPr/>
            </a:p>
          </p:txBody>
        </p:sp>
        <p:sp>
          <p:nvSpPr>
            <p:cNvPr id="475" name="Google Shape;475;p48"/>
            <p:cNvSpPr/>
            <p:nvPr/>
          </p:nvSpPr>
          <p:spPr>
            <a:xfrm>
              <a:off x="2685" y="2816241"/>
              <a:ext cx="345958" cy="345958"/>
            </a:xfrm>
            <a:prstGeom prst="rect">
              <a:avLst/>
            </a:prstGeom>
            <a:solidFill>
              <a:srgbClr val="FFD966"/>
            </a:solidFill>
            <a:ln w="9525" cap="flat" cmpd="sng">
              <a:solidFill>
                <a:srgbClr val="2E75B5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6" name="Google Shape;476;p48"/>
            <p:cNvSpPr/>
            <p:nvPr/>
          </p:nvSpPr>
          <p:spPr>
            <a:xfrm>
              <a:off x="332341" y="2586005"/>
              <a:ext cx="4379713" cy="80643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7" name="Google Shape;477;p48"/>
            <p:cNvSpPr txBox="1"/>
            <p:nvPr/>
          </p:nvSpPr>
          <p:spPr>
            <a:xfrm>
              <a:off x="332341" y="2586005"/>
              <a:ext cx="4379713" cy="80643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9125" tIns="199125" rIns="199125" bIns="19912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800"/>
                <a:buFont typeface="Calibri"/>
                <a:buNone/>
              </a:pPr>
              <a:r>
                <a:rPr lang="pt-PT" sz="28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Produção UAb</a:t>
              </a:r>
              <a:endParaRPr/>
            </a:p>
          </p:txBody>
        </p:sp>
        <p:sp>
          <p:nvSpPr>
            <p:cNvPr id="478" name="Google Shape;478;p48"/>
            <p:cNvSpPr/>
            <p:nvPr/>
          </p:nvSpPr>
          <p:spPr>
            <a:xfrm>
              <a:off x="119005" y="3746739"/>
              <a:ext cx="113318" cy="97823"/>
            </a:xfrm>
            <a:prstGeom prst="rect">
              <a:avLst/>
            </a:prstGeom>
            <a:solidFill>
              <a:srgbClr val="FFD966"/>
            </a:solidFill>
            <a:ln w="9525" cap="flat" cmpd="sng">
              <a:solidFill>
                <a:srgbClr val="2E75B5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9" name="Google Shape;479;p48"/>
            <p:cNvSpPr/>
            <p:nvPr/>
          </p:nvSpPr>
          <p:spPr>
            <a:xfrm>
              <a:off x="332341" y="3392436"/>
              <a:ext cx="4379713" cy="80643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0" name="Google Shape;480;p48"/>
            <p:cNvSpPr txBox="1"/>
            <p:nvPr/>
          </p:nvSpPr>
          <p:spPr>
            <a:xfrm>
              <a:off x="332341" y="3392436"/>
              <a:ext cx="4379713" cy="80643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9125" tIns="199125" rIns="199125" bIns="19912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800"/>
                <a:buFont typeface="Calibri"/>
                <a:buNone/>
              </a:pPr>
              <a:endParaRPr sz="2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1" name="Google Shape;481;p48"/>
            <p:cNvSpPr/>
            <p:nvPr/>
          </p:nvSpPr>
          <p:spPr>
            <a:xfrm>
              <a:off x="4947523" y="995295"/>
              <a:ext cx="4709369" cy="554043"/>
            </a:xfrm>
            <a:prstGeom prst="rect">
              <a:avLst/>
            </a:prstGeom>
            <a:gradFill>
              <a:gsLst>
                <a:gs pos="0">
                  <a:srgbClr val="6EA3DA"/>
                </a:gs>
                <a:gs pos="50000">
                  <a:srgbClr val="5299DA"/>
                </a:gs>
                <a:gs pos="100000">
                  <a:srgbClr val="4186C8"/>
                </a:gs>
              </a:gsLst>
              <a:lin ang="5400000" scaled="0"/>
            </a:gradFill>
            <a:ln w="9525" cap="flat" cmpd="sng">
              <a:solidFill>
                <a:srgbClr val="1F3864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2" name="Google Shape;482;p48"/>
            <p:cNvSpPr/>
            <p:nvPr/>
          </p:nvSpPr>
          <p:spPr>
            <a:xfrm flipH="1">
              <a:off x="9505630" y="0"/>
              <a:ext cx="153948" cy="44249"/>
            </a:xfrm>
            <a:prstGeom prst="rect">
              <a:avLst/>
            </a:prstGeom>
            <a:solidFill>
              <a:srgbClr val="2E75B5">
                <a:alpha val="89803"/>
              </a:srgbClr>
            </a:solidFill>
            <a:ln w="9525" cap="flat" cmpd="sng">
              <a:solidFill>
                <a:srgbClr val="5999D5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3" name="Google Shape;483;p48"/>
            <p:cNvSpPr/>
            <p:nvPr/>
          </p:nvSpPr>
          <p:spPr>
            <a:xfrm>
              <a:off x="4947523" y="0"/>
              <a:ext cx="4709369" cy="99529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4" name="Google Shape;484;p48"/>
            <p:cNvSpPr txBox="1"/>
            <p:nvPr/>
          </p:nvSpPr>
          <p:spPr>
            <a:xfrm>
              <a:off x="4947523" y="0"/>
              <a:ext cx="4709369" cy="99529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02850" tIns="68575" rIns="102850" bIns="685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5400"/>
                <a:buFont typeface="Calibri"/>
                <a:buNone/>
              </a:pPr>
              <a:r>
                <a:rPr lang="pt-PT" sz="5400" b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AGREGAÇÃO</a:t>
              </a:r>
              <a:endParaRPr/>
            </a:p>
          </p:txBody>
        </p:sp>
        <p:sp>
          <p:nvSpPr>
            <p:cNvPr id="485" name="Google Shape;485;p48"/>
            <p:cNvSpPr/>
            <p:nvPr/>
          </p:nvSpPr>
          <p:spPr>
            <a:xfrm>
              <a:off x="4947523" y="2009810"/>
              <a:ext cx="345958" cy="345958"/>
            </a:xfrm>
            <a:prstGeom prst="rect">
              <a:avLst/>
            </a:prstGeom>
            <a:solidFill>
              <a:srgbClr val="2E75B5"/>
            </a:solidFill>
            <a:ln w="9525" cap="flat" cmpd="sng">
              <a:solidFill>
                <a:srgbClr val="FFD96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6" name="Google Shape;486;p48"/>
            <p:cNvSpPr/>
            <p:nvPr/>
          </p:nvSpPr>
          <p:spPr>
            <a:xfrm>
              <a:off x="5277179" y="1779574"/>
              <a:ext cx="4379713" cy="80643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7" name="Google Shape;487;p48"/>
            <p:cNvSpPr txBox="1"/>
            <p:nvPr/>
          </p:nvSpPr>
          <p:spPr>
            <a:xfrm>
              <a:off x="5277179" y="1779574"/>
              <a:ext cx="4379713" cy="80643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9125" tIns="199125" rIns="199125" bIns="19912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800"/>
                <a:buFont typeface="Calibri"/>
                <a:buNone/>
              </a:pPr>
              <a:r>
                <a:rPr lang="pt-PT" sz="28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AUTO ARQUIVO</a:t>
              </a:r>
              <a:endParaRPr/>
            </a:p>
          </p:txBody>
        </p:sp>
        <p:sp>
          <p:nvSpPr>
            <p:cNvPr id="488" name="Google Shape;488;p48"/>
            <p:cNvSpPr/>
            <p:nvPr/>
          </p:nvSpPr>
          <p:spPr>
            <a:xfrm rot="10800000" flipH="1">
              <a:off x="5642044" y="2853302"/>
              <a:ext cx="44251" cy="44251"/>
            </a:xfrm>
            <a:prstGeom prst="rect">
              <a:avLst/>
            </a:prstGeom>
            <a:noFill/>
            <a:ln w="9525" cap="flat" cmpd="sng">
              <a:solidFill>
                <a:srgbClr val="49DCD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9" name="Google Shape;489;p48"/>
            <p:cNvSpPr/>
            <p:nvPr/>
          </p:nvSpPr>
          <p:spPr>
            <a:xfrm>
              <a:off x="5277179" y="2586005"/>
              <a:ext cx="4379713" cy="80643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0" name="Google Shape;490;p48"/>
            <p:cNvSpPr txBox="1"/>
            <p:nvPr/>
          </p:nvSpPr>
          <p:spPr>
            <a:xfrm>
              <a:off x="5277179" y="2586005"/>
              <a:ext cx="4379713" cy="80643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9125" tIns="199125" rIns="199125" bIns="1991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800"/>
                <a:buFont typeface="Calibri"/>
                <a:buNone/>
              </a:pPr>
              <a:r>
                <a:rPr lang="pt-PT" sz="28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 Recursos educacionais   das comunidades científicas</a:t>
              </a:r>
              <a:endParaRPr/>
            </a:p>
          </p:txBody>
        </p:sp>
        <p:sp>
          <p:nvSpPr>
            <p:cNvPr id="491" name="Google Shape;491;p48"/>
            <p:cNvSpPr/>
            <p:nvPr/>
          </p:nvSpPr>
          <p:spPr>
            <a:xfrm>
              <a:off x="4947523" y="3622672"/>
              <a:ext cx="345958" cy="345958"/>
            </a:xfrm>
            <a:prstGeom prst="rect">
              <a:avLst/>
            </a:prstGeom>
            <a:solidFill>
              <a:srgbClr val="2E75B5"/>
            </a:solidFill>
            <a:ln w="9525" cap="flat" cmpd="sng">
              <a:solidFill>
                <a:srgbClr val="FFD96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2" name="Google Shape;492;p48"/>
            <p:cNvSpPr/>
            <p:nvPr/>
          </p:nvSpPr>
          <p:spPr>
            <a:xfrm>
              <a:off x="5277179" y="3392436"/>
              <a:ext cx="4379713" cy="80643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3" name="Google Shape;493;p48"/>
            <p:cNvSpPr txBox="1"/>
            <p:nvPr/>
          </p:nvSpPr>
          <p:spPr>
            <a:xfrm>
              <a:off x="5277179" y="3392436"/>
              <a:ext cx="4379713" cy="80643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9125" tIns="199125" rIns="199125" bIns="19912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800"/>
                <a:buFont typeface="Calibri"/>
                <a:buNone/>
              </a:pPr>
              <a:r>
                <a:rPr lang="pt-PT" sz="28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PARCERIAS UAb</a:t>
              </a:r>
              <a:endParaRPr/>
            </a:p>
          </p:txBody>
        </p:sp>
      </p:grpSp>
      <p:sp>
        <p:nvSpPr>
          <p:cNvPr id="494" name="Google Shape;494;p4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/>
              <a:t>Recursos Educacionais Abertos: conhecer e explorar</a:t>
            </a:r>
            <a:endParaRPr/>
          </a:p>
        </p:txBody>
      </p:sp>
      <p:sp>
        <p:nvSpPr>
          <p:cNvPr id="495" name="Google Shape;495;p4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38</a:t>
            </a:fld>
            <a:endParaRPr/>
          </a:p>
        </p:txBody>
      </p:sp>
      <p:sp>
        <p:nvSpPr>
          <p:cNvPr id="496" name="Google Shape;496;p48"/>
          <p:cNvSpPr txBox="1"/>
          <p:nvPr/>
        </p:nvSpPr>
        <p:spPr>
          <a:xfrm>
            <a:off x="1143000" y="5000625"/>
            <a:ext cx="285750" cy="40005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7" name="Google Shape;497;p48"/>
          <p:cNvSpPr txBox="1"/>
          <p:nvPr/>
        </p:nvSpPr>
        <p:spPr>
          <a:xfrm>
            <a:off x="312566" y="1102355"/>
            <a:ext cx="11566867" cy="510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1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Alojamento e curadoria</a:t>
            </a:r>
            <a:endParaRPr/>
          </a:p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_________________________________________________________</a:t>
            </a:r>
            <a:endParaRPr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2" name="Google Shape;502;p4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rPr>
              <a:t>Recursos Educacionais Abertos: conhecer e explorar</a:t>
            </a:r>
            <a:endParaRPr/>
          </a:p>
        </p:txBody>
      </p:sp>
      <p:sp>
        <p:nvSpPr>
          <p:cNvPr id="503" name="Google Shape;503;p49"/>
          <p:cNvSpPr/>
          <p:nvPr/>
        </p:nvSpPr>
        <p:spPr>
          <a:xfrm>
            <a:off x="487363" y="3121025"/>
            <a:ext cx="1809750" cy="865188"/>
          </a:xfrm>
          <a:custGeom>
            <a:avLst/>
            <a:gdLst/>
            <a:ahLst/>
            <a:cxnLst/>
            <a:rect l="l" t="t" r="r" b="b"/>
            <a:pathLst>
              <a:path w="1808440" h="864000" extrusionOk="0">
                <a:moveTo>
                  <a:pt x="0" y="86400"/>
                </a:moveTo>
                <a:cubicBezTo>
                  <a:pt x="0" y="38683"/>
                  <a:pt x="38683" y="0"/>
                  <a:pt x="86400" y="0"/>
                </a:cubicBezTo>
                <a:lnTo>
                  <a:pt x="1722040" y="0"/>
                </a:lnTo>
                <a:cubicBezTo>
                  <a:pt x="1769757" y="0"/>
                  <a:pt x="1808440" y="38683"/>
                  <a:pt x="1808440" y="86400"/>
                </a:cubicBezTo>
                <a:lnTo>
                  <a:pt x="1808440" y="777600"/>
                </a:lnTo>
                <a:cubicBezTo>
                  <a:pt x="1808440" y="825317"/>
                  <a:pt x="1769757" y="864000"/>
                  <a:pt x="1722040" y="864000"/>
                </a:cubicBezTo>
                <a:lnTo>
                  <a:pt x="86400" y="864000"/>
                </a:lnTo>
                <a:cubicBezTo>
                  <a:pt x="38683" y="864000"/>
                  <a:pt x="0" y="825317"/>
                  <a:pt x="0" y="777600"/>
                </a:cubicBezTo>
                <a:lnTo>
                  <a:pt x="0" y="86400"/>
                </a:lnTo>
                <a:close/>
              </a:path>
            </a:pathLst>
          </a:custGeom>
          <a:gradFill>
            <a:gsLst>
              <a:gs pos="0">
                <a:schemeClr val="lt1"/>
              </a:gs>
              <a:gs pos="50000">
                <a:schemeClr val="lt1"/>
              </a:gs>
              <a:gs pos="100000">
                <a:srgbClr val="E1E1E1"/>
              </a:gs>
            </a:gsLst>
            <a:lin ang="5400000" scaled="0"/>
          </a:gradFill>
          <a:ln>
            <a:noFill/>
          </a:ln>
        </p:spPr>
        <p:txBody>
          <a:bodyPr spcFirstLastPara="1" wrap="square" lIns="142225" tIns="142225" rIns="142225" bIns="3642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AUTOR</a:t>
            </a:r>
            <a:endParaRPr/>
          </a:p>
        </p:txBody>
      </p:sp>
      <p:sp>
        <p:nvSpPr>
          <p:cNvPr id="504" name="Google Shape;504;p49"/>
          <p:cNvSpPr/>
          <p:nvPr/>
        </p:nvSpPr>
        <p:spPr>
          <a:xfrm>
            <a:off x="1052513" y="4005263"/>
            <a:ext cx="1808162" cy="828675"/>
          </a:xfrm>
          <a:custGeom>
            <a:avLst/>
            <a:gdLst/>
            <a:ahLst/>
            <a:cxnLst/>
            <a:rect l="l" t="t" r="r" b="b"/>
            <a:pathLst>
              <a:path w="1808440" h="1224000" extrusionOk="0">
                <a:moveTo>
                  <a:pt x="0" y="122400"/>
                </a:moveTo>
                <a:cubicBezTo>
                  <a:pt x="0" y="54800"/>
                  <a:pt x="54800" y="0"/>
                  <a:pt x="122400" y="0"/>
                </a:cubicBezTo>
                <a:lnTo>
                  <a:pt x="1686040" y="0"/>
                </a:lnTo>
                <a:cubicBezTo>
                  <a:pt x="1753640" y="0"/>
                  <a:pt x="1808440" y="54800"/>
                  <a:pt x="1808440" y="122400"/>
                </a:cubicBezTo>
                <a:lnTo>
                  <a:pt x="1808440" y="1101600"/>
                </a:lnTo>
                <a:cubicBezTo>
                  <a:pt x="1808440" y="1169200"/>
                  <a:pt x="1753640" y="1224000"/>
                  <a:pt x="1686040" y="1224000"/>
                </a:cubicBezTo>
                <a:lnTo>
                  <a:pt x="122400" y="1224000"/>
                </a:lnTo>
                <a:cubicBezTo>
                  <a:pt x="54800" y="1224000"/>
                  <a:pt x="0" y="1169200"/>
                  <a:pt x="0" y="1101600"/>
                </a:cubicBezTo>
                <a:lnTo>
                  <a:pt x="0" y="122400"/>
                </a:lnTo>
                <a:close/>
              </a:path>
            </a:pathLst>
          </a:custGeom>
          <a:solidFill>
            <a:srgbClr val="CACACA">
              <a:alpha val="89803"/>
            </a:srgbClr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78075" tIns="178075" rIns="178075" bIns="178075" anchor="t" anchorCtr="0">
            <a:noAutofit/>
          </a:bodyPr>
          <a:lstStyle/>
          <a:p>
            <a:pPr marL="0" marR="0" lvl="1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Depósito</a:t>
            </a:r>
            <a:endParaRPr/>
          </a:p>
        </p:txBody>
      </p:sp>
      <p:sp>
        <p:nvSpPr>
          <p:cNvPr id="505" name="Google Shape;505;p49"/>
          <p:cNvSpPr/>
          <p:nvPr/>
        </p:nvSpPr>
        <p:spPr>
          <a:xfrm>
            <a:off x="2570163" y="3184525"/>
            <a:ext cx="581025" cy="450850"/>
          </a:xfrm>
          <a:custGeom>
            <a:avLst/>
            <a:gdLst/>
            <a:ahLst/>
            <a:cxnLst/>
            <a:rect l="l" t="t" r="r" b="b"/>
            <a:pathLst>
              <a:path w="581204" h="450249" extrusionOk="0">
                <a:moveTo>
                  <a:pt x="0" y="90050"/>
                </a:moveTo>
                <a:lnTo>
                  <a:pt x="356080" y="90050"/>
                </a:lnTo>
                <a:lnTo>
                  <a:pt x="356080" y="0"/>
                </a:lnTo>
                <a:lnTo>
                  <a:pt x="581204" y="225125"/>
                </a:lnTo>
                <a:lnTo>
                  <a:pt x="356080" y="450249"/>
                </a:lnTo>
                <a:lnTo>
                  <a:pt x="356080" y="360199"/>
                </a:lnTo>
                <a:lnTo>
                  <a:pt x="0" y="360199"/>
                </a:lnTo>
                <a:lnTo>
                  <a:pt x="0" y="90050"/>
                </a:lnTo>
                <a:close/>
              </a:path>
            </a:pathLst>
          </a:custGeom>
          <a:gradFill>
            <a:gsLst>
              <a:gs pos="0">
                <a:srgbClr val="B1B1B1"/>
              </a:gs>
              <a:gs pos="50000">
                <a:srgbClr val="A8A8A8"/>
              </a:gs>
              <a:gs pos="100000">
                <a:srgbClr val="949494"/>
              </a:gs>
            </a:gsLst>
            <a:lin ang="5400000" scaled="0"/>
          </a:gradFill>
          <a:ln>
            <a:noFill/>
          </a:ln>
        </p:spPr>
        <p:txBody>
          <a:bodyPr spcFirstLastPara="1" wrap="square" lIns="0" tIns="90050" rIns="135075" bIns="9005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6" name="Google Shape;506;p49"/>
          <p:cNvSpPr/>
          <p:nvPr/>
        </p:nvSpPr>
        <p:spPr>
          <a:xfrm>
            <a:off x="3392488" y="3121025"/>
            <a:ext cx="1809750" cy="865188"/>
          </a:xfrm>
          <a:custGeom>
            <a:avLst/>
            <a:gdLst/>
            <a:ahLst/>
            <a:cxnLst/>
            <a:rect l="l" t="t" r="r" b="b"/>
            <a:pathLst>
              <a:path w="1808440" h="864000" extrusionOk="0">
                <a:moveTo>
                  <a:pt x="0" y="86400"/>
                </a:moveTo>
                <a:cubicBezTo>
                  <a:pt x="0" y="38683"/>
                  <a:pt x="38683" y="0"/>
                  <a:pt x="86400" y="0"/>
                </a:cubicBezTo>
                <a:lnTo>
                  <a:pt x="1722040" y="0"/>
                </a:lnTo>
                <a:cubicBezTo>
                  <a:pt x="1769757" y="0"/>
                  <a:pt x="1808440" y="38683"/>
                  <a:pt x="1808440" y="86400"/>
                </a:cubicBezTo>
                <a:lnTo>
                  <a:pt x="1808440" y="777600"/>
                </a:lnTo>
                <a:cubicBezTo>
                  <a:pt x="1808440" y="825317"/>
                  <a:pt x="1769757" y="864000"/>
                  <a:pt x="1722040" y="864000"/>
                </a:cubicBezTo>
                <a:lnTo>
                  <a:pt x="86400" y="864000"/>
                </a:lnTo>
                <a:cubicBezTo>
                  <a:pt x="38683" y="864000"/>
                  <a:pt x="0" y="825317"/>
                  <a:pt x="0" y="777600"/>
                </a:cubicBezTo>
                <a:lnTo>
                  <a:pt x="0" y="86400"/>
                </a:lnTo>
                <a:close/>
              </a:path>
            </a:pathLst>
          </a:custGeom>
          <a:gradFill>
            <a:gsLst>
              <a:gs pos="0">
                <a:schemeClr val="lt1"/>
              </a:gs>
              <a:gs pos="50000">
                <a:schemeClr val="lt1"/>
              </a:gs>
              <a:gs pos="100000">
                <a:srgbClr val="E1E1E1"/>
              </a:gs>
            </a:gsLst>
            <a:lin ang="5400000" scaled="0"/>
          </a:gradFill>
          <a:ln>
            <a:noFill/>
          </a:ln>
        </p:spPr>
        <p:txBody>
          <a:bodyPr spcFirstLastPara="1" wrap="square" lIns="128000" tIns="128000" rIns="128000" bIns="356575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COORDENADOR</a:t>
            </a:r>
            <a:endParaRPr/>
          </a:p>
        </p:txBody>
      </p:sp>
      <p:sp>
        <p:nvSpPr>
          <p:cNvPr id="507" name="Google Shape;507;p49"/>
          <p:cNvSpPr/>
          <p:nvPr/>
        </p:nvSpPr>
        <p:spPr>
          <a:xfrm>
            <a:off x="3941763" y="3986213"/>
            <a:ext cx="1808162" cy="847725"/>
          </a:xfrm>
          <a:custGeom>
            <a:avLst/>
            <a:gdLst/>
            <a:ahLst/>
            <a:cxnLst/>
            <a:rect l="l" t="t" r="r" b="b"/>
            <a:pathLst>
              <a:path w="1808440" h="1224000" extrusionOk="0">
                <a:moveTo>
                  <a:pt x="0" y="122400"/>
                </a:moveTo>
                <a:cubicBezTo>
                  <a:pt x="0" y="54800"/>
                  <a:pt x="54800" y="0"/>
                  <a:pt x="122400" y="0"/>
                </a:cubicBezTo>
                <a:lnTo>
                  <a:pt x="1686040" y="0"/>
                </a:lnTo>
                <a:cubicBezTo>
                  <a:pt x="1753640" y="0"/>
                  <a:pt x="1808440" y="54800"/>
                  <a:pt x="1808440" y="122400"/>
                </a:cubicBezTo>
                <a:lnTo>
                  <a:pt x="1808440" y="1101600"/>
                </a:lnTo>
                <a:cubicBezTo>
                  <a:pt x="1808440" y="1169200"/>
                  <a:pt x="1753640" y="1224000"/>
                  <a:pt x="1686040" y="1224000"/>
                </a:cubicBezTo>
                <a:lnTo>
                  <a:pt x="122400" y="1224000"/>
                </a:lnTo>
                <a:cubicBezTo>
                  <a:pt x="54800" y="1224000"/>
                  <a:pt x="0" y="1169200"/>
                  <a:pt x="0" y="1101600"/>
                </a:cubicBezTo>
                <a:lnTo>
                  <a:pt x="0" y="122400"/>
                </a:lnTo>
                <a:close/>
              </a:path>
            </a:pathLst>
          </a:custGeom>
          <a:solidFill>
            <a:srgbClr val="CACACA">
              <a:alpha val="89803"/>
            </a:srgbClr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78075" tIns="178075" rIns="178075" bIns="178075" anchor="t" anchorCtr="0">
            <a:noAutofit/>
          </a:bodyPr>
          <a:lstStyle/>
          <a:p>
            <a:pPr marL="0" marR="0" lvl="1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Validação científica</a:t>
            </a:r>
            <a:endParaRPr/>
          </a:p>
        </p:txBody>
      </p:sp>
      <p:sp>
        <p:nvSpPr>
          <p:cNvPr id="508" name="Google Shape;508;p49"/>
          <p:cNvSpPr/>
          <p:nvPr/>
        </p:nvSpPr>
        <p:spPr>
          <a:xfrm>
            <a:off x="5475288" y="3184525"/>
            <a:ext cx="581025" cy="450850"/>
          </a:xfrm>
          <a:custGeom>
            <a:avLst/>
            <a:gdLst/>
            <a:ahLst/>
            <a:cxnLst/>
            <a:rect l="l" t="t" r="r" b="b"/>
            <a:pathLst>
              <a:path w="581204" h="450249" extrusionOk="0">
                <a:moveTo>
                  <a:pt x="0" y="90050"/>
                </a:moveTo>
                <a:lnTo>
                  <a:pt x="356080" y="90050"/>
                </a:lnTo>
                <a:lnTo>
                  <a:pt x="356080" y="0"/>
                </a:lnTo>
                <a:lnTo>
                  <a:pt x="581204" y="225125"/>
                </a:lnTo>
                <a:lnTo>
                  <a:pt x="356080" y="450249"/>
                </a:lnTo>
                <a:lnTo>
                  <a:pt x="356080" y="360199"/>
                </a:lnTo>
                <a:lnTo>
                  <a:pt x="0" y="360199"/>
                </a:lnTo>
                <a:lnTo>
                  <a:pt x="0" y="90050"/>
                </a:lnTo>
                <a:close/>
              </a:path>
            </a:pathLst>
          </a:custGeom>
          <a:gradFill>
            <a:gsLst>
              <a:gs pos="0">
                <a:srgbClr val="B1B1B1"/>
              </a:gs>
              <a:gs pos="50000">
                <a:srgbClr val="A8A8A8"/>
              </a:gs>
              <a:gs pos="100000">
                <a:srgbClr val="949494"/>
              </a:gs>
            </a:gsLst>
            <a:lin ang="5400000" scaled="0"/>
          </a:gradFill>
          <a:ln>
            <a:noFill/>
          </a:ln>
        </p:spPr>
        <p:txBody>
          <a:bodyPr spcFirstLastPara="1" wrap="square" lIns="0" tIns="90050" rIns="135075" bIns="9005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9" name="Google Shape;509;p49"/>
          <p:cNvSpPr/>
          <p:nvPr/>
        </p:nvSpPr>
        <p:spPr>
          <a:xfrm>
            <a:off x="6297613" y="3121025"/>
            <a:ext cx="2065337" cy="865188"/>
          </a:xfrm>
          <a:custGeom>
            <a:avLst/>
            <a:gdLst/>
            <a:ahLst/>
            <a:cxnLst/>
            <a:rect l="l" t="t" r="r" b="b"/>
            <a:pathLst>
              <a:path w="2064533" h="864000" extrusionOk="0">
                <a:moveTo>
                  <a:pt x="0" y="86400"/>
                </a:moveTo>
                <a:cubicBezTo>
                  <a:pt x="0" y="38683"/>
                  <a:pt x="38683" y="0"/>
                  <a:pt x="86400" y="0"/>
                </a:cubicBezTo>
                <a:lnTo>
                  <a:pt x="1978133" y="0"/>
                </a:lnTo>
                <a:cubicBezTo>
                  <a:pt x="2025850" y="0"/>
                  <a:pt x="2064533" y="38683"/>
                  <a:pt x="2064533" y="86400"/>
                </a:cubicBezTo>
                <a:lnTo>
                  <a:pt x="2064533" y="777600"/>
                </a:lnTo>
                <a:cubicBezTo>
                  <a:pt x="2064533" y="825317"/>
                  <a:pt x="2025850" y="864000"/>
                  <a:pt x="1978133" y="864000"/>
                </a:cubicBezTo>
                <a:lnTo>
                  <a:pt x="86400" y="864000"/>
                </a:lnTo>
                <a:cubicBezTo>
                  <a:pt x="38683" y="864000"/>
                  <a:pt x="0" y="825317"/>
                  <a:pt x="0" y="777600"/>
                </a:cubicBezTo>
                <a:lnTo>
                  <a:pt x="0" y="86400"/>
                </a:lnTo>
                <a:close/>
              </a:path>
            </a:pathLst>
          </a:custGeom>
          <a:gradFill>
            <a:gsLst>
              <a:gs pos="0">
                <a:schemeClr val="lt1"/>
              </a:gs>
              <a:gs pos="50000">
                <a:schemeClr val="lt1"/>
              </a:gs>
              <a:gs pos="100000">
                <a:srgbClr val="E1E1E1"/>
              </a:gs>
            </a:gsLst>
            <a:lin ang="5400000" scaled="0"/>
          </a:gradFill>
          <a:ln>
            <a:noFill/>
          </a:ln>
        </p:spPr>
        <p:txBody>
          <a:bodyPr spcFirstLastPara="1" wrap="square" lIns="128000" tIns="128000" rIns="128000" bIns="356575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SERVIÇOS DE DOCUMENTAÇÃO</a:t>
            </a:r>
            <a:endParaRPr/>
          </a:p>
        </p:txBody>
      </p:sp>
      <p:sp>
        <p:nvSpPr>
          <p:cNvPr id="510" name="Google Shape;510;p49"/>
          <p:cNvSpPr/>
          <p:nvPr/>
        </p:nvSpPr>
        <p:spPr>
          <a:xfrm>
            <a:off x="6804025" y="3986213"/>
            <a:ext cx="1808163" cy="847725"/>
          </a:xfrm>
          <a:custGeom>
            <a:avLst/>
            <a:gdLst/>
            <a:ahLst/>
            <a:cxnLst/>
            <a:rect l="l" t="t" r="r" b="b"/>
            <a:pathLst>
              <a:path w="1808440" h="1224000" extrusionOk="0">
                <a:moveTo>
                  <a:pt x="0" y="122400"/>
                </a:moveTo>
                <a:cubicBezTo>
                  <a:pt x="0" y="54800"/>
                  <a:pt x="54800" y="0"/>
                  <a:pt x="122400" y="0"/>
                </a:cubicBezTo>
                <a:lnTo>
                  <a:pt x="1686040" y="0"/>
                </a:lnTo>
                <a:cubicBezTo>
                  <a:pt x="1753640" y="0"/>
                  <a:pt x="1808440" y="54800"/>
                  <a:pt x="1808440" y="122400"/>
                </a:cubicBezTo>
                <a:lnTo>
                  <a:pt x="1808440" y="1101600"/>
                </a:lnTo>
                <a:cubicBezTo>
                  <a:pt x="1808440" y="1169200"/>
                  <a:pt x="1753640" y="1224000"/>
                  <a:pt x="1686040" y="1224000"/>
                </a:cubicBezTo>
                <a:lnTo>
                  <a:pt x="122400" y="1224000"/>
                </a:lnTo>
                <a:cubicBezTo>
                  <a:pt x="54800" y="1224000"/>
                  <a:pt x="0" y="1169200"/>
                  <a:pt x="0" y="1101600"/>
                </a:cubicBezTo>
                <a:lnTo>
                  <a:pt x="0" y="122400"/>
                </a:lnTo>
                <a:close/>
              </a:path>
            </a:pathLst>
          </a:custGeom>
          <a:solidFill>
            <a:srgbClr val="CACACA">
              <a:alpha val="89803"/>
            </a:srgbClr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78075" tIns="178075" rIns="178075" bIns="178075" anchor="t" anchorCtr="0">
            <a:noAutofit/>
          </a:bodyPr>
          <a:lstStyle/>
          <a:p>
            <a:pPr marL="0" marR="0" lvl="1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Validação de metadados</a:t>
            </a: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11" name="Google Shape;511;p4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070975" y="3076575"/>
            <a:ext cx="3121025" cy="2206625"/>
          </a:xfrm>
          <a:prstGeom prst="rect">
            <a:avLst/>
          </a:prstGeom>
          <a:noFill/>
          <a:ln>
            <a:noFill/>
          </a:ln>
        </p:spPr>
      </p:pic>
      <p:sp>
        <p:nvSpPr>
          <p:cNvPr id="512" name="Google Shape;512;p49"/>
          <p:cNvSpPr/>
          <p:nvPr/>
        </p:nvSpPr>
        <p:spPr>
          <a:xfrm>
            <a:off x="8620125" y="3184525"/>
            <a:ext cx="581025" cy="450850"/>
          </a:xfrm>
          <a:custGeom>
            <a:avLst/>
            <a:gdLst/>
            <a:ahLst/>
            <a:cxnLst/>
            <a:rect l="l" t="t" r="r" b="b"/>
            <a:pathLst>
              <a:path w="581204" h="450249" extrusionOk="0">
                <a:moveTo>
                  <a:pt x="0" y="90050"/>
                </a:moveTo>
                <a:lnTo>
                  <a:pt x="356080" y="90050"/>
                </a:lnTo>
                <a:lnTo>
                  <a:pt x="356080" y="0"/>
                </a:lnTo>
                <a:lnTo>
                  <a:pt x="581204" y="225125"/>
                </a:lnTo>
                <a:lnTo>
                  <a:pt x="356080" y="450249"/>
                </a:lnTo>
                <a:lnTo>
                  <a:pt x="356080" y="360199"/>
                </a:lnTo>
                <a:lnTo>
                  <a:pt x="0" y="360199"/>
                </a:lnTo>
                <a:lnTo>
                  <a:pt x="0" y="90050"/>
                </a:lnTo>
                <a:close/>
              </a:path>
            </a:pathLst>
          </a:custGeom>
          <a:gradFill>
            <a:gsLst>
              <a:gs pos="0">
                <a:srgbClr val="B1B1B1"/>
              </a:gs>
              <a:gs pos="50000">
                <a:srgbClr val="A8A8A8"/>
              </a:gs>
              <a:gs pos="100000">
                <a:srgbClr val="949494"/>
              </a:gs>
            </a:gsLst>
            <a:lin ang="5400000" scaled="0"/>
          </a:gradFill>
          <a:ln>
            <a:noFill/>
          </a:ln>
        </p:spPr>
        <p:txBody>
          <a:bodyPr spcFirstLastPara="1" wrap="square" lIns="0" tIns="90050" rIns="135075" bIns="9005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513" name="Google Shape;513;p49"/>
          <p:cNvGrpSpPr/>
          <p:nvPr/>
        </p:nvGrpSpPr>
        <p:grpSpPr>
          <a:xfrm>
            <a:off x="487363" y="1556273"/>
            <a:ext cx="2843213" cy="833438"/>
            <a:chOff x="5454581" y="1838691"/>
            <a:chExt cx="4525205" cy="833219"/>
          </a:xfrm>
        </p:grpSpPr>
        <p:sp>
          <p:nvSpPr>
            <p:cNvPr id="514" name="Google Shape;514;p49"/>
            <p:cNvSpPr/>
            <p:nvPr/>
          </p:nvSpPr>
          <p:spPr>
            <a:xfrm>
              <a:off x="5454581" y="1838691"/>
              <a:ext cx="4525205" cy="83321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5" name="Google Shape;515;p49"/>
            <p:cNvSpPr txBox="1"/>
            <p:nvPr/>
          </p:nvSpPr>
          <p:spPr>
            <a:xfrm>
              <a:off x="5454581" y="1838691"/>
              <a:ext cx="4525205" cy="83321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9125" tIns="199125" rIns="199125" bIns="19912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pt-PT" sz="28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AUTO ARQUIVO</a:t>
              </a:r>
              <a:endParaRPr/>
            </a:p>
          </p:txBody>
        </p:sp>
      </p:grpSp>
      <p:sp>
        <p:nvSpPr>
          <p:cNvPr id="516" name="Google Shape;516;p4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39</a:t>
            </a:fld>
            <a:endParaRPr/>
          </a:p>
        </p:txBody>
      </p:sp>
      <p:sp>
        <p:nvSpPr>
          <p:cNvPr id="517" name="Google Shape;517;p49"/>
          <p:cNvSpPr txBox="1"/>
          <p:nvPr/>
        </p:nvSpPr>
        <p:spPr>
          <a:xfrm>
            <a:off x="312566" y="1102355"/>
            <a:ext cx="11566867" cy="510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1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Alojamento e curadoria</a:t>
            </a:r>
            <a:endParaRPr/>
          </a:p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_________________________________________________________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2" name="Google Shape;522;p50"/>
          <p:cNvGrpSpPr/>
          <p:nvPr/>
        </p:nvGrpSpPr>
        <p:grpSpPr>
          <a:xfrm>
            <a:off x="2324495" y="1821582"/>
            <a:ext cx="7543008" cy="3730132"/>
            <a:chOff x="1759" y="0"/>
            <a:chExt cx="7543008" cy="3730132"/>
          </a:xfrm>
        </p:grpSpPr>
        <p:sp>
          <p:nvSpPr>
            <p:cNvPr id="523" name="Google Shape;523;p50"/>
            <p:cNvSpPr/>
            <p:nvPr/>
          </p:nvSpPr>
          <p:spPr>
            <a:xfrm>
              <a:off x="1759" y="0"/>
              <a:ext cx="1844256" cy="3730132"/>
            </a:xfrm>
            <a:prstGeom prst="roundRect">
              <a:avLst>
                <a:gd name="adj" fmla="val 10000"/>
              </a:avLst>
            </a:prstGeom>
            <a:solidFill>
              <a:schemeClr val="accent4"/>
            </a:solidFill>
            <a:ln w="12700" cap="flat" cmpd="sng">
              <a:solidFill>
                <a:srgbClr val="1E4E79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4" name="Google Shape;524;p50"/>
            <p:cNvSpPr txBox="1"/>
            <p:nvPr/>
          </p:nvSpPr>
          <p:spPr>
            <a:xfrm>
              <a:off x="1759" y="1492052"/>
              <a:ext cx="1844256" cy="149205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42225" tIns="142225" rIns="142225" bIns="1422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Candara"/>
                <a:buNone/>
              </a:pPr>
              <a:r>
                <a:rPr lang="pt-PT" sz="2000" b="1">
                  <a:solidFill>
                    <a:schemeClr val="dk1"/>
                  </a:solidFill>
                  <a:latin typeface="Candara"/>
                  <a:ea typeface="Candara"/>
                  <a:cs typeface="Candara"/>
                  <a:sym typeface="Candara"/>
                </a:rPr>
                <a:t>Adequação ao contexto educativo </a:t>
              </a:r>
              <a:endPara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25" name="Google Shape;525;p50"/>
            <p:cNvSpPr/>
            <p:nvPr/>
          </p:nvSpPr>
          <p:spPr>
            <a:xfrm>
              <a:off x="302820" y="223807"/>
              <a:ext cx="1242133" cy="1242133"/>
            </a:xfrm>
            <a:prstGeom prst="ellipse">
              <a:avLst/>
            </a:prstGeom>
            <a:blipFill rotWithShape="1">
              <a:blip r:embed="rId3">
                <a:alphaModFix/>
              </a:blip>
              <a:stretch>
                <a:fillRect/>
              </a:stretch>
            </a:blip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6" name="Google Shape;526;p50"/>
            <p:cNvSpPr/>
            <p:nvPr/>
          </p:nvSpPr>
          <p:spPr>
            <a:xfrm>
              <a:off x="1901343" y="0"/>
              <a:ext cx="1844256" cy="3730132"/>
            </a:xfrm>
            <a:prstGeom prst="roundRect">
              <a:avLst>
                <a:gd name="adj" fmla="val 10000"/>
              </a:avLst>
            </a:prstGeom>
            <a:solidFill>
              <a:srgbClr val="65EE1F"/>
            </a:solidFill>
            <a:ln w="12700" cap="flat" cmpd="sng">
              <a:solidFill>
                <a:srgbClr val="1E4E79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7" name="Google Shape;527;p50"/>
            <p:cNvSpPr txBox="1"/>
            <p:nvPr/>
          </p:nvSpPr>
          <p:spPr>
            <a:xfrm>
              <a:off x="1901343" y="1492052"/>
              <a:ext cx="1844256" cy="149205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42225" tIns="142225" rIns="142225" bIns="1422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Candara"/>
                <a:buNone/>
              </a:pPr>
              <a:r>
                <a:rPr lang="pt-PT" sz="2000" b="1" u="none">
                  <a:solidFill>
                    <a:schemeClr val="dk1"/>
                  </a:solidFill>
                  <a:latin typeface="Candara"/>
                  <a:ea typeface="Candara"/>
                  <a:cs typeface="Candara"/>
                  <a:sym typeface="Candara"/>
                </a:rPr>
                <a:t>Metadados</a:t>
              </a:r>
              <a:endParaRPr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28" name="Google Shape;528;p50"/>
            <p:cNvSpPr/>
            <p:nvPr/>
          </p:nvSpPr>
          <p:spPr>
            <a:xfrm>
              <a:off x="2202404" y="223807"/>
              <a:ext cx="1242133" cy="1242133"/>
            </a:xfrm>
            <a:prstGeom prst="ellipse">
              <a:avLst/>
            </a:prstGeom>
            <a:blipFill rotWithShape="1">
              <a:blip r:embed="rId4">
                <a:alphaModFix/>
              </a:blip>
              <a:stretch>
                <a:fillRect/>
              </a:stretch>
            </a:blip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9" name="Google Shape;529;p50"/>
            <p:cNvSpPr/>
            <p:nvPr/>
          </p:nvSpPr>
          <p:spPr>
            <a:xfrm>
              <a:off x="3793587" y="0"/>
              <a:ext cx="1844256" cy="3730132"/>
            </a:xfrm>
            <a:prstGeom prst="roundRect">
              <a:avLst>
                <a:gd name="adj" fmla="val 10000"/>
              </a:avLst>
            </a:prstGeom>
            <a:solidFill>
              <a:srgbClr val="3DE199"/>
            </a:solidFill>
            <a:ln w="12700" cap="flat" cmpd="sng">
              <a:solidFill>
                <a:srgbClr val="1E4E79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0" name="Google Shape;530;p50"/>
            <p:cNvSpPr txBox="1"/>
            <p:nvPr/>
          </p:nvSpPr>
          <p:spPr>
            <a:xfrm>
              <a:off x="3793587" y="1492052"/>
              <a:ext cx="1844256" cy="149205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42225" tIns="142225" rIns="142225" bIns="1422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Candara"/>
                <a:buNone/>
              </a:pPr>
              <a:r>
                <a:rPr lang="pt-PT" sz="2000" b="1">
                  <a:solidFill>
                    <a:schemeClr val="dk1"/>
                  </a:solidFill>
                  <a:latin typeface="Candara"/>
                  <a:ea typeface="Candara"/>
                  <a:cs typeface="Candara"/>
                  <a:sym typeface="Candara"/>
                </a:rPr>
                <a:t>Acessibilidade</a:t>
              </a:r>
              <a:endParaRPr sz="2000" b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531" name="Google Shape;531;p50"/>
            <p:cNvSpPr/>
            <p:nvPr/>
          </p:nvSpPr>
          <p:spPr>
            <a:xfrm>
              <a:off x="4101988" y="223807"/>
              <a:ext cx="1242133" cy="1242133"/>
            </a:xfrm>
            <a:prstGeom prst="ellipse">
              <a:avLst/>
            </a:prstGeom>
            <a:blipFill rotWithShape="1">
              <a:blip r:embed="rId5">
                <a:alphaModFix/>
              </a:blip>
              <a:stretch>
                <a:fillRect/>
              </a:stretch>
            </a:blip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2" name="Google Shape;532;p50"/>
            <p:cNvSpPr/>
            <p:nvPr/>
          </p:nvSpPr>
          <p:spPr>
            <a:xfrm>
              <a:off x="5700511" y="0"/>
              <a:ext cx="1844256" cy="3730132"/>
            </a:xfrm>
            <a:prstGeom prst="roundRect">
              <a:avLst>
                <a:gd name="adj" fmla="val 10000"/>
              </a:avLst>
            </a:prstGeom>
            <a:solidFill>
              <a:srgbClr val="5999D5"/>
            </a:solidFill>
            <a:ln w="12700" cap="flat" cmpd="sng">
              <a:solidFill>
                <a:srgbClr val="1E4E79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3" name="Google Shape;533;p50"/>
            <p:cNvSpPr txBox="1"/>
            <p:nvPr/>
          </p:nvSpPr>
          <p:spPr>
            <a:xfrm>
              <a:off x="5700511" y="1492052"/>
              <a:ext cx="1844256" cy="149205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42225" tIns="142225" rIns="142225" bIns="1422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Candara"/>
                <a:buNone/>
              </a:pPr>
              <a:r>
                <a:rPr lang="pt-PT" sz="2000" b="1">
                  <a:solidFill>
                    <a:schemeClr val="dk1"/>
                  </a:solidFill>
                  <a:latin typeface="Candara"/>
                  <a:ea typeface="Candara"/>
                  <a:cs typeface="Candara"/>
                  <a:sym typeface="Candara"/>
                </a:rPr>
                <a:t>Licença aberta </a:t>
              </a:r>
              <a:endParaRPr sz="2000" b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534" name="Google Shape;534;p50"/>
            <p:cNvSpPr/>
            <p:nvPr/>
          </p:nvSpPr>
          <p:spPr>
            <a:xfrm>
              <a:off x="6001572" y="223807"/>
              <a:ext cx="1242133" cy="1242133"/>
            </a:xfrm>
            <a:prstGeom prst="ellipse">
              <a:avLst/>
            </a:prstGeom>
            <a:blipFill rotWithShape="1">
              <a:blip r:embed="rId6">
                <a:alphaModFix/>
              </a:blip>
              <a:stretch>
                <a:fillRect/>
              </a:stretch>
            </a:blip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5" name="Google Shape;535;p50"/>
            <p:cNvSpPr/>
            <p:nvPr/>
          </p:nvSpPr>
          <p:spPr>
            <a:xfrm>
              <a:off x="301861" y="3180539"/>
              <a:ext cx="6942804" cy="166652"/>
            </a:xfrm>
            <a:prstGeom prst="leftRightArrow">
              <a:avLst>
                <a:gd name="adj1" fmla="val 50000"/>
                <a:gd name="adj2" fmla="val 50000"/>
              </a:avLst>
            </a:prstGeom>
            <a:solidFill>
              <a:srgbClr val="C00000"/>
            </a:solidFill>
            <a:ln w="12700" cap="flat" cmpd="sng">
              <a:solidFill>
                <a:srgbClr val="1E4E79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36" name="Google Shape;536;p5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/>
              <a:t>Recursos Educacionais Abertos: conhecer e explorar</a:t>
            </a:r>
            <a:endParaRPr/>
          </a:p>
        </p:txBody>
      </p:sp>
      <p:sp>
        <p:nvSpPr>
          <p:cNvPr id="537" name="Google Shape;537;p5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40</a:t>
            </a:fld>
            <a:endParaRPr/>
          </a:p>
        </p:txBody>
      </p:sp>
      <p:sp>
        <p:nvSpPr>
          <p:cNvPr id="538" name="Google Shape;538;p50"/>
          <p:cNvSpPr txBox="1"/>
          <p:nvPr/>
        </p:nvSpPr>
        <p:spPr>
          <a:xfrm>
            <a:off x="312566" y="1102355"/>
            <a:ext cx="11566867" cy="510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1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Alojamento e curadoria</a:t>
            </a:r>
            <a:endParaRPr/>
          </a:p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_________________________________________________________</a:t>
            </a:r>
            <a:endParaRPr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3" name="Google Shape;543;p51"/>
          <p:cNvGrpSpPr/>
          <p:nvPr/>
        </p:nvGrpSpPr>
        <p:grpSpPr>
          <a:xfrm>
            <a:off x="350838" y="1530350"/>
            <a:ext cx="1844675" cy="3371850"/>
            <a:chOff x="1759" y="0"/>
            <a:chExt cx="1844256" cy="3371162"/>
          </a:xfrm>
        </p:grpSpPr>
        <p:sp>
          <p:nvSpPr>
            <p:cNvPr id="544" name="Google Shape;544;p51"/>
            <p:cNvSpPr/>
            <p:nvPr/>
          </p:nvSpPr>
          <p:spPr>
            <a:xfrm>
              <a:off x="1759" y="0"/>
              <a:ext cx="1844256" cy="3371162"/>
            </a:xfrm>
            <a:prstGeom prst="roundRect">
              <a:avLst>
                <a:gd name="adj" fmla="val 10000"/>
              </a:avLst>
            </a:prstGeom>
            <a:solidFill>
              <a:schemeClr val="accent4"/>
            </a:solidFill>
            <a:ln w="12700" cap="flat" cmpd="sng">
              <a:solidFill>
                <a:srgbClr val="1E4E79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5" name="Google Shape;545;p51"/>
            <p:cNvSpPr/>
            <p:nvPr/>
          </p:nvSpPr>
          <p:spPr>
            <a:xfrm>
              <a:off x="1759" y="1349100"/>
              <a:ext cx="1844256" cy="134751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42225" tIns="142225" rIns="142225" bIns="1422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pt-PT" sz="2000" b="1">
                  <a:solidFill>
                    <a:schemeClr val="lt1"/>
                  </a:solidFill>
                  <a:latin typeface="Candara"/>
                  <a:ea typeface="Candara"/>
                  <a:cs typeface="Candara"/>
                  <a:sym typeface="Candara"/>
                </a:rPr>
                <a:t>Adequação ao contexto educativo </a:t>
              </a:r>
              <a:endParaRPr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46" name="Google Shape;546;p51"/>
          <p:cNvSpPr/>
          <p:nvPr/>
        </p:nvSpPr>
        <p:spPr>
          <a:xfrm>
            <a:off x="712788" y="1755775"/>
            <a:ext cx="1122362" cy="1123950"/>
          </a:xfrm>
          <a:prstGeom prst="ellipse">
            <a:avLst/>
          </a:prstGeom>
          <a:blipFill rotWithShape="1">
            <a:blip r:embed="rId3">
              <a:alphaModFix/>
            </a:blip>
            <a:stretch>
              <a:fillRect/>
            </a:stretch>
          </a:blip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547" name="Google Shape;547;p51"/>
          <p:cNvGrpSpPr/>
          <p:nvPr/>
        </p:nvGrpSpPr>
        <p:grpSpPr>
          <a:xfrm>
            <a:off x="3243944" y="2686701"/>
            <a:ext cx="7888412" cy="1216800"/>
            <a:chOff x="0" y="596643"/>
            <a:chExt cx="7888412" cy="1216800"/>
          </a:xfrm>
        </p:grpSpPr>
        <p:sp>
          <p:nvSpPr>
            <p:cNvPr id="548" name="Google Shape;548;p51"/>
            <p:cNvSpPr/>
            <p:nvPr/>
          </p:nvSpPr>
          <p:spPr>
            <a:xfrm>
              <a:off x="0" y="596643"/>
              <a:ext cx="7888412" cy="1216800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1270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9" name="Google Shape;549;p51"/>
            <p:cNvSpPr txBox="1"/>
            <p:nvPr/>
          </p:nvSpPr>
          <p:spPr>
            <a:xfrm>
              <a:off x="59399" y="656042"/>
              <a:ext cx="7769614" cy="109800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just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400"/>
                <a:buFont typeface="Calibri"/>
                <a:buNone/>
              </a:pPr>
              <a:r>
                <a:rPr lang="pt-PT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O(s) objetivo(s) educacional(ais) ou de aprendizagem  </a:t>
              </a:r>
              <a:endParaRPr/>
            </a:p>
          </p:txBody>
        </p:sp>
      </p:grpSp>
      <p:sp>
        <p:nvSpPr>
          <p:cNvPr id="550" name="Google Shape;550;p5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/>
              <a:t>Recursos Educacionais Abertos: conhecer e explorar</a:t>
            </a:r>
            <a:endParaRPr/>
          </a:p>
        </p:txBody>
      </p:sp>
      <p:pic>
        <p:nvPicPr>
          <p:cNvPr id="551" name="Google Shape;551;p5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50838" y="5525559"/>
            <a:ext cx="9787749" cy="706136"/>
          </a:xfrm>
          <a:prstGeom prst="rect">
            <a:avLst/>
          </a:prstGeom>
          <a:noFill/>
          <a:ln>
            <a:noFill/>
          </a:ln>
        </p:spPr>
      </p:pic>
      <p:pic>
        <p:nvPicPr>
          <p:cNvPr id="552" name="Google Shape;552;p5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50838" y="4984755"/>
            <a:ext cx="11490105" cy="1266820"/>
          </a:xfrm>
          <a:prstGeom prst="rect">
            <a:avLst/>
          </a:prstGeom>
          <a:noFill/>
          <a:ln>
            <a:noFill/>
          </a:ln>
        </p:spPr>
      </p:pic>
      <p:pic>
        <p:nvPicPr>
          <p:cNvPr id="553" name="Google Shape;553;p51">
            <a:hlinkClick r:id="rId6"/>
          </p:cNvPr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117955" y="1573051"/>
            <a:ext cx="8720606" cy="4658644"/>
          </a:xfrm>
          <a:prstGeom prst="rect">
            <a:avLst/>
          </a:prstGeom>
          <a:noFill/>
          <a:ln>
            <a:noFill/>
          </a:ln>
        </p:spPr>
      </p:pic>
      <p:sp>
        <p:nvSpPr>
          <p:cNvPr id="554" name="Google Shape;554;p5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41</a:t>
            </a:fld>
            <a:endParaRPr/>
          </a:p>
        </p:txBody>
      </p:sp>
      <p:sp>
        <p:nvSpPr>
          <p:cNvPr id="555" name="Google Shape;555;p51"/>
          <p:cNvSpPr txBox="1"/>
          <p:nvPr/>
        </p:nvSpPr>
        <p:spPr>
          <a:xfrm>
            <a:off x="312566" y="1102355"/>
            <a:ext cx="11566867" cy="510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1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Alojamento e curadoria</a:t>
            </a:r>
            <a:endParaRPr/>
          </a:p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_________________________________________________________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0" name="Google Shape;560;p52"/>
          <p:cNvSpPr/>
          <p:nvPr/>
        </p:nvSpPr>
        <p:spPr>
          <a:xfrm>
            <a:off x="678261" y="2305232"/>
            <a:ext cx="1122362" cy="1123950"/>
          </a:xfrm>
          <a:prstGeom prst="ellipse">
            <a:avLst/>
          </a:prstGeom>
          <a:blipFill rotWithShape="1">
            <a:blip r:embed="rId3">
              <a:alphaModFix/>
            </a:blip>
            <a:stretch>
              <a:fillRect/>
            </a:stretch>
          </a:blip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561" name="Google Shape;561;p52"/>
          <p:cNvGrpSpPr/>
          <p:nvPr/>
        </p:nvGrpSpPr>
        <p:grpSpPr>
          <a:xfrm>
            <a:off x="2522936" y="3515002"/>
            <a:ext cx="7888412" cy="1216800"/>
            <a:chOff x="0" y="1173185"/>
            <a:chExt cx="7888412" cy="1216800"/>
          </a:xfrm>
        </p:grpSpPr>
        <p:sp>
          <p:nvSpPr>
            <p:cNvPr id="562" name="Google Shape;562;p52"/>
            <p:cNvSpPr/>
            <p:nvPr/>
          </p:nvSpPr>
          <p:spPr>
            <a:xfrm>
              <a:off x="0" y="1173185"/>
              <a:ext cx="7888412" cy="1216800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1270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3" name="Google Shape;563;p52"/>
            <p:cNvSpPr txBox="1"/>
            <p:nvPr/>
          </p:nvSpPr>
          <p:spPr>
            <a:xfrm>
              <a:off x="59399" y="1232584"/>
              <a:ext cx="7769614" cy="109800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just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400"/>
                <a:buFont typeface="Calibri"/>
                <a:buNone/>
              </a:pPr>
              <a:r>
                <a:rPr lang="pt-PT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O(s) objetivo(s) educacional(ais) ou de aprendizagem  </a:t>
              </a:r>
              <a:endParaRPr/>
            </a:p>
          </p:txBody>
        </p:sp>
      </p:grpSp>
      <p:pic>
        <p:nvPicPr>
          <p:cNvPr id="564" name="Google Shape;564;p5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59337" y="5468863"/>
            <a:ext cx="11481189" cy="914400"/>
          </a:xfrm>
          <a:prstGeom prst="rect">
            <a:avLst/>
          </a:prstGeom>
          <a:noFill/>
          <a:ln w="9525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</p:pic>
      <p:pic>
        <p:nvPicPr>
          <p:cNvPr id="565" name="Google Shape;565;p5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435666" y="1589728"/>
            <a:ext cx="3518305" cy="3449267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  <p:pic>
        <p:nvPicPr>
          <p:cNvPr id="566" name="Google Shape;566;p5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238031" y="1549275"/>
            <a:ext cx="5605246" cy="3335396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  <p:sp>
        <p:nvSpPr>
          <p:cNvPr id="567" name="Google Shape;567;p5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/>
              <a:t>Recursos Educacionais Abertos                                                                                                   Práticas de criação e utilização na UAb</a:t>
            </a:r>
            <a:endParaRPr/>
          </a:p>
        </p:txBody>
      </p:sp>
      <p:sp>
        <p:nvSpPr>
          <p:cNvPr id="568" name="Google Shape;568;p5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42</a:t>
            </a:fld>
            <a:endParaRPr/>
          </a:p>
        </p:txBody>
      </p:sp>
      <p:grpSp>
        <p:nvGrpSpPr>
          <p:cNvPr id="569" name="Google Shape;569;p52"/>
          <p:cNvGrpSpPr/>
          <p:nvPr/>
        </p:nvGrpSpPr>
        <p:grpSpPr>
          <a:xfrm>
            <a:off x="350838" y="1530350"/>
            <a:ext cx="1844675" cy="3371850"/>
            <a:chOff x="1759" y="0"/>
            <a:chExt cx="1844256" cy="3371162"/>
          </a:xfrm>
        </p:grpSpPr>
        <p:sp>
          <p:nvSpPr>
            <p:cNvPr id="570" name="Google Shape;570;p52"/>
            <p:cNvSpPr/>
            <p:nvPr/>
          </p:nvSpPr>
          <p:spPr>
            <a:xfrm>
              <a:off x="1759" y="0"/>
              <a:ext cx="1844256" cy="3371162"/>
            </a:xfrm>
            <a:prstGeom prst="roundRect">
              <a:avLst>
                <a:gd name="adj" fmla="val 10000"/>
              </a:avLst>
            </a:prstGeom>
            <a:solidFill>
              <a:schemeClr val="accent4"/>
            </a:solidFill>
            <a:ln w="12700" cap="flat" cmpd="sng">
              <a:solidFill>
                <a:srgbClr val="1E4E79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1" name="Google Shape;571;p52"/>
            <p:cNvSpPr/>
            <p:nvPr/>
          </p:nvSpPr>
          <p:spPr>
            <a:xfrm>
              <a:off x="1759" y="1349100"/>
              <a:ext cx="1844256" cy="134751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42225" tIns="142225" rIns="142225" bIns="1422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pt-PT" sz="2000" b="1">
                  <a:solidFill>
                    <a:schemeClr val="lt1"/>
                  </a:solidFill>
                  <a:latin typeface="Candara"/>
                  <a:ea typeface="Candara"/>
                  <a:cs typeface="Candara"/>
                  <a:sym typeface="Candara"/>
                </a:rPr>
                <a:t>Adequação ao contexto educativo </a:t>
              </a:r>
              <a:endParaRPr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72" name="Google Shape;572;p52"/>
          <p:cNvSpPr txBox="1"/>
          <p:nvPr/>
        </p:nvSpPr>
        <p:spPr>
          <a:xfrm>
            <a:off x="312566" y="1102355"/>
            <a:ext cx="11566867" cy="510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1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Alojamento e curadoria</a:t>
            </a:r>
            <a:endParaRPr/>
          </a:p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_________________________________________________________</a:t>
            </a:r>
            <a:endParaRPr/>
          </a:p>
        </p:txBody>
      </p:sp>
      <p:sp>
        <p:nvSpPr>
          <p:cNvPr id="573" name="Google Shape;573;p52"/>
          <p:cNvSpPr/>
          <p:nvPr/>
        </p:nvSpPr>
        <p:spPr>
          <a:xfrm>
            <a:off x="712788" y="1755775"/>
            <a:ext cx="1122362" cy="1123950"/>
          </a:xfrm>
          <a:prstGeom prst="ellipse">
            <a:avLst/>
          </a:prstGeom>
          <a:blipFill rotWithShape="1">
            <a:blip r:embed="rId3">
              <a:alphaModFix/>
            </a:blip>
            <a:stretch>
              <a:fillRect/>
            </a:stretch>
          </a:blip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8" name="Google Shape;578;p5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52625" y="1487091"/>
            <a:ext cx="8204200" cy="5191125"/>
          </a:xfrm>
          <a:prstGeom prst="rect">
            <a:avLst/>
          </a:prstGeom>
          <a:noFill/>
          <a:ln>
            <a:noFill/>
          </a:ln>
        </p:spPr>
      </p:pic>
      <p:sp>
        <p:nvSpPr>
          <p:cNvPr id="579" name="Google Shape;579;p53"/>
          <p:cNvSpPr/>
          <p:nvPr/>
        </p:nvSpPr>
        <p:spPr>
          <a:xfrm>
            <a:off x="1944687" y="4291288"/>
            <a:ext cx="2941637" cy="879475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0" name="Google Shape;580;p53"/>
          <p:cNvSpPr/>
          <p:nvPr/>
        </p:nvSpPr>
        <p:spPr>
          <a:xfrm>
            <a:off x="1965327" y="1489869"/>
            <a:ext cx="3105150" cy="930275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1" name="Google Shape;581;p53"/>
          <p:cNvSpPr/>
          <p:nvPr/>
        </p:nvSpPr>
        <p:spPr>
          <a:xfrm>
            <a:off x="1952625" y="2409682"/>
            <a:ext cx="8204200" cy="447675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2" name="Google Shape;582;p53"/>
          <p:cNvSpPr/>
          <p:nvPr/>
        </p:nvSpPr>
        <p:spPr>
          <a:xfrm>
            <a:off x="1970586" y="2905538"/>
            <a:ext cx="8204200" cy="465137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3" name="Google Shape;583;p53"/>
          <p:cNvSpPr/>
          <p:nvPr/>
        </p:nvSpPr>
        <p:spPr>
          <a:xfrm>
            <a:off x="1945346" y="3388457"/>
            <a:ext cx="8204200" cy="347663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4" name="Google Shape;584;p53"/>
          <p:cNvSpPr/>
          <p:nvPr/>
        </p:nvSpPr>
        <p:spPr>
          <a:xfrm>
            <a:off x="1927385" y="3687475"/>
            <a:ext cx="8204200" cy="374650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5" name="Google Shape;585;p53"/>
          <p:cNvSpPr/>
          <p:nvPr/>
        </p:nvSpPr>
        <p:spPr>
          <a:xfrm>
            <a:off x="1918306" y="4056662"/>
            <a:ext cx="8204200" cy="322263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6" name="Google Shape;586;p53"/>
          <p:cNvSpPr/>
          <p:nvPr/>
        </p:nvSpPr>
        <p:spPr>
          <a:xfrm>
            <a:off x="1952625" y="5244034"/>
            <a:ext cx="8204200" cy="374650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7" name="Google Shape;587;p53"/>
          <p:cNvSpPr/>
          <p:nvPr/>
        </p:nvSpPr>
        <p:spPr>
          <a:xfrm>
            <a:off x="1957932" y="5231513"/>
            <a:ext cx="8204200" cy="373063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8" name="Google Shape;588;p53"/>
          <p:cNvSpPr/>
          <p:nvPr/>
        </p:nvSpPr>
        <p:spPr>
          <a:xfrm>
            <a:off x="1962150" y="5548313"/>
            <a:ext cx="8204200" cy="373062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9" name="Google Shape;589;p53"/>
          <p:cNvSpPr/>
          <p:nvPr/>
        </p:nvSpPr>
        <p:spPr>
          <a:xfrm>
            <a:off x="1962150" y="5874318"/>
            <a:ext cx="8204200" cy="373063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0" name="Google Shape;590;p53"/>
          <p:cNvSpPr/>
          <p:nvPr/>
        </p:nvSpPr>
        <p:spPr>
          <a:xfrm>
            <a:off x="7931756" y="3037681"/>
            <a:ext cx="2190750" cy="665162"/>
          </a:xfrm>
          <a:prstGeom prst="wedgeRoundRectCallout">
            <a:avLst>
              <a:gd name="adj1" fmla="val -20833"/>
              <a:gd name="adj2" fmla="val 62500"/>
              <a:gd name="adj3" fmla="val 0"/>
            </a:avLst>
          </a:prstGeom>
          <a:solidFill>
            <a:srgbClr val="FFC000"/>
          </a:solidFill>
          <a:ln w="2857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Código MOOC </a:t>
            </a:r>
            <a:endParaRPr/>
          </a:p>
        </p:txBody>
      </p:sp>
      <p:sp>
        <p:nvSpPr>
          <p:cNvPr id="591" name="Google Shape;591;p53"/>
          <p:cNvSpPr/>
          <p:nvPr/>
        </p:nvSpPr>
        <p:spPr>
          <a:xfrm>
            <a:off x="7058025" y="5185265"/>
            <a:ext cx="2190750" cy="733425"/>
          </a:xfrm>
          <a:prstGeom prst="wedgeRoundRectCallout">
            <a:avLst>
              <a:gd name="adj1" fmla="val -20833"/>
              <a:gd name="adj2" fmla="val 62500"/>
              <a:gd name="adj3" fmla="val 0"/>
            </a:avLst>
          </a:prstGeom>
          <a:solidFill>
            <a:srgbClr val="FFC000"/>
          </a:solidFill>
          <a:ln w="2857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AULAbERTA </a:t>
            </a:r>
            <a:endParaRPr/>
          </a:p>
        </p:txBody>
      </p:sp>
      <p:pic>
        <p:nvPicPr>
          <p:cNvPr id="592" name="Google Shape;592;p5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038600" y="6811012"/>
            <a:ext cx="11037757" cy="4699670"/>
          </a:xfrm>
          <a:prstGeom prst="rect">
            <a:avLst/>
          </a:prstGeom>
          <a:noFill/>
          <a:ln>
            <a:noFill/>
          </a:ln>
        </p:spPr>
      </p:pic>
      <p:sp>
        <p:nvSpPr>
          <p:cNvPr id="593" name="Google Shape;593;p5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/>
              <a:t>Recursos Educacionais Abertos: conhecer e explorar</a:t>
            </a:r>
            <a:endParaRPr/>
          </a:p>
        </p:txBody>
      </p:sp>
      <p:sp>
        <p:nvSpPr>
          <p:cNvPr id="594" name="Google Shape;594;p5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43</a:t>
            </a:fld>
            <a:endParaRPr/>
          </a:p>
        </p:txBody>
      </p:sp>
      <p:sp>
        <p:nvSpPr>
          <p:cNvPr id="595" name="Google Shape;595;p53"/>
          <p:cNvSpPr txBox="1"/>
          <p:nvPr/>
        </p:nvSpPr>
        <p:spPr>
          <a:xfrm>
            <a:off x="312566" y="1102355"/>
            <a:ext cx="11566867" cy="510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1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Alojamento e curadoria</a:t>
            </a:r>
            <a:endParaRPr/>
          </a:p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_________________________________________________________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0" name="Google Shape;600;p54"/>
          <p:cNvGrpSpPr/>
          <p:nvPr/>
        </p:nvGrpSpPr>
        <p:grpSpPr>
          <a:xfrm>
            <a:off x="314325" y="1536700"/>
            <a:ext cx="1843088" cy="3370263"/>
            <a:chOff x="1901343" y="0"/>
            <a:chExt cx="1844256" cy="3371162"/>
          </a:xfrm>
        </p:grpSpPr>
        <p:sp>
          <p:nvSpPr>
            <p:cNvPr id="601" name="Google Shape;601;p54"/>
            <p:cNvSpPr/>
            <p:nvPr/>
          </p:nvSpPr>
          <p:spPr>
            <a:xfrm>
              <a:off x="1901343" y="0"/>
              <a:ext cx="1844256" cy="3371162"/>
            </a:xfrm>
            <a:prstGeom prst="roundRect">
              <a:avLst>
                <a:gd name="adj" fmla="val 10000"/>
              </a:avLst>
            </a:prstGeom>
            <a:solidFill>
              <a:srgbClr val="51EB15"/>
            </a:solidFill>
            <a:ln w="12700" cap="flat" cmpd="sng">
              <a:solidFill>
                <a:srgbClr val="1E4E79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2" name="Google Shape;602;p54"/>
            <p:cNvSpPr/>
            <p:nvPr/>
          </p:nvSpPr>
          <p:spPr>
            <a:xfrm>
              <a:off x="1901343" y="1348148"/>
              <a:ext cx="1844256" cy="134814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42225" tIns="142225" rIns="142225" bIns="1422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pt-PT" sz="2000" b="1">
                  <a:solidFill>
                    <a:schemeClr val="lt1"/>
                  </a:solidFill>
                  <a:latin typeface="Candara"/>
                  <a:ea typeface="Candara"/>
                  <a:cs typeface="Candara"/>
                  <a:sym typeface="Candara"/>
                </a:rPr>
                <a:t>Metadados</a:t>
              </a:r>
              <a:endParaRPr sz="2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03" name="Google Shape;603;p54"/>
          <p:cNvSpPr/>
          <p:nvPr/>
        </p:nvSpPr>
        <p:spPr>
          <a:xfrm>
            <a:off x="674688" y="1762125"/>
            <a:ext cx="1122362" cy="1122363"/>
          </a:xfrm>
          <a:prstGeom prst="ellipse">
            <a:avLst/>
          </a:prstGeom>
          <a:blipFill rotWithShape="1">
            <a:blip r:embed="rId3">
              <a:alphaModFix/>
            </a:blip>
            <a:stretch>
              <a:fillRect/>
            </a:stretch>
          </a:blip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604" name="Google Shape;604;p54"/>
          <p:cNvGrpSpPr/>
          <p:nvPr/>
        </p:nvGrpSpPr>
        <p:grpSpPr>
          <a:xfrm>
            <a:off x="3243943" y="2348689"/>
            <a:ext cx="7815441" cy="1330875"/>
            <a:chOff x="0" y="250224"/>
            <a:chExt cx="7815441" cy="1330875"/>
          </a:xfrm>
        </p:grpSpPr>
        <p:sp>
          <p:nvSpPr>
            <p:cNvPr id="605" name="Google Shape;605;p54"/>
            <p:cNvSpPr/>
            <p:nvPr/>
          </p:nvSpPr>
          <p:spPr>
            <a:xfrm>
              <a:off x="0" y="250224"/>
              <a:ext cx="7815441" cy="1330875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1270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6" name="Google Shape;606;p54"/>
            <p:cNvSpPr txBox="1"/>
            <p:nvPr/>
          </p:nvSpPr>
          <p:spPr>
            <a:xfrm>
              <a:off x="64968" y="315192"/>
              <a:ext cx="7685505" cy="120093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just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400"/>
                <a:buFont typeface="Calibri"/>
                <a:buNone/>
              </a:pPr>
              <a:r>
                <a:rPr lang="pt-PT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Padrões de descrição e formatação que permitam a interoperabilidade e a pesquisa e a recuperação da informação na rede. </a:t>
              </a:r>
              <a:endParaRPr/>
            </a:p>
          </p:txBody>
        </p:sp>
      </p:grpSp>
      <p:sp>
        <p:nvSpPr>
          <p:cNvPr id="607" name="Google Shape;607;p54"/>
          <p:cNvSpPr/>
          <p:nvPr/>
        </p:nvSpPr>
        <p:spPr>
          <a:xfrm>
            <a:off x="2243138" y="1614488"/>
            <a:ext cx="4106862" cy="341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marR="0" lvl="0" indent="-4572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✔"/>
            </a:pPr>
            <a:r>
              <a:rPr lang="pt-PT" sz="2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Autor</a:t>
            </a:r>
            <a:endParaRPr/>
          </a:p>
          <a:p>
            <a:pPr marL="457200" marR="0" lvl="0" indent="-4572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✔"/>
            </a:pPr>
            <a:r>
              <a:rPr lang="pt-PT" sz="2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Título</a:t>
            </a:r>
            <a:endParaRPr/>
          </a:p>
          <a:p>
            <a:pPr marL="457200" marR="0" lvl="0" indent="-4572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✔"/>
            </a:pPr>
            <a:r>
              <a:rPr lang="pt-PT" sz="2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Data</a:t>
            </a:r>
            <a:endParaRPr/>
          </a:p>
          <a:p>
            <a:pPr marL="457200" marR="0" lvl="0" indent="-4572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✔"/>
            </a:pPr>
            <a:r>
              <a:rPr lang="pt-PT" sz="2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Estado da Publicação</a:t>
            </a:r>
            <a:endParaRPr/>
          </a:p>
          <a:p>
            <a:pPr marL="457200" marR="0" lvl="0" indent="-4572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✔"/>
            </a:pPr>
            <a:r>
              <a:rPr lang="pt-PT" sz="2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Idioma</a:t>
            </a:r>
            <a:endParaRPr/>
          </a:p>
          <a:p>
            <a:pPr marL="457200" marR="0" lvl="0" indent="-4572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✔"/>
            </a:pPr>
            <a:r>
              <a:rPr lang="pt-PT" sz="2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Licença Creative Commons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8" name="Google Shape;608;p5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/>
              <a:t>Recursos Educacionais Abertos: conhecer e explorar</a:t>
            </a:r>
            <a:endParaRPr/>
          </a:p>
        </p:txBody>
      </p:sp>
      <p:sp>
        <p:nvSpPr>
          <p:cNvPr id="609" name="Google Shape;609;p5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44</a:t>
            </a:fld>
            <a:endParaRPr/>
          </a:p>
        </p:txBody>
      </p:sp>
      <p:sp>
        <p:nvSpPr>
          <p:cNvPr id="610" name="Google Shape;610;p54"/>
          <p:cNvSpPr txBox="1"/>
          <p:nvPr/>
        </p:nvSpPr>
        <p:spPr>
          <a:xfrm>
            <a:off x="312566" y="1102355"/>
            <a:ext cx="11566867" cy="510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1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Alojamento e curadoria</a:t>
            </a:r>
            <a:endParaRPr/>
          </a:p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_________________________________________________________</a:t>
            </a:r>
            <a:endParaRPr/>
          </a:p>
        </p:txBody>
      </p:sp>
      <p:pic>
        <p:nvPicPr>
          <p:cNvPr id="611" name="Google Shape;611;p5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035925" y="1223963"/>
            <a:ext cx="3024188" cy="1076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6" name="Google Shape;616;p55"/>
          <p:cNvGrpSpPr/>
          <p:nvPr/>
        </p:nvGrpSpPr>
        <p:grpSpPr>
          <a:xfrm>
            <a:off x="350838" y="1543050"/>
            <a:ext cx="1844675" cy="3371850"/>
            <a:chOff x="3793587" y="0"/>
            <a:chExt cx="1844256" cy="3371162"/>
          </a:xfrm>
        </p:grpSpPr>
        <p:sp>
          <p:nvSpPr>
            <p:cNvPr id="617" name="Google Shape;617;p55"/>
            <p:cNvSpPr/>
            <p:nvPr/>
          </p:nvSpPr>
          <p:spPr>
            <a:xfrm>
              <a:off x="3793587" y="0"/>
              <a:ext cx="1844256" cy="3371162"/>
            </a:xfrm>
            <a:prstGeom prst="roundRect">
              <a:avLst>
                <a:gd name="adj" fmla="val 10000"/>
              </a:avLst>
            </a:prstGeom>
            <a:solidFill>
              <a:srgbClr val="2CD79F"/>
            </a:solidFill>
            <a:ln w="12700" cap="flat" cmpd="sng">
              <a:solidFill>
                <a:srgbClr val="1E4E79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8" name="Google Shape;618;p55"/>
            <p:cNvSpPr/>
            <p:nvPr/>
          </p:nvSpPr>
          <p:spPr>
            <a:xfrm>
              <a:off x="3793587" y="1349100"/>
              <a:ext cx="1844256" cy="134751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42225" tIns="142225" rIns="142225" bIns="1422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pt-PT" sz="2000" b="1">
                  <a:solidFill>
                    <a:schemeClr val="lt1"/>
                  </a:solidFill>
                  <a:latin typeface="Candara"/>
                  <a:ea typeface="Candara"/>
                  <a:cs typeface="Candara"/>
                  <a:sym typeface="Candara"/>
                </a:rPr>
                <a:t>Acessibilidade</a:t>
              </a:r>
              <a:endParaRPr sz="2000" b="1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</p:grpSp>
      <p:sp>
        <p:nvSpPr>
          <p:cNvPr id="619" name="Google Shape;619;p55"/>
          <p:cNvSpPr/>
          <p:nvPr/>
        </p:nvSpPr>
        <p:spPr>
          <a:xfrm>
            <a:off x="712788" y="1768475"/>
            <a:ext cx="1122362" cy="1122363"/>
          </a:xfrm>
          <a:prstGeom prst="ellipse">
            <a:avLst/>
          </a:prstGeom>
          <a:blipFill rotWithShape="1">
            <a:blip r:embed="rId3">
              <a:alphaModFix/>
            </a:blip>
            <a:stretch>
              <a:fillRect/>
            </a:stretch>
          </a:blip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620" name="Google Shape;620;p55"/>
          <p:cNvGrpSpPr/>
          <p:nvPr/>
        </p:nvGrpSpPr>
        <p:grpSpPr>
          <a:xfrm>
            <a:off x="3297238" y="1836738"/>
            <a:ext cx="7827962" cy="1990725"/>
            <a:chOff x="0" y="2977"/>
            <a:chExt cx="7590773" cy="3045567"/>
          </a:xfrm>
        </p:grpSpPr>
        <p:sp>
          <p:nvSpPr>
            <p:cNvPr id="621" name="Google Shape;621;p55"/>
            <p:cNvSpPr/>
            <p:nvPr/>
          </p:nvSpPr>
          <p:spPr>
            <a:xfrm>
              <a:off x="0" y="2977"/>
              <a:ext cx="7590773" cy="3045567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1270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2" name="Google Shape;622;p55"/>
            <p:cNvSpPr/>
            <p:nvPr/>
          </p:nvSpPr>
          <p:spPr>
            <a:xfrm>
              <a:off x="149321" y="151126"/>
              <a:ext cx="7292131" cy="27492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just" rtl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pt-PT" sz="2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O ficheiro com o conteúdo referenciado está disponível através do Repositório</a:t>
              </a:r>
              <a:endParaRPr/>
            </a:p>
          </p:txBody>
        </p:sp>
      </p:grpSp>
      <p:sp>
        <p:nvSpPr>
          <p:cNvPr id="623" name="Google Shape;623;p55" descr="Resultado de imagem para ficheiro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24" name="Google Shape;624;p5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815256" y="2832161"/>
            <a:ext cx="3590688" cy="2569074"/>
          </a:xfrm>
          <a:prstGeom prst="rect">
            <a:avLst/>
          </a:prstGeom>
          <a:noFill/>
          <a:ln>
            <a:noFill/>
          </a:ln>
          <a:effectLst>
            <a:reflection stA="50000" endA="300" endPos="55000" sy="-100000" algn="bl" rotWithShape="0"/>
          </a:effectLst>
        </p:spPr>
      </p:pic>
      <p:sp>
        <p:nvSpPr>
          <p:cNvPr id="625" name="Google Shape;625;p5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/>
              <a:t>Recursos Educacionais Abertos: conhecer e explorar</a:t>
            </a:r>
            <a:endParaRPr/>
          </a:p>
        </p:txBody>
      </p:sp>
      <p:sp>
        <p:nvSpPr>
          <p:cNvPr id="626" name="Google Shape;626;p5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45</a:t>
            </a:fld>
            <a:endParaRPr/>
          </a:p>
        </p:txBody>
      </p:sp>
      <p:sp>
        <p:nvSpPr>
          <p:cNvPr id="627" name="Google Shape;627;p55"/>
          <p:cNvSpPr txBox="1"/>
          <p:nvPr/>
        </p:nvSpPr>
        <p:spPr>
          <a:xfrm>
            <a:off x="312566" y="1102355"/>
            <a:ext cx="11566867" cy="510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1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Alojamento e curadoria</a:t>
            </a:r>
            <a:endParaRPr/>
          </a:p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_________________________________________________________</a:t>
            </a:r>
            <a:endParaRPr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2" name="Google Shape;632;p56"/>
          <p:cNvGrpSpPr/>
          <p:nvPr/>
        </p:nvGrpSpPr>
        <p:grpSpPr>
          <a:xfrm>
            <a:off x="350838" y="1543050"/>
            <a:ext cx="1844675" cy="3371850"/>
            <a:chOff x="5700511" y="0"/>
            <a:chExt cx="1844256" cy="3371162"/>
          </a:xfrm>
        </p:grpSpPr>
        <p:sp>
          <p:nvSpPr>
            <p:cNvPr id="633" name="Google Shape;633;p56"/>
            <p:cNvSpPr/>
            <p:nvPr/>
          </p:nvSpPr>
          <p:spPr>
            <a:xfrm>
              <a:off x="5700511" y="0"/>
              <a:ext cx="1844256" cy="3371162"/>
            </a:xfrm>
            <a:prstGeom prst="roundRect">
              <a:avLst>
                <a:gd name="adj" fmla="val 10000"/>
              </a:avLst>
            </a:prstGeom>
            <a:solidFill>
              <a:srgbClr val="4371C3"/>
            </a:solidFill>
            <a:ln w="12700" cap="flat" cmpd="sng">
              <a:solidFill>
                <a:srgbClr val="1E4E79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4" name="Google Shape;634;p56"/>
            <p:cNvSpPr/>
            <p:nvPr/>
          </p:nvSpPr>
          <p:spPr>
            <a:xfrm>
              <a:off x="5700511" y="1349100"/>
              <a:ext cx="1844256" cy="134751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42225" tIns="142225" rIns="142225" bIns="1422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pt-PT" sz="2000" b="1">
                  <a:solidFill>
                    <a:schemeClr val="lt1"/>
                  </a:solidFill>
                  <a:latin typeface="Candara"/>
                  <a:ea typeface="Candara"/>
                  <a:cs typeface="Candara"/>
                  <a:sym typeface="Candara"/>
                </a:rPr>
                <a:t>Licença aberta </a:t>
              </a:r>
              <a:endParaRPr sz="2000" b="1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</p:grpSp>
      <p:sp>
        <p:nvSpPr>
          <p:cNvPr id="635" name="Google Shape;635;p56"/>
          <p:cNvSpPr/>
          <p:nvPr/>
        </p:nvSpPr>
        <p:spPr>
          <a:xfrm>
            <a:off x="712788" y="1865313"/>
            <a:ext cx="1122362" cy="1122362"/>
          </a:xfrm>
          <a:prstGeom prst="ellipse">
            <a:avLst/>
          </a:prstGeom>
          <a:blipFill rotWithShape="1">
            <a:blip r:embed="rId3">
              <a:alphaModFix/>
            </a:blip>
            <a:stretch>
              <a:fillRect/>
            </a:stretch>
          </a:blip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636" name="Google Shape;636;p56"/>
          <p:cNvGrpSpPr/>
          <p:nvPr/>
        </p:nvGrpSpPr>
        <p:grpSpPr>
          <a:xfrm>
            <a:off x="3202451" y="1811278"/>
            <a:ext cx="7908133" cy="2941577"/>
            <a:chOff x="0" y="106967"/>
            <a:chExt cx="7908133" cy="2941577"/>
          </a:xfrm>
        </p:grpSpPr>
        <p:sp>
          <p:nvSpPr>
            <p:cNvPr id="637" name="Google Shape;637;p56"/>
            <p:cNvSpPr/>
            <p:nvPr/>
          </p:nvSpPr>
          <p:spPr>
            <a:xfrm>
              <a:off x="0" y="106967"/>
              <a:ext cx="7908133" cy="2941577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1270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8" name="Google Shape;638;p56"/>
            <p:cNvSpPr txBox="1"/>
            <p:nvPr/>
          </p:nvSpPr>
          <p:spPr>
            <a:xfrm>
              <a:off x="143596" y="250563"/>
              <a:ext cx="7620941" cy="265438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just" rtl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400"/>
                <a:buFont typeface="Calibri"/>
                <a:buNone/>
              </a:pPr>
              <a:r>
                <a:rPr lang="pt-PT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Apenas os documentos disponibilizados com licenças abertas que possibilitam acesso gratuito, a cópia, distribuição, reutilização, produção de obra derivada, sem necessidade de solicitar a permissão do detentor do direito de autor podem ser considerados REA</a:t>
              </a:r>
              <a:endParaRPr/>
            </a:p>
          </p:txBody>
        </p:sp>
      </p:grpSp>
      <p:sp>
        <p:nvSpPr>
          <p:cNvPr id="639" name="Google Shape;639;p5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/>
              <a:t>Recursos Educacionais Abertos: conhecer e explorar</a:t>
            </a:r>
            <a:endParaRPr/>
          </a:p>
        </p:txBody>
      </p:sp>
      <p:sp>
        <p:nvSpPr>
          <p:cNvPr id="640" name="Google Shape;640;p5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46</a:t>
            </a:fld>
            <a:endParaRPr/>
          </a:p>
        </p:txBody>
      </p:sp>
      <p:sp>
        <p:nvSpPr>
          <p:cNvPr id="641" name="Google Shape;641;p56"/>
          <p:cNvSpPr txBox="1"/>
          <p:nvPr/>
        </p:nvSpPr>
        <p:spPr>
          <a:xfrm>
            <a:off x="312566" y="1102355"/>
            <a:ext cx="11566867" cy="510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1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Alojamento e curadoria</a:t>
            </a:r>
            <a:endParaRPr/>
          </a:p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_________________________________________________________</a:t>
            </a:r>
            <a:endParaRPr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6" name="Google Shape;646;p57"/>
          <p:cNvSpPr/>
          <p:nvPr/>
        </p:nvSpPr>
        <p:spPr>
          <a:xfrm>
            <a:off x="227890" y="1612336"/>
            <a:ext cx="5746750" cy="33439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 disponibilização de ferramentas e de recursos, por si só, não garante a transferência do conhecimento. </a:t>
            </a:r>
            <a:endParaRPr/>
          </a:p>
          <a:p>
            <a:pPr marL="0" marR="0" lvl="0" indent="0" algn="just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pt-PT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Para se explorar uma noção mais ampla de abertura na educação dever-se-á mudar o foco, dos conteúdos, para as práticas necessárias para o uso desses conteúdos. </a:t>
            </a:r>
            <a:endParaRPr/>
          </a:p>
        </p:txBody>
      </p:sp>
      <p:sp>
        <p:nvSpPr>
          <p:cNvPr id="647" name="Google Shape;647;p57"/>
          <p:cNvSpPr/>
          <p:nvPr/>
        </p:nvSpPr>
        <p:spPr>
          <a:xfrm>
            <a:off x="8471407" y="3603127"/>
            <a:ext cx="2776906" cy="2776906"/>
          </a:xfrm>
          <a:custGeom>
            <a:avLst/>
            <a:gdLst/>
            <a:ahLst/>
            <a:cxnLst/>
            <a:rect l="l" t="t" r="r" b="b"/>
            <a:pathLst>
              <a:path w="2776906" h="2776906" extrusionOk="0">
                <a:moveTo>
                  <a:pt x="1971060" y="442746"/>
                </a:moveTo>
                <a:lnTo>
                  <a:pt x="2187059" y="261491"/>
                </a:lnTo>
                <a:lnTo>
                  <a:pt x="2359617" y="406285"/>
                </a:lnTo>
                <a:lnTo>
                  <a:pt x="2218624" y="650477"/>
                </a:lnTo>
                <a:cubicBezTo>
                  <a:pt x="2318878" y="763256"/>
                  <a:pt x="2395102" y="895279"/>
                  <a:pt x="2442644" y="1038491"/>
                </a:cubicBezTo>
                <a:lnTo>
                  <a:pt x="2724618" y="1038484"/>
                </a:lnTo>
                <a:lnTo>
                  <a:pt x="2763734" y="1260321"/>
                </a:lnTo>
                <a:lnTo>
                  <a:pt x="2498763" y="1356754"/>
                </a:lnTo>
                <a:cubicBezTo>
                  <a:pt x="2503069" y="1507590"/>
                  <a:pt x="2476597" y="1657721"/>
                  <a:pt x="2420962" y="1797988"/>
                </a:cubicBezTo>
                <a:lnTo>
                  <a:pt x="2636970" y="1979231"/>
                </a:lnTo>
                <a:lnTo>
                  <a:pt x="2524341" y="2174311"/>
                </a:lnTo>
                <a:lnTo>
                  <a:pt x="2259375" y="2077864"/>
                </a:lnTo>
                <a:cubicBezTo>
                  <a:pt x="2165718" y="2196179"/>
                  <a:pt x="2048937" y="2294170"/>
                  <a:pt x="1916156" y="2365859"/>
                </a:cubicBezTo>
                <a:lnTo>
                  <a:pt x="1965128" y="2643547"/>
                </a:lnTo>
                <a:lnTo>
                  <a:pt x="1753453" y="2720590"/>
                </a:lnTo>
                <a:lnTo>
                  <a:pt x="1612473" y="2476391"/>
                </a:lnTo>
                <a:cubicBezTo>
                  <a:pt x="1464677" y="2506824"/>
                  <a:pt x="1312229" y="2506824"/>
                  <a:pt x="1164433" y="2476391"/>
                </a:cubicBezTo>
                <a:lnTo>
                  <a:pt x="1023453" y="2720590"/>
                </a:lnTo>
                <a:lnTo>
                  <a:pt x="811778" y="2643547"/>
                </a:lnTo>
                <a:lnTo>
                  <a:pt x="860750" y="2365859"/>
                </a:lnTo>
                <a:cubicBezTo>
                  <a:pt x="727969" y="2294170"/>
                  <a:pt x="611188" y="2196179"/>
                  <a:pt x="517531" y="2077864"/>
                </a:cubicBezTo>
                <a:lnTo>
                  <a:pt x="252565" y="2174311"/>
                </a:lnTo>
                <a:lnTo>
                  <a:pt x="139936" y="1979231"/>
                </a:lnTo>
                <a:lnTo>
                  <a:pt x="355944" y="1797988"/>
                </a:lnTo>
                <a:cubicBezTo>
                  <a:pt x="300309" y="1657722"/>
                  <a:pt x="273836" y="1507590"/>
                  <a:pt x="278143" y="1356754"/>
                </a:cubicBezTo>
                <a:lnTo>
                  <a:pt x="13172" y="1260321"/>
                </a:lnTo>
                <a:lnTo>
                  <a:pt x="52288" y="1038484"/>
                </a:lnTo>
                <a:lnTo>
                  <a:pt x="334261" y="1038492"/>
                </a:lnTo>
                <a:cubicBezTo>
                  <a:pt x="381803" y="895280"/>
                  <a:pt x="458027" y="763256"/>
                  <a:pt x="558281" y="650478"/>
                </a:cubicBezTo>
                <a:lnTo>
                  <a:pt x="417289" y="406285"/>
                </a:lnTo>
                <a:lnTo>
                  <a:pt x="589847" y="261491"/>
                </a:lnTo>
                <a:lnTo>
                  <a:pt x="805846" y="442746"/>
                </a:lnTo>
                <a:cubicBezTo>
                  <a:pt x="934320" y="363599"/>
                  <a:pt x="1077574" y="311459"/>
                  <a:pt x="1226866" y="289507"/>
                </a:cubicBezTo>
                <a:lnTo>
                  <a:pt x="1275824" y="11816"/>
                </a:lnTo>
                <a:lnTo>
                  <a:pt x="1501082" y="11816"/>
                </a:lnTo>
                <a:lnTo>
                  <a:pt x="1550039" y="289507"/>
                </a:lnTo>
                <a:cubicBezTo>
                  <a:pt x="1699331" y="311458"/>
                  <a:pt x="1842585" y="363599"/>
                  <a:pt x="1971059" y="442746"/>
                </a:cubicBezTo>
                <a:lnTo>
                  <a:pt x="1971060" y="442746"/>
                </a:lnTo>
                <a:close/>
              </a:path>
            </a:pathLst>
          </a:custGeom>
          <a:solidFill>
            <a:srgbClr val="FFC000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40825" tIns="733025" rIns="640825" bIns="781575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Educação Aberta</a:t>
            </a:r>
            <a:endParaRPr/>
          </a:p>
        </p:txBody>
      </p:sp>
      <p:sp>
        <p:nvSpPr>
          <p:cNvPr id="648" name="Google Shape;648;p57"/>
          <p:cNvSpPr/>
          <p:nvPr/>
        </p:nvSpPr>
        <p:spPr>
          <a:xfrm>
            <a:off x="6595797" y="2902839"/>
            <a:ext cx="2019568" cy="2019568"/>
          </a:xfrm>
          <a:custGeom>
            <a:avLst/>
            <a:gdLst/>
            <a:ahLst/>
            <a:cxnLst/>
            <a:rect l="l" t="t" r="r" b="b"/>
            <a:pathLst>
              <a:path w="2019568" h="2019568" extrusionOk="0">
                <a:moveTo>
                  <a:pt x="1511136" y="511505"/>
                </a:moveTo>
                <a:lnTo>
                  <a:pt x="1809090" y="421707"/>
                </a:lnTo>
                <a:lnTo>
                  <a:pt x="1918726" y="611603"/>
                </a:lnTo>
                <a:lnTo>
                  <a:pt x="1691982" y="824740"/>
                </a:lnTo>
                <a:cubicBezTo>
                  <a:pt x="1724850" y="945913"/>
                  <a:pt x="1724850" y="1073655"/>
                  <a:pt x="1691982" y="1194828"/>
                </a:cubicBezTo>
                <a:lnTo>
                  <a:pt x="1918726" y="1407965"/>
                </a:lnTo>
                <a:lnTo>
                  <a:pt x="1809090" y="1597861"/>
                </a:lnTo>
                <a:lnTo>
                  <a:pt x="1511136" y="1508063"/>
                </a:lnTo>
                <a:cubicBezTo>
                  <a:pt x="1422631" y="1597114"/>
                  <a:pt x="1312004" y="1660985"/>
                  <a:pt x="1190630" y="1693107"/>
                </a:cubicBezTo>
                <a:lnTo>
                  <a:pt x="1119420" y="1996042"/>
                </a:lnTo>
                <a:lnTo>
                  <a:pt x="900148" y="1996042"/>
                </a:lnTo>
                <a:lnTo>
                  <a:pt x="828938" y="1693107"/>
                </a:lnTo>
                <a:cubicBezTo>
                  <a:pt x="707565" y="1660985"/>
                  <a:pt x="596938" y="1597114"/>
                  <a:pt x="508432" y="1508063"/>
                </a:cubicBezTo>
                <a:lnTo>
                  <a:pt x="210478" y="1597861"/>
                </a:lnTo>
                <a:lnTo>
                  <a:pt x="100842" y="1407965"/>
                </a:lnTo>
                <a:lnTo>
                  <a:pt x="327586" y="1194828"/>
                </a:lnTo>
                <a:cubicBezTo>
                  <a:pt x="294718" y="1073655"/>
                  <a:pt x="294718" y="945913"/>
                  <a:pt x="327586" y="824740"/>
                </a:cubicBezTo>
                <a:lnTo>
                  <a:pt x="100842" y="611603"/>
                </a:lnTo>
                <a:lnTo>
                  <a:pt x="210478" y="421707"/>
                </a:lnTo>
                <a:lnTo>
                  <a:pt x="508432" y="511505"/>
                </a:lnTo>
                <a:cubicBezTo>
                  <a:pt x="596937" y="422454"/>
                  <a:pt x="707564" y="358583"/>
                  <a:pt x="828938" y="326461"/>
                </a:cubicBezTo>
                <a:lnTo>
                  <a:pt x="900148" y="23526"/>
                </a:lnTo>
                <a:lnTo>
                  <a:pt x="1119420" y="23526"/>
                </a:lnTo>
                <a:lnTo>
                  <a:pt x="1190630" y="326461"/>
                </a:lnTo>
                <a:cubicBezTo>
                  <a:pt x="1312003" y="358583"/>
                  <a:pt x="1422630" y="422454"/>
                  <a:pt x="1511136" y="511505"/>
                </a:cubicBezTo>
                <a:close/>
              </a:path>
            </a:pathLst>
          </a:custGeom>
          <a:solidFill>
            <a:srgbClr val="00B050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541450" tIns="544525" rIns="541450" bIns="544525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PEA</a:t>
            </a:r>
            <a:endParaRPr/>
          </a:p>
        </p:txBody>
      </p:sp>
      <p:sp>
        <p:nvSpPr>
          <p:cNvPr id="649" name="Google Shape;649;p57"/>
          <p:cNvSpPr/>
          <p:nvPr/>
        </p:nvSpPr>
        <p:spPr>
          <a:xfrm>
            <a:off x="7946614" y="1356357"/>
            <a:ext cx="2423482" cy="2423482"/>
          </a:xfrm>
          <a:custGeom>
            <a:avLst/>
            <a:gdLst/>
            <a:ahLst/>
            <a:cxnLst/>
            <a:rect l="l" t="t" r="r" b="b"/>
            <a:pathLst>
              <a:path w="1978764" h="1978764" extrusionOk="0">
                <a:moveTo>
                  <a:pt x="1273625" y="500535"/>
                </a:moveTo>
                <a:lnTo>
                  <a:pt x="1485274" y="369451"/>
                </a:lnTo>
                <a:lnTo>
                  <a:pt x="1609313" y="493490"/>
                </a:lnTo>
                <a:lnTo>
                  <a:pt x="1478230" y="705139"/>
                </a:lnTo>
                <a:cubicBezTo>
                  <a:pt x="1528718" y="791969"/>
                  <a:pt x="1555167" y="890679"/>
                  <a:pt x="1554858" y="991120"/>
                </a:cubicBezTo>
                <a:lnTo>
                  <a:pt x="1774204" y="1108871"/>
                </a:lnTo>
                <a:lnTo>
                  <a:pt x="1728802" y="1278312"/>
                </a:lnTo>
                <a:lnTo>
                  <a:pt x="1479968" y="1270614"/>
                </a:lnTo>
                <a:cubicBezTo>
                  <a:pt x="1430015" y="1357753"/>
                  <a:pt x="1357753" y="1430014"/>
                  <a:pt x="1270614" y="1479967"/>
                </a:cubicBezTo>
                <a:lnTo>
                  <a:pt x="1278312" y="1728802"/>
                </a:lnTo>
                <a:lnTo>
                  <a:pt x="1108871" y="1774204"/>
                </a:lnTo>
                <a:lnTo>
                  <a:pt x="991121" y="1554858"/>
                </a:lnTo>
                <a:cubicBezTo>
                  <a:pt x="890680" y="1555167"/>
                  <a:pt x="791969" y="1528718"/>
                  <a:pt x="705139" y="1478230"/>
                </a:cubicBezTo>
                <a:lnTo>
                  <a:pt x="493490" y="1609313"/>
                </a:lnTo>
                <a:lnTo>
                  <a:pt x="369451" y="1485274"/>
                </a:lnTo>
                <a:lnTo>
                  <a:pt x="500534" y="1273625"/>
                </a:lnTo>
                <a:cubicBezTo>
                  <a:pt x="450046" y="1186795"/>
                  <a:pt x="423597" y="1088085"/>
                  <a:pt x="423906" y="987644"/>
                </a:cubicBezTo>
                <a:lnTo>
                  <a:pt x="204560" y="869893"/>
                </a:lnTo>
                <a:lnTo>
                  <a:pt x="249962" y="700452"/>
                </a:lnTo>
                <a:lnTo>
                  <a:pt x="498796" y="708150"/>
                </a:lnTo>
                <a:cubicBezTo>
                  <a:pt x="548749" y="621011"/>
                  <a:pt x="621011" y="548750"/>
                  <a:pt x="708150" y="498797"/>
                </a:cubicBezTo>
                <a:lnTo>
                  <a:pt x="700452" y="249962"/>
                </a:lnTo>
                <a:lnTo>
                  <a:pt x="869893" y="204560"/>
                </a:lnTo>
                <a:lnTo>
                  <a:pt x="987643" y="423906"/>
                </a:lnTo>
                <a:cubicBezTo>
                  <a:pt x="1088084" y="423597"/>
                  <a:pt x="1186795" y="450046"/>
                  <a:pt x="1273625" y="500534"/>
                </a:cubicBezTo>
                <a:lnTo>
                  <a:pt x="1273625" y="500535"/>
                </a:lnTo>
                <a:close/>
              </a:path>
            </a:pathLst>
          </a:custGeom>
          <a:solidFill>
            <a:srgbClr val="2F5496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93175" tIns="693175" rIns="693175" bIns="693175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9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REA</a:t>
            </a:r>
            <a:endParaRPr/>
          </a:p>
        </p:txBody>
      </p:sp>
      <p:sp>
        <p:nvSpPr>
          <p:cNvPr id="650" name="Google Shape;650;p57"/>
          <p:cNvSpPr/>
          <p:nvPr/>
        </p:nvSpPr>
        <p:spPr>
          <a:xfrm>
            <a:off x="8331661" y="3059039"/>
            <a:ext cx="3554439" cy="3554439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53871" y="4086"/>
                </a:moveTo>
                <a:lnTo>
                  <a:pt x="53871" y="4086"/>
                </a:lnTo>
                <a:cubicBezTo>
                  <a:pt x="77150" y="1534"/>
                  <a:pt x="99575" y="13672"/>
                  <a:pt x="110167" y="34558"/>
                </a:cubicBezTo>
                <a:cubicBezTo>
                  <a:pt x="120759" y="55445"/>
                  <a:pt x="117303" y="80708"/>
                  <a:pt x="101489" y="97982"/>
                </a:cubicBezTo>
                <a:lnTo>
                  <a:pt x="104031" y="100727"/>
                </a:lnTo>
                <a:lnTo>
                  <a:pt x="96303" y="99213"/>
                </a:lnTo>
                <a:lnTo>
                  <a:pt x="95114" y="91095"/>
                </a:lnTo>
                <a:lnTo>
                  <a:pt x="97654" y="93839"/>
                </a:lnTo>
                <a:cubicBezTo>
                  <a:pt x="111685" y="78226"/>
                  <a:pt x="114625" y="55573"/>
                  <a:pt x="105045" y="36895"/>
                </a:cubicBezTo>
                <a:cubicBezTo>
                  <a:pt x="95464" y="18217"/>
                  <a:pt x="75351" y="7389"/>
                  <a:pt x="54484" y="9676"/>
                </a:cubicBezTo>
                <a:close/>
              </a:path>
            </a:pathLst>
          </a:custGeom>
          <a:solidFill>
            <a:schemeClr val="accent2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1" name="Google Shape;651;p57"/>
          <p:cNvSpPr/>
          <p:nvPr/>
        </p:nvSpPr>
        <p:spPr>
          <a:xfrm rot="-4868145">
            <a:off x="6424479" y="3129087"/>
            <a:ext cx="2582522" cy="3164831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34639" y="10536"/>
                </a:moveTo>
                <a:lnTo>
                  <a:pt x="37669" y="16444"/>
                </a:lnTo>
                <a:lnTo>
                  <a:pt x="37669" y="16444"/>
                </a:lnTo>
                <a:cubicBezTo>
                  <a:pt x="21485" y="25599"/>
                  <a:pt x="11852" y="43807"/>
                  <a:pt x="12995" y="63077"/>
                </a:cubicBezTo>
                <a:lnTo>
                  <a:pt x="17986" y="62185"/>
                </a:lnTo>
                <a:lnTo>
                  <a:pt x="9778" y="68971"/>
                </a:lnTo>
                <a:lnTo>
                  <a:pt x="339" y="65338"/>
                </a:lnTo>
                <a:lnTo>
                  <a:pt x="5336" y="64445"/>
                </a:lnTo>
                <a:lnTo>
                  <a:pt x="5336" y="64445"/>
                </a:lnTo>
                <a:cubicBezTo>
                  <a:pt x="3581" y="42121"/>
                  <a:pt x="15120" y="20893"/>
                  <a:pt x="34639" y="10536"/>
                </a:cubicBezTo>
                <a:close/>
              </a:path>
            </a:pathLst>
          </a:custGeom>
          <a:solidFill>
            <a:schemeClr val="accent2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2" name="Google Shape;652;p57"/>
          <p:cNvSpPr/>
          <p:nvPr/>
        </p:nvSpPr>
        <p:spPr>
          <a:xfrm rot="1721959">
            <a:off x="6858373" y="1297860"/>
            <a:ext cx="2784479" cy="3650484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4898" y="63576"/>
                </a:moveTo>
                <a:lnTo>
                  <a:pt x="4898" y="63576"/>
                </a:lnTo>
                <a:cubicBezTo>
                  <a:pt x="4119" y="51075"/>
                  <a:pt x="7444" y="38665"/>
                  <a:pt x="14347" y="28308"/>
                </a:cubicBezTo>
                <a:lnTo>
                  <a:pt x="11340" y="25719"/>
                </a:lnTo>
                <a:lnTo>
                  <a:pt x="20262" y="25780"/>
                </a:lnTo>
                <a:lnTo>
                  <a:pt x="22449" y="35285"/>
                </a:lnTo>
                <a:lnTo>
                  <a:pt x="19462" y="32713"/>
                </a:lnTo>
                <a:lnTo>
                  <a:pt x="19462" y="32713"/>
                </a:lnTo>
                <a:cubicBezTo>
                  <a:pt x="14030" y="41766"/>
                  <a:pt x="11438" y="52405"/>
                  <a:pt x="12058" y="63111"/>
                </a:cubicBezTo>
                <a:close/>
              </a:path>
            </a:pathLst>
          </a:custGeom>
          <a:solidFill>
            <a:schemeClr val="accent2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3" name="Google Shape;653;p5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/>
              <a:t>Recursos Educacionais Abertos: conhecer e explorar</a:t>
            </a:r>
            <a:endParaRPr/>
          </a:p>
        </p:txBody>
      </p:sp>
      <p:sp>
        <p:nvSpPr>
          <p:cNvPr id="654" name="Google Shape;654;p5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47</a:t>
            </a:fld>
            <a:endParaRPr/>
          </a:p>
        </p:txBody>
      </p:sp>
      <p:sp>
        <p:nvSpPr>
          <p:cNvPr id="655" name="Google Shape;655;p57"/>
          <p:cNvSpPr txBox="1"/>
          <p:nvPr/>
        </p:nvSpPr>
        <p:spPr>
          <a:xfrm>
            <a:off x="312566" y="1102355"/>
            <a:ext cx="11566867" cy="510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1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Alojamento e curadoria</a:t>
            </a:r>
            <a:endParaRPr/>
          </a:p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_________________________________________________________</a:t>
            </a:r>
            <a:endParaRPr/>
          </a:p>
        </p:txBody>
      </p:sp>
      <p:pic>
        <p:nvPicPr>
          <p:cNvPr id="656" name="Google Shape;656;p5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07495" y="1603888"/>
            <a:ext cx="5630990" cy="4693493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705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" dur="2000" fill="hold"/>
                                        <p:tgtEl>
                                          <p:spTgt spid="6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2000" fill="hold"/>
                                        <p:tgtEl>
                                          <p:spTgt spid="6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2000" fill="hold"/>
                                        <p:tgtEl>
                                          <p:spTgt spid="6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1" name="Google Shape;661;p58"/>
          <p:cNvSpPr txBox="1">
            <a:spLocks noGrp="1"/>
          </p:cNvSpPr>
          <p:nvPr>
            <p:ph type="ftr" idx="11"/>
          </p:nvPr>
        </p:nvSpPr>
        <p:spPr>
          <a:xfrm>
            <a:off x="2416968" y="6354762"/>
            <a:ext cx="735806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/>
              <a:t>Recursos Educacionais Abertos: conhecer e explorar</a:t>
            </a:r>
            <a:endParaRPr/>
          </a:p>
        </p:txBody>
      </p:sp>
      <p:sp>
        <p:nvSpPr>
          <p:cNvPr id="662" name="Google Shape;662;p58"/>
          <p:cNvSpPr/>
          <p:nvPr/>
        </p:nvSpPr>
        <p:spPr>
          <a:xfrm>
            <a:off x="10168708" y="1685281"/>
            <a:ext cx="1710725" cy="461665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Downloads</a:t>
            </a:r>
            <a:endParaRPr/>
          </a:p>
        </p:txBody>
      </p:sp>
      <p:sp>
        <p:nvSpPr>
          <p:cNvPr id="663" name="Google Shape;663;p58"/>
          <p:cNvSpPr/>
          <p:nvPr/>
        </p:nvSpPr>
        <p:spPr>
          <a:xfrm>
            <a:off x="355168" y="1685281"/>
            <a:ext cx="1401346" cy="461665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Depósito</a:t>
            </a:r>
            <a:endParaRPr/>
          </a:p>
        </p:txBody>
      </p:sp>
      <p:pic>
        <p:nvPicPr>
          <p:cNvPr id="664" name="Google Shape;664;p5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55168" y="2219155"/>
            <a:ext cx="3620287" cy="2121075"/>
          </a:xfrm>
          <a:prstGeom prst="rect">
            <a:avLst/>
          </a:prstGeom>
          <a:noFill/>
          <a:ln>
            <a:noFill/>
          </a:ln>
        </p:spPr>
      </p:pic>
      <p:sp>
        <p:nvSpPr>
          <p:cNvPr id="665" name="Google Shape;665;p5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48</a:t>
            </a:fld>
            <a:endParaRPr/>
          </a:p>
        </p:txBody>
      </p:sp>
      <p:sp>
        <p:nvSpPr>
          <p:cNvPr id="666" name="Google Shape;666;p58"/>
          <p:cNvSpPr txBox="1"/>
          <p:nvPr/>
        </p:nvSpPr>
        <p:spPr>
          <a:xfrm>
            <a:off x="312566" y="1102355"/>
            <a:ext cx="11566867" cy="510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1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Alojamento e curadoria</a:t>
            </a:r>
            <a:endParaRPr/>
          </a:p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_________________________________________________________</a:t>
            </a:r>
            <a:endParaRPr/>
          </a:p>
        </p:txBody>
      </p:sp>
      <p:pic>
        <p:nvPicPr>
          <p:cNvPr id="667" name="Google Shape;667;p5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391545" y="1607029"/>
            <a:ext cx="3764896" cy="2121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68" name="Google Shape;668;p5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197453" y="3767509"/>
            <a:ext cx="5681980" cy="2529840"/>
          </a:xfrm>
          <a:prstGeom prst="rect">
            <a:avLst/>
          </a:prstGeom>
          <a:noFill/>
          <a:ln>
            <a:noFill/>
          </a:ln>
        </p:spPr>
      </p:pic>
      <p:pic>
        <p:nvPicPr>
          <p:cNvPr id="669" name="Google Shape;669;p5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771257" y="4397643"/>
            <a:ext cx="3620288" cy="199526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4" name="Google Shape;674;p5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rPr>
              <a:t>Recursos Educacionais Abertos: conhecer e explorar</a:t>
            </a:r>
            <a:endParaRPr/>
          </a:p>
        </p:txBody>
      </p:sp>
      <p:sp>
        <p:nvSpPr>
          <p:cNvPr id="675" name="Google Shape;675;p59"/>
          <p:cNvSpPr txBox="1">
            <a:spLocks noGrp="1"/>
          </p:cNvSpPr>
          <p:nvPr>
            <p:ph type="body" idx="1"/>
          </p:nvPr>
        </p:nvSpPr>
        <p:spPr>
          <a:xfrm>
            <a:off x="342900" y="1728502"/>
            <a:ext cx="11506200" cy="26514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rPr lang="pt-PT" sz="2000" b="1">
                <a:latin typeface="Arial"/>
                <a:ea typeface="Arial"/>
                <a:cs typeface="Arial"/>
                <a:sym typeface="Arial"/>
              </a:rPr>
              <a:t>Ao </a:t>
            </a:r>
            <a:r>
              <a:rPr lang="pt-PT" sz="2000" b="1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depositar</a:t>
            </a:r>
            <a:r>
              <a:rPr lang="pt-PT" sz="2000" b="1">
                <a:latin typeface="Arial"/>
                <a:ea typeface="Arial"/>
                <a:cs typeface="Arial"/>
                <a:sym typeface="Arial"/>
              </a:rPr>
              <a:t> um documento no Repositório </a:t>
            </a:r>
            <a:endParaRPr/>
          </a:p>
          <a:p>
            <a:pPr marL="685800" lvl="1" indent="-228600" algn="just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595959"/>
              </a:buClr>
              <a:buSzPts val="2000"/>
              <a:buFont typeface="Noto Sans Symbols"/>
              <a:buChar char="✔"/>
            </a:pPr>
            <a:r>
              <a:rPr lang="pt-PT" sz="2000" b="1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pt-PT" sz="2000" b="1">
                <a:latin typeface="Arial"/>
                <a:ea typeface="Arial"/>
                <a:cs typeface="Arial"/>
                <a:sym typeface="Arial"/>
              </a:rPr>
              <a:t>Curadoria dos dados</a:t>
            </a:r>
            <a:endParaRPr/>
          </a:p>
          <a:p>
            <a:pPr marL="685800" lvl="1" indent="-228600" algn="just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✔"/>
            </a:pPr>
            <a:r>
              <a:rPr lang="pt-PT" sz="2000" b="1">
                <a:latin typeface="Arial"/>
                <a:ea typeface="Arial"/>
                <a:cs typeface="Arial"/>
                <a:sym typeface="Arial"/>
              </a:rPr>
              <a:t>Descrição</a:t>
            </a:r>
            <a:endParaRPr/>
          </a:p>
          <a:p>
            <a:pPr marL="685800" lvl="1" indent="-228600" algn="just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✔"/>
            </a:pPr>
            <a:r>
              <a:rPr lang="pt-PT" sz="2000" b="1">
                <a:latin typeface="Arial"/>
                <a:ea typeface="Arial"/>
                <a:cs typeface="Arial"/>
                <a:sym typeface="Arial"/>
              </a:rPr>
              <a:t>Promoção da visibilidade e acesso aos conteúdos</a:t>
            </a:r>
            <a:endParaRPr/>
          </a:p>
          <a:p>
            <a:pPr marL="685800" lvl="1" indent="-228600" algn="just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✔"/>
            </a:pPr>
            <a:r>
              <a:rPr lang="pt-PT" sz="2000" b="1">
                <a:latin typeface="Arial"/>
                <a:ea typeface="Arial"/>
                <a:cs typeface="Arial"/>
                <a:sym typeface="Arial"/>
              </a:rPr>
              <a:t>Preservação, física, lógica e intelectual dos conteúdos</a:t>
            </a:r>
            <a:endParaRPr sz="20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76" name="Google Shape;676;p59" descr="Resultado de imagem para professor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664819" y="2142742"/>
            <a:ext cx="1560387" cy="1822952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50000" endA="300" endPos="90000" sy="-100000" algn="bl" rotWithShape="0"/>
          </a:effectLst>
        </p:spPr>
      </p:pic>
      <p:sp>
        <p:nvSpPr>
          <p:cNvPr id="677" name="Google Shape;677;p5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49</a:t>
            </a:fld>
            <a:endParaRPr/>
          </a:p>
        </p:txBody>
      </p:sp>
      <p:sp>
        <p:nvSpPr>
          <p:cNvPr id="678" name="Google Shape;678;p59"/>
          <p:cNvSpPr txBox="1"/>
          <p:nvPr/>
        </p:nvSpPr>
        <p:spPr>
          <a:xfrm>
            <a:off x="312566" y="1102355"/>
            <a:ext cx="11566867" cy="510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1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Alojamento e curadoria</a:t>
            </a:r>
            <a:endParaRPr/>
          </a:p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_________________________________________________________</a:t>
            </a:r>
            <a:endParaRPr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3" name="Google Shape;683;p6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rPr>
              <a:t>Recursos Educacionais Abertos: conhecer e explorar</a:t>
            </a:r>
            <a:endParaRPr/>
          </a:p>
        </p:txBody>
      </p:sp>
      <p:sp>
        <p:nvSpPr>
          <p:cNvPr id="684" name="Google Shape;684;p60"/>
          <p:cNvSpPr txBox="1">
            <a:spLocks noGrp="1"/>
          </p:cNvSpPr>
          <p:nvPr>
            <p:ph type="body" idx="1"/>
          </p:nvPr>
        </p:nvSpPr>
        <p:spPr>
          <a:xfrm>
            <a:off x="342900" y="1992420"/>
            <a:ext cx="11506200" cy="25744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rPr lang="pt-PT" sz="2000" b="1">
                <a:latin typeface="Arial"/>
                <a:ea typeface="Arial"/>
                <a:cs typeface="Arial"/>
                <a:sym typeface="Arial"/>
              </a:rPr>
              <a:t>Ao </a:t>
            </a:r>
            <a:r>
              <a:rPr lang="pt-PT" sz="2000" b="1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consultar</a:t>
            </a:r>
            <a:r>
              <a:rPr lang="pt-PT" sz="2000" b="1">
                <a:latin typeface="Arial"/>
                <a:ea typeface="Arial"/>
                <a:cs typeface="Arial"/>
                <a:sym typeface="Arial"/>
              </a:rPr>
              <a:t> um documento do Repositório: </a:t>
            </a:r>
            <a:endParaRPr/>
          </a:p>
          <a:p>
            <a:pPr marL="685800" lvl="1" indent="-2286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✔"/>
            </a:pPr>
            <a:r>
              <a:rPr lang="pt-PT" sz="2000">
                <a:latin typeface="Arial"/>
                <a:ea typeface="Arial"/>
                <a:cs typeface="Arial"/>
                <a:sym typeface="Arial"/>
              </a:rPr>
              <a:t>Informação com validação científica</a:t>
            </a:r>
            <a:endParaRPr/>
          </a:p>
          <a:p>
            <a:pPr marL="685800" lvl="1" indent="-228600" algn="just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✔"/>
            </a:pPr>
            <a:r>
              <a:rPr lang="pt-PT" sz="2000">
                <a:latin typeface="Arial"/>
                <a:ea typeface="Arial"/>
                <a:cs typeface="Arial"/>
                <a:sym typeface="Arial"/>
              </a:rPr>
              <a:t>Descrição</a:t>
            </a:r>
            <a:endParaRPr/>
          </a:p>
          <a:p>
            <a:pPr marL="685800" lvl="1" indent="-228600" algn="just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✔"/>
            </a:pPr>
            <a:r>
              <a:rPr lang="pt-PT" sz="2000">
                <a:latin typeface="Arial"/>
                <a:ea typeface="Arial"/>
                <a:cs typeface="Arial"/>
                <a:sym typeface="Arial"/>
              </a:rPr>
              <a:t>Acesso aos conteúdos </a:t>
            </a:r>
            <a:endParaRPr/>
          </a:p>
          <a:p>
            <a:pPr marL="685800" lvl="1" indent="-228600" algn="just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✔"/>
            </a:pPr>
            <a:r>
              <a:rPr lang="pt-PT" sz="2000">
                <a:latin typeface="Arial"/>
                <a:ea typeface="Arial"/>
                <a:cs typeface="Arial"/>
                <a:sym typeface="Arial"/>
              </a:rPr>
              <a:t>Preservação, física, lógica e intelectual da informação</a:t>
            </a:r>
            <a:endParaRPr/>
          </a:p>
        </p:txBody>
      </p:sp>
      <p:pic>
        <p:nvPicPr>
          <p:cNvPr id="685" name="Google Shape;685;p6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710409" y="2075189"/>
            <a:ext cx="3000579" cy="1996749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  <p:sp>
        <p:nvSpPr>
          <p:cNvPr id="686" name="Google Shape;686;p6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50</a:t>
            </a:fld>
            <a:endParaRPr/>
          </a:p>
        </p:txBody>
      </p:sp>
      <p:sp>
        <p:nvSpPr>
          <p:cNvPr id="687" name="Google Shape;687;p60"/>
          <p:cNvSpPr txBox="1"/>
          <p:nvPr/>
        </p:nvSpPr>
        <p:spPr>
          <a:xfrm>
            <a:off x="312566" y="1102355"/>
            <a:ext cx="11566867" cy="510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1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Alojamento e curadoria</a:t>
            </a:r>
            <a:endParaRPr/>
          </a:p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_________________________________________________________</a:t>
            </a:r>
            <a:endParaRPr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2" name="Google Shape;692;p61"/>
          <p:cNvSpPr txBox="1">
            <a:spLocks noGrp="1"/>
          </p:cNvSpPr>
          <p:nvPr>
            <p:ph type="body" idx="1"/>
          </p:nvPr>
        </p:nvSpPr>
        <p:spPr>
          <a:xfrm>
            <a:off x="353437" y="1887921"/>
            <a:ext cx="11485123" cy="29773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25000" lnSpcReduction="20000"/>
          </a:bodyPr>
          <a:lstStyle/>
          <a:p>
            <a:pPr marL="0" lvl="0" indent="0" algn="just" rtl="0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pt-PT" sz="8000">
                <a:latin typeface="Arial"/>
                <a:ea typeface="Arial"/>
                <a:cs typeface="Arial"/>
                <a:sym typeface="Arial"/>
              </a:rPr>
              <a:t>Contribuição dos REA para a globalização da ciência e da sua mediação pedagógica, percebida pelas estatísticas de utilização dos conteúdos; </a:t>
            </a:r>
            <a:endParaRPr/>
          </a:p>
          <a:p>
            <a:pPr marL="0" lvl="0" indent="0" algn="just" rtl="0">
              <a:lnSpc>
                <a:spcPct val="17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pt-PT" sz="8000">
                <a:latin typeface="Arial"/>
                <a:ea typeface="Arial"/>
                <a:cs typeface="Arial"/>
                <a:sym typeface="Arial"/>
              </a:rPr>
              <a:t>Importância do Repositório para aumentar a visibilidade das coleções e o seu impacto junto da comunidade científica e educacional, nacional e internacional;</a:t>
            </a:r>
            <a:endParaRPr/>
          </a:p>
          <a:p>
            <a:pPr marL="0" lvl="0" indent="0" algn="just" rtl="0">
              <a:lnSpc>
                <a:spcPct val="17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pt-PT" sz="8000">
                <a:latin typeface="Arial"/>
                <a:ea typeface="Arial"/>
                <a:cs typeface="Arial"/>
                <a:sym typeface="Arial"/>
              </a:rPr>
              <a:t>O aumento de índice de utilização deve ser considerado como um argumento válido para justificar a implementação de mais ações internas de apoio ao reforço da coleção de REA. </a:t>
            </a:r>
            <a:endParaRPr/>
          </a:p>
          <a:p>
            <a:pPr marL="0" lvl="0" indent="0" algn="just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lnSpc>
                <a:spcPct val="15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 sz="2400">
              <a:latin typeface="Cambria"/>
              <a:ea typeface="Cambria"/>
              <a:cs typeface="Cambria"/>
              <a:sym typeface="Cambria"/>
            </a:endParaRPr>
          </a:p>
          <a:p>
            <a:pPr marL="0" lvl="0" indent="0" algn="just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 sz="24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693" name="Google Shape;693;p61"/>
          <p:cNvSpPr txBox="1">
            <a:spLocks noGrp="1"/>
          </p:cNvSpPr>
          <p:nvPr>
            <p:ph type="ftr" idx="11"/>
          </p:nvPr>
        </p:nvSpPr>
        <p:spPr>
          <a:xfrm>
            <a:off x="2416968" y="6354762"/>
            <a:ext cx="735806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/>
              <a:t>Recursos Educacionais Abertos: conhecer e explorar</a:t>
            </a:r>
            <a:endParaRPr/>
          </a:p>
        </p:txBody>
      </p:sp>
      <p:sp>
        <p:nvSpPr>
          <p:cNvPr id="694" name="Google Shape;694;p6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51</a:t>
            </a:fld>
            <a:endParaRPr/>
          </a:p>
        </p:txBody>
      </p:sp>
      <p:sp>
        <p:nvSpPr>
          <p:cNvPr id="695" name="Google Shape;695;p61"/>
          <p:cNvSpPr txBox="1"/>
          <p:nvPr/>
        </p:nvSpPr>
        <p:spPr>
          <a:xfrm>
            <a:off x="312566" y="1102355"/>
            <a:ext cx="11566867" cy="510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1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Considerações finais</a:t>
            </a:r>
            <a:endParaRPr/>
          </a:p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_________________________________________________________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0" name="Google Shape;700;p62"/>
          <p:cNvSpPr/>
          <p:nvPr/>
        </p:nvSpPr>
        <p:spPr>
          <a:xfrm>
            <a:off x="364671" y="1267571"/>
            <a:ext cx="11462657" cy="51980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 </a:t>
            </a:r>
            <a:endParaRPr/>
          </a:p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Atenas J., &amp; Havemann, L. (2013). Quality assurance in the open: An evaluation of OER repositories. </a:t>
            </a:r>
            <a:r>
              <a:rPr lang="pt-PT" sz="1200" i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International Journal for Innovation and Quality in Learning</a:t>
            </a:r>
            <a:r>
              <a:rPr lang="pt-PT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2: 22-34. </a:t>
            </a:r>
            <a:r>
              <a:rPr lang="pt-PT" sz="12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https://core.ac.uk/download/pdf/290487919.pdf</a:t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pt-PT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Iniciativa Educação Aberta (State of the Commons: notas e recursos adicionais. </a:t>
            </a:r>
            <a:r>
              <a:rPr lang="pt-PT" sz="12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4"/>
              </a:rPr>
              <a:t>https://github.com/cc-archive/sotc-2014/blob/main/data/notes.md</a:t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pt-PT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UNESCO. (2015). </a:t>
            </a:r>
            <a:r>
              <a:rPr lang="pt-PT" sz="1200" i="1">
                <a:solidFill>
                  <a:srgbClr val="4F81BD"/>
                </a:solidFill>
                <a:latin typeface="Arial"/>
                <a:ea typeface="Arial"/>
                <a:cs typeface="Arial"/>
                <a:sym typeface="Arial"/>
              </a:rPr>
              <a:t>Educação 2030: Declaração de Incheon e Marco de Ação para a implementação do Objetivo de Desenvolvimento Sustentável 4</a:t>
            </a:r>
            <a:r>
              <a:rPr lang="pt-PT" sz="1200" i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pt-PT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pt-PT" sz="12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5"/>
              </a:rPr>
              <a:t>https://bit.ly/2ZEjFdB</a:t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pt-PT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UNESCO. (2015). </a:t>
            </a:r>
            <a:r>
              <a:rPr lang="pt-PT" sz="1200" i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Diretrizes para Recursos educacionais abertos (REA) no Ensino Superior</a:t>
            </a:r>
            <a:r>
              <a:rPr lang="pt-PT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pt-PT" sz="12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6"/>
              </a:rPr>
              <a:t>http://unesdoc.unesco.org/images/0023/002328/232852por.pdf</a:t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pt-PT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UNESCO. (2002). </a:t>
            </a:r>
            <a:r>
              <a:rPr lang="pt-PT" sz="1200" i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Forum on the Impact of Open Courseware for Higher Education in Developing Countries: Final report</a:t>
            </a:r>
            <a:r>
              <a:rPr lang="pt-PT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pt-PT" sz="12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7"/>
              </a:rPr>
              <a:t>https://unesdoc.unesco.org/ark:/48223/pf0000128515</a:t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pt-PT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UNESCO. (2017). Ljubljana OER Action Plan 2017. In: </a:t>
            </a:r>
            <a:r>
              <a:rPr lang="pt-PT" sz="1200" i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Second World OER Congress</a:t>
            </a:r>
            <a:r>
              <a:rPr lang="pt-PT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pt-PT" sz="12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8"/>
              </a:rPr>
              <a:t>https://en.unesco.org/sites/default/files/ljubljana_oer_action_plan_2017.pdf</a:t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pt-PT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UNESCO. (2011). </a:t>
            </a:r>
            <a:r>
              <a:rPr lang="pt-PT" sz="1200" i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Guidelines for open educational resources (OER) in higher education</a:t>
            </a:r>
            <a:r>
              <a:rPr lang="pt-PT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pt-PT" sz="12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9"/>
              </a:rPr>
              <a:t>https://unesdoc.unesco.org/ark:/48223/pf0000213605</a:t>
            </a:r>
            <a:endParaRPr sz="1200">
              <a:solidFill>
                <a:srgbClr val="0563C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pt-PT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UNESCO. (2019). </a:t>
            </a:r>
            <a:r>
              <a:rPr lang="pt-PT" sz="1200" i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Recommendation on Open Educational Resources (OER)</a:t>
            </a:r>
            <a:r>
              <a:rPr lang="pt-PT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pt-PT" sz="12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10"/>
              </a:rPr>
              <a:t>https://unesdoc.unesco.org/ark:/48223/pf0000373755/PDF/373755eng.pdf.multi.page=3</a:t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pt-PT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Wiley, D. (2017). Iterating Toward Openness: Lessons Learned on a Personal Journey. In Jhangiani, R. S. &amp; Biswas-Diener, R. (eds.) </a:t>
            </a:r>
            <a:r>
              <a:rPr lang="pt-PT" sz="1200" i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Open: The Philosophy and Practices that are Revolutionizing Education and Science</a:t>
            </a:r>
            <a:r>
              <a:rPr lang="pt-PT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 (pp. 195–207). Ubiquity Press. </a:t>
            </a:r>
            <a:r>
              <a:rPr lang="pt-PT" sz="12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11"/>
              </a:rPr>
              <a:t>https://doi.org/10.5334/bbc.o</a:t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01" name="Google Shape;701;p6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/>
              <a:t>Recursos Educacionais Abertos: conhecer e explorar</a:t>
            </a:r>
            <a:endParaRPr/>
          </a:p>
        </p:txBody>
      </p:sp>
      <p:sp>
        <p:nvSpPr>
          <p:cNvPr id="702" name="Google Shape;702;p6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52</a:t>
            </a:fld>
            <a:endParaRPr/>
          </a:p>
        </p:txBody>
      </p:sp>
      <p:sp>
        <p:nvSpPr>
          <p:cNvPr id="703" name="Google Shape;703;p62"/>
          <p:cNvSpPr txBox="1"/>
          <p:nvPr/>
        </p:nvSpPr>
        <p:spPr>
          <a:xfrm>
            <a:off x="312566" y="1102355"/>
            <a:ext cx="11566867" cy="510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 b="1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Referências bibliográficas</a:t>
            </a:r>
            <a:endParaRPr/>
          </a:p>
          <a:p>
            <a:pPr marL="0" marR="0" lvl="0" indent="0" algn="l" rtl="0">
              <a:lnSpc>
                <a:spcPct val="53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800">
                <a:solidFill>
                  <a:srgbClr val="1E4E79"/>
                </a:solidFill>
                <a:latin typeface="Arial"/>
                <a:ea typeface="Arial"/>
                <a:cs typeface="Arial"/>
                <a:sym typeface="Arial"/>
              </a:rPr>
              <a:t>_________________________________________________________</a:t>
            </a:r>
            <a:endParaRPr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8" name="Google Shape;708;p6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/>
              <a:t>Recursos Educacionais Abertos: conhecer e explorar</a:t>
            </a:r>
            <a:endParaRPr/>
          </a:p>
        </p:txBody>
      </p:sp>
      <p:sp>
        <p:nvSpPr>
          <p:cNvPr id="709" name="Google Shape;709;p63"/>
          <p:cNvSpPr/>
          <p:nvPr/>
        </p:nvSpPr>
        <p:spPr>
          <a:xfrm>
            <a:off x="314324" y="2037488"/>
            <a:ext cx="11530013" cy="25237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0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Muito obrigada pela atenção!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Madalena Carvalho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</a:t>
            </a:r>
            <a:r>
              <a:rPr lang="pt-PT" sz="2000" b="1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maria.carvalho@uab.pt</a:t>
            </a:r>
            <a:r>
              <a:rPr lang="pt-PT" sz="20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0" name="Google Shape;710;p6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/>
              <a:t>53</a:t>
            </a:fld>
            <a:endParaRPr/>
          </a:p>
        </p:txBody>
      </p:sp>
      <p:pic>
        <p:nvPicPr>
          <p:cNvPr id="711" name="Google Shape;711;p63" descr="Ficheiro:Cc by-nc icon.svg – Wikipédia, a enciclopédia livre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88808" y="5892688"/>
            <a:ext cx="1395022" cy="48825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Número do Diapositivo 1">
            <a:extLst>
              <a:ext uri="{FF2B5EF4-FFF2-40B4-BE49-F238E27FC236}">
                <a16:creationId xmlns:a16="http://schemas.microsoft.com/office/drawing/2014/main" id="{BFB47F06-F95F-525C-7569-1E202E4251E5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PT" smtClean="0"/>
              <a:t>54</a:t>
            </a:fld>
            <a:endParaRPr lang="pt-PT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8B727200-C03E-0265-58BC-4A1E0C30268A}"/>
              </a:ext>
            </a:extLst>
          </p:cNvPr>
          <p:cNvSpPr/>
          <p:nvPr/>
        </p:nvSpPr>
        <p:spPr>
          <a:xfrm>
            <a:off x="-281354" y="0"/>
            <a:ext cx="13434646" cy="140676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pic>
        <p:nvPicPr>
          <p:cNvPr id="4" name="Imagem 3" descr="Uma imagem com texto, captura de ecrã, Website, Publicidade online&#10;&#10;Descrição gerada automaticamente">
            <a:extLst>
              <a:ext uri="{FF2B5EF4-FFF2-40B4-BE49-F238E27FC236}">
                <a16:creationId xmlns:a16="http://schemas.microsoft.com/office/drawing/2014/main" id="{542C858F-D0F1-5C42-0F45-4D4ED684CA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71" y="643466"/>
            <a:ext cx="9816857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1878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2933</Words>
  <Application>Microsoft Office PowerPoint</Application>
  <PresentationFormat>Ecrã Panorâmico</PresentationFormat>
  <Paragraphs>410</Paragraphs>
  <Slides>54</Slides>
  <Notes>51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54</vt:i4>
      </vt:variant>
    </vt:vector>
  </HeadingPairs>
  <TitlesOfParts>
    <vt:vector size="61" baseType="lpstr">
      <vt:lpstr>Candara</vt:lpstr>
      <vt:lpstr>Karla</vt:lpstr>
      <vt:lpstr>Cambria</vt:lpstr>
      <vt:lpstr>Arial</vt:lpstr>
      <vt:lpstr>Calibri</vt:lpstr>
      <vt:lpstr>Noto Sans Symbols</vt:lpstr>
      <vt:lpstr>Tema do Office</vt:lpstr>
      <vt:lpstr>Apresentação do PowerPoint</vt:lpstr>
      <vt:lpstr>Apresentação do PowerPoint</vt:lpstr>
      <vt:lpstr>  RECURSOS EDUCACIONAIS ABERTOS Conhecer e explorar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ACD58-CFAE_WEIWER-et-al_REA</dc:title>
  <dc:creator>Teresa Margarida Loureiro Cardoso</dc:creator>
  <cp:lastModifiedBy>Teresa Margarida Loureiro Cardoso</cp:lastModifiedBy>
  <cp:revision>1</cp:revision>
  <dcterms:modified xsi:type="dcterms:W3CDTF">2024-04-11T15:35:09Z</dcterms:modified>
</cp:coreProperties>
</file>