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9" r:id="rId3"/>
    <p:sldId id="259" r:id="rId4"/>
    <p:sldId id="283" r:id="rId5"/>
    <p:sldId id="284" r:id="rId6"/>
    <p:sldId id="285" r:id="rId7"/>
    <p:sldId id="260" r:id="rId8"/>
    <p:sldId id="286" r:id="rId9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9" autoAdjust="0"/>
    <p:restoredTop sz="96357" autoAdjust="0"/>
  </p:normalViewPr>
  <p:slideViewPr>
    <p:cSldViewPr snapToGrid="0">
      <p:cViewPr varScale="1">
        <p:scale>
          <a:sx n="107" d="100"/>
          <a:sy n="107" d="100"/>
        </p:scale>
        <p:origin x="636" y="114"/>
      </p:cViewPr>
      <p:guideLst/>
    </p:cSldViewPr>
  </p:slideViewPr>
  <p:outlineViewPr>
    <p:cViewPr>
      <p:scale>
        <a:sx n="33" d="100"/>
        <a:sy n="33" d="100"/>
      </p:scale>
      <p:origin x="0" y="-74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85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6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88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59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38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34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66AF279-A28E-B321-E438-3A8AE0FF9E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Tópico 5</a:t>
            </a:r>
          </a:p>
          <a:p>
            <a:pPr rtl="0"/>
            <a:r>
              <a:rPr lang="pt-PT" sz="1700">
                <a:solidFill>
                  <a:schemeClr val="tx1">
                    <a:lumMod val="85000"/>
                    <a:lumOff val="15000"/>
                  </a:schemeClr>
                </a:solidFill>
              </a:rPr>
              <a:t>Int. Administração de sistemas</a:t>
            </a:r>
            <a:endParaRPr lang="pt-pt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A846C00E-541C-50E7-C2F1-530DD6DC9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BCD4B8B-11FC-A417-ED92-9732FA06A73A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933B208E-7181-BEFE-C877-7D417AAB4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D5EC5FA5-60AF-5F3F-22DC-ABD44490B68C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 dirty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Creative </a:t>
            </a:r>
            <a:r>
              <a:rPr lang="pt-PT" sz="900" b="0" i="0" u="none" strike="noStrike" dirty="0" err="1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Commons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46CDE-7661-419B-981E-974B3B54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Índice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3D95DE9-1FBD-40AB-A5D7-54C9A15EC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PT" b="1"/>
          </a:p>
          <a:p>
            <a:r>
              <a:rPr lang="pt-PT" b="1"/>
              <a:t>5.1</a:t>
            </a:r>
            <a:r>
              <a:rPr lang="pt-PT" b="1" dirty="0"/>
              <a:t>. Introdução</a:t>
            </a:r>
          </a:p>
          <a:p>
            <a:r>
              <a:rPr lang="pt-PT" b="1"/>
              <a:t>5.2. O superutilizador</a:t>
            </a:r>
            <a:endParaRPr lang="pt-PT" b="1" dirty="0"/>
          </a:p>
          <a:p>
            <a:r>
              <a:rPr lang="pt-PT" b="1"/>
              <a:t>5.3. Comunicação com os utilizadores</a:t>
            </a:r>
            <a:endParaRPr lang="pt-PT" b="1" dirty="0"/>
          </a:p>
          <a:p>
            <a:r>
              <a:rPr lang="pt-PT" b="1"/>
              <a:t>5.4. Interfaces: linha de comandos e GUI</a:t>
            </a:r>
          </a:p>
          <a:p>
            <a:r>
              <a:rPr lang="pt-PT" b="1"/>
              <a:t>5.5. Ferramentas de administração</a:t>
            </a:r>
          </a:p>
          <a:p>
            <a:r>
              <a:rPr lang="pt-PT" b="1"/>
              <a:t>5.6. Código de ética</a:t>
            </a:r>
            <a:endParaRPr lang="pt-PT" b="1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1447A2-3326-4AFB-ABDE-35B6264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Introdução</a:t>
            </a:r>
            <a:r>
              <a:rPr lang="pt-PT"/>
              <a:t>: Admin. Sistemas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b="1"/>
              <a:t>O que faz um administrador de sistemas?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planear e desenhar redes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planear e desenhar sistemas de backup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criar e apagar contas de utilizador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ajudar e resolver problemas dos utilizadores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instalar e atualizar pacotes de software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b="1"/>
              <a:t>zelar pela segurança do sistema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4A84D5D-B7EB-0BE4-9FAD-1436E2244B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026" y="2315106"/>
            <a:ext cx="3364654" cy="336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5403B-97E7-4640-9627-41F26EF4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/>
              <a:t>O superutilizador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4AB5D85-7ED1-4051-9C70-70887405F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conta de superutilizador (</a:t>
            </a:r>
            <a:r>
              <a:rPr lang="en-US" i="1"/>
              <a:t>root</a:t>
            </a:r>
            <a:r>
              <a:rPr lang="en-US"/>
              <a:t> no Linux) é uma conta privilegiada que permite ao administrador realizar tarefas a que outros utilizadores não têm acesso.</a:t>
            </a:r>
          </a:p>
          <a:p>
            <a:r>
              <a:rPr lang="en-US"/>
              <a:t>As 3 formas de acesso aos privilégios de superutilizador: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Efetuar login normalmente com a conta </a:t>
            </a:r>
            <a:r>
              <a:rPr lang="en-US" i="1"/>
              <a:t>root </a:t>
            </a:r>
            <a:r>
              <a:rPr lang="en-US"/>
              <a:t>ou</a:t>
            </a:r>
            <a:r>
              <a:rPr lang="en-US" i="1"/>
              <a:t> admin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"su root" a partir da conta normal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/>
              <a:t>usar o comando sudo para executar uma tarefa como superutilizador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A3EF7DE-7AAC-4895-A2D4-9EBA6CD4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 descr="Uma imagem com texto, ClipArt, gráficos de vetor&#10;&#10;Descrição gerada automaticamente">
            <a:extLst>
              <a:ext uri="{FF2B5EF4-FFF2-40B4-BE49-F238E27FC236}">
                <a16:creationId xmlns:a16="http://schemas.microsoft.com/office/drawing/2014/main" id="{B09770D8-875C-BA02-9A16-882AAEE7C2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70" y="2795324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Interfaces: linha de comandos/GUI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768D6D6-C89A-4D28-A096-956D626C8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/>
              <a:t>A realização das tarefas de administração é efetivada através de dois tipos de interface:</a:t>
            </a:r>
          </a:p>
          <a:p>
            <a:endParaRPr lang="pt-PT"/>
          </a:p>
          <a:p>
            <a:pPr>
              <a:buFont typeface="Wingdings" panose="05000000000000000000" pitchFamily="2" charset="2"/>
              <a:buChar char="q"/>
            </a:pPr>
            <a:r>
              <a:rPr lang="pt-PT"/>
              <a:t>Linha de comandos</a:t>
            </a:r>
          </a:p>
          <a:p>
            <a:pPr>
              <a:buFont typeface="Wingdings" panose="05000000000000000000" pitchFamily="2" charset="2"/>
              <a:buChar char="q"/>
            </a:pPr>
            <a:endParaRPr lang="pt-PT"/>
          </a:p>
          <a:p>
            <a:pPr>
              <a:buFont typeface="Wingdings" panose="05000000000000000000" pitchFamily="2" charset="2"/>
              <a:buChar char="q"/>
            </a:pPr>
            <a:endParaRPr lang="pt-PT"/>
          </a:p>
          <a:p>
            <a:pPr>
              <a:buFont typeface="Wingdings" panose="05000000000000000000" pitchFamily="2" charset="2"/>
              <a:buChar char="q"/>
            </a:pPr>
            <a:r>
              <a:rPr lang="pt-PT"/>
              <a:t>Interface gráfica (GUI)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C23320F5-59FD-6208-CED1-9AB0368B9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722" y="2511943"/>
            <a:ext cx="2989368" cy="1834114"/>
          </a:xfrm>
          <a:prstGeom prst="rect">
            <a:avLst/>
          </a:prstGeom>
        </p:spPr>
      </p:pic>
      <p:pic>
        <p:nvPicPr>
          <p:cNvPr id="8" name="Imagem 7" descr="Uma imagem com texto, captura de ecrã, monitor&#10;&#10;Descrição gerada automaticamente">
            <a:extLst>
              <a:ext uri="{FF2B5EF4-FFF2-40B4-BE49-F238E27FC236}">
                <a16:creationId xmlns:a16="http://schemas.microsoft.com/office/drawing/2014/main" id="{9E15F3AC-76A8-D7FE-F8EF-CD2F5C32D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30" y="4151180"/>
            <a:ext cx="4184480" cy="208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14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180511-72E2-C305-DC1E-993A1C4F0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Ferramentas de administração</a:t>
            </a:r>
          </a:p>
        </p:txBody>
      </p:sp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052BB75C-446C-3852-EC29-3F6A3C9A1D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0407" y="2170105"/>
            <a:ext cx="4100888" cy="1780457"/>
          </a:xfrm>
        </p:spPr>
      </p:pic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E041707-F637-F8A6-8C75-6709ED948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7602D3A-6EC3-4B44-07B0-23A6DB827D37}"/>
              </a:ext>
            </a:extLst>
          </p:cNvPr>
          <p:cNvSpPr txBox="1"/>
          <p:nvPr/>
        </p:nvSpPr>
        <p:spPr>
          <a:xfrm>
            <a:off x="1097279" y="2413261"/>
            <a:ext cx="61330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/>
              <a:t>Consulta de informações de utilizadores/rede/recursos do sistemas, históricos ou em tempo real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/>
              <a:t>Realização de tarefas de forma integrada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/>
              <a:t>Podem assumir forma de interface gráfica ou comandos/scripts </a:t>
            </a:r>
          </a:p>
        </p:txBody>
      </p:sp>
    </p:spTree>
    <p:extLst>
      <p:ext uri="{BB962C8B-B14F-4D97-AF65-F5344CB8AC3E}">
        <p14:creationId xmlns:p14="http://schemas.microsoft.com/office/powerpoint/2010/main" val="4079958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458FD-6A09-4550-89FF-518A81B68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Comunicação com os utilizadores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52A2517-4263-4780-A6D9-626866217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/>
              <a:t>A comunicação do administrador com os utilizadores deve basear-se num equilíbrio entre: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aplicar e reforçar políticas de segurança e de gestão de recursos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proporcionar condições para os utilizadores realizarem o seu trabalho</a:t>
            </a:r>
          </a:p>
          <a:p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8D56D89-8A02-4093-924E-75D4C060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 descr="Uma imagem com pessoa, computador, servidores">
            <a:extLst>
              <a:ext uri="{FF2B5EF4-FFF2-40B4-BE49-F238E27FC236}">
                <a16:creationId xmlns:a16="http://schemas.microsoft.com/office/drawing/2014/main" id="{5AD5817E-3D9D-AC32-4095-E31585C875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100" y="3644352"/>
            <a:ext cx="4907514" cy="222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0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3DA2D-6915-B8D7-E01E-98642989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Código de ética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9FCD37C-7B4B-0E20-A1D2-824B0C01B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pt-PT"/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Profissionalismo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Integridade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Privacidade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Atualização de conhecimentos (educação)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/>
              <a:t>Responsabilidade social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E962B3-AD24-1AA9-2787-34506C00A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pic>
        <p:nvPicPr>
          <p:cNvPr id="6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F3156B6C-A9C9-2FFE-C553-DC83C3715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863" y="2949902"/>
            <a:ext cx="302895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63406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328</Words>
  <Application>Microsoft Office PowerPoint</Application>
  <PresentationFormat>Ecrã Panorâmico</PresentationFormat>
  <Paragraphs>72</Paragraphs>
  <Slides>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Franklin Gothic Book</vt:lpstr>
      <vt:lpstr>source sans pro</vt:lpstr>
      <vt:lpstr>Wingdings</vt:lpstr>
      <vt:lpstr>1_RetrospectVTI</vt:lpstr>
      <vt:lpstr>Sistemas Computacionais</vt:lpstr>
      <vt:lpstr>Índice</vt:lpstr>
      <vt:lpstr>Introdução: Admin. Sistemas</vt:lpstr>
      <vt:lpstr>O superutilizador</vt:lpstr>
      <vt:lpstr>Interfaces: linha de comandos/GUI</vt:lpstr>
      <vt:lpstr>Ferramentas de administração</vt:lpstr>
      <vt:lpstr>Comunicação com os utilizadores</vt:lpstr>
      <vt:lpstr>Código de ética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2023-08-02T19:07:31Z</dcterms:modified>
</cp:coreProperties>
</file>