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6" r:id="rId1"/>
  </p:sldMasterIdLst>
  <p:notesMasterIdLst>
    <p:notesMasterId r:id="rId8"/>
  </p:notesMasterIdLst>
  <p:handoutMasterIdLst>
    <p:handoutMasterId r:id="rId9"/>
  </p:handoutMasterIdLst>
  <p:sldIdLst>
    <p:sldId id="257" r:id="rId2"/>
    <p:sldId id="269" r:id="rId3"/>
    <p:sldId id="259" r:id="rId4"/>
    <p:sldId id="283" r:id="rId5"/>
    <p:sldId id="260" r:id="rId6"/>
    <p:sldId id="284" r:id="rId7"/>
  </p:sldIdLst>
  <p:sldSz cx="12192000" cy="6858000"/>
  <p:notesSz cx="6858000" cy="9144000"/>
  <p:defaultTextStyle>
    <a:defPPr rtl="0"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4" d="100"/>
          <a:sy n="124" d="100"/>
        </p:scale>
        <p:origin x="49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B928736-AA0B-442D-A1AF-8261F7034BF9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D92CB86-0DB9-4A70-B1CF-B23508471F6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576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D4F8076-E201-4AD9-9292-9CDC6E4C499D}" type="datetime1">
              <a:rPr lang="pt-PT" smtClean="0"/>
              <a:t>02/08/2023</a:t>
            </a:fld>
            <a:endParaRPr lang="en-US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pt"/>
              <a:t>Clique para editar os Estilos de texto do modelo global</a:t>
            </a:r>
            <a:endParaRPr lang="en-US"/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2B151B-D7D1-48E5-8230-5AADBC794F8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92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pt-pt" dirty="0"/>
              <a:t>Clique para editar o estilo do título do Modelo Global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3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pt-PT"/>
              <a:t>Clique para editar o estilo de subtítulo do Modelo Global</a:t>
            </a:r>
            <a:endParaRPr lang="en-US" dirty="0"/>
          </a:p>
        </p:txBody>
      </p:sp>
      <p:cxnSp>
        <p:nvCxnSpPr>
          <p:cNvPr id="9" name="Conexão Reta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ED0CAB-5C98-4633-8227-766380E8BC6E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lIns="45720" tIns="0" rIns="45720" bIns="0"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 texto do 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222BAA2-AC6B-4746-8053-EDC8606E535A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412302"/>
            <a:ext cx="2628900" cy="5759898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 estilo do título do Modelo Global</a:t>
            </a:r>
            <a:endParaRPr lang="en-US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 rtlCol="0"/>
          <a:lstStyle/>
          <a:p>
            <a:pPr lvl="0" rtl="0"/>
            <a:r>
              <a:rPr lang="pt-PT"/>
              <a:t>Clique para editar os estilos do texto de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DC9CF0-46A2-4AC7-9FA2-8EC67FAC0032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Marcador de Posição do Número do Diapositivo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t-PT"/>
              <a:t>Clique para editar os estilos do texto de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BC3D2EF-A9F1-401A-8C02-1662D96CBA0D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72CDEAD-916F-9C75-1995-92C9A7FF79E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2247" y="221605"/>
            <a:ext cx="938564" cy="897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pt-pt" dirty="0"/>
              <a:t>Clique para editar o estilo do título do Modelo Global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3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PT"/>
              <a:t>Clique para editar os estilos do texto de Modelo Global</a:t>
            </a:r>
          </a:p>
        </p:txBody>
      </p:sp>
      <p:cxnSp>
        <p:nvCxnSpPr>
          <p:cNvPr id="9" name="Conexão Reta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7582FB0-8268-4450-AEFB-7C755E727544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1" name="Marcador de Posição do Número do Diapositivo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 hasCustomPrompt="1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 hasCustomPrompt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 hasCustomPrompt="1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6E0A07F-0364-433A-B636-12526FBF2765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9" name="Marcador de Posição do Rodapé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Marcador de Posição do Número do Diapositivo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/>
          <p:cNvSpPr>
            <a:spLocks noGrp="1"/>
          </p:cNvSpPr>
          <p:nvPr>
            <p:ph type="title" hasCustomPrompt="1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 hasCustomPrompt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pt" dirty="0"/>
              <a:t>Clique para editar os estilos de 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 hasCustomPrompt="1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pt" dirty="0"/>
              <a:t>Clique para editar os estilos de 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 hasCustomPrompt="1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>
            <a:lvl1pPr>
              <a:defRPr/>
            </a:lvl1pPr>
          </a:lstStyle>
          <a:p>
            <a:pPr lvl="0" rtl="0"/>
            <a:r>
              <a:rPr lang="pt-pt" dirty="0"/>
              <a:t>Clique para editar os estilos de texto do Modelo Global</a:t>
            </a:r>
          </a:p>
          <a:p>
            <a:pPr lvl="1" rtl="0"/>
            <a:r>
              <a:rPr lang="pt-pt" dirty="0"/>
              <a:t>Segundo nível</a:t>
            </a:r>
          </a:p>
          <a:p>
            <a:pPr lvl="2" rtl="0"/>
            <a:r>
              <a:rPr lang="pt-pt" dirty="0"/>
              <a:t>Terceiro nível</a:t>
            </a:r>
          </a:p>
          <a:p>
            <a:pPr lvl="3" rtl="0"/>
            <a:r>
              <a:rPr lang="pt-pt" dirty="0"/>
              <a:t>Quarto nível</a:t>
            </a:r>
          </a:p>
          <a:p>
            <a:pPr lvl="4" rtl="0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25BCC9B-3D00-4038-B827-05429894F1D1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11" name="Marcador de Posição do Rodapé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2" name="Marcador de Posição do Número do Diapositivo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6" name="Marcador de Posição da Data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E5B8D0D-025A-4217-B697-16EEC070DDC8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7" name="Marcador de Posição do Rodapé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8" name="Marcador de Posição do Número do Diapositivo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763092-FB88-4F2E-B7A9-6AD9CA079CD0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pt-PT"/>
              <a:t>Clique para editar os estilos do texto de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pt" dirty="0"/>
              <a:t>Clique para editar os estilos de 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E55777FD-C41C-4ED6-9788-E0BDB29FE28C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pPr rtl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Marcador de Posição da Imagem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1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E2C937DC-1FD7-45E0-8375-82F139FBDB0A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US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pt-pt" dirty="0"/>
              <a:t>Clique para editar o estilo do título do Modelo Global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pt-pt"/>
              <a:t>Clique para editar os Estilos de texto do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1F5BAF06-A1C3-41CD-B482-A3F55490B9C6}" type="datetime1">
              <a:rPr lang="pt-PT" smtClean="0"/>
              <a:t>02/08/2023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0" name="Conexão Reta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tângulo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4" y="639097"/>
            <a:ext cx="6253317" cy="3686015"/>
          </a:xfrm>
        </p:spPr>
        <p:txBody>
          <a:bodyPr rtlCol="0">
            <a:normAutofit/>
          </a:bodyPr>
          <a:lstStyle/>
          <a:p>
            <a:pPr rtl="0"/>
            <a:r>
              <a:rPr lang="pt-PT" sz="6000" dirty="0"/>
              <a:t>Sistemas Computacionais</a:t>
            </a:r>
            <a:endParaRPr lang="pt-pt" sz="60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672739"/>
            <a:ext cx="6269347" cy="1021498"/>
          </a:xfrm>
        </p:spPr>
        <p:txBody>
          <a:bodyPr rtlCol="0">
            <a:normAutofit lnSpcReduction="10000"/>
          </a:bodyPr>
          <a:lstStyle/>
          <a:p>
            <a:pPr rtl="0"/>
            <a:r>
              <a:rPr lang="pt-PT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Tópico 4 (Parte 1)</a:t>
            </a:r>
          </a:p>
          <a:p>
            <a:pPr rtl="0"/>
            <a:r>
              <a:rPr lang="pt-PT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PARALELISMO</a:t>
            </a:r>
            <a:endParaRPr lang="pt-pt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Imagem 4" descr="Uma imagem com um edifício, espaço de repouso, banco, área lateral&#10;&#10;Descrição gerada automaticamente">
            <a:extLst>
              <a:ext uri="{FF2B5EF4-FFF2-40B4-BE49-F238E27FC236}">
                <a16:creationId xmlns:a16="http://schemas.microsoft.com/office/drawing/2014/main" id="{282CF6DD-7FE8-4063-9551-1B7BBCE92A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"/>
            <a:ext cx="4635315" cy="6857999"/>
          </a:xfrm>
          <a:prstGeom prst="rect">
            <a:avLst/>
          </a:prstGeom>
        </p:spPr>
      </p:pic>
      <p:cxnSp>
        <p:nvCxnSpPr>
          <p:cNvPr id="24" name="Conexão Reta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D07330B5-B8BE-1E38-5844-8D0FC5724F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600" y="382713"/>
            <a:ext cx="2857500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099FA2E2-9E40-83A0-ACA9-A828BB611050}"/>
              </a:ext>
            </a:extLst>
          </p:cNvPr>
          <p:cNvSpPr txBox="1"/>
          <p:nvPr/>
        </p:nvSpPr>
        <p:spPr>
          <a:xfrm>
            <a:off x="5289753" y="5973511"/>
            <a:ext cx="2744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dirty="0"/>
              <a:t>Vitor Rocio, outubro 2020 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6CD81EB1-AC61-2AFD-B57F-530BC8C18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667" y="6139756"/>
            <a:ext cx="860246" cy="30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E3988150-CEDB-92E0-6702-D7BC3D8038EA}"/>
              </a:ext>
            </a:extLst>
          </p:cNvPr>
          <p:cNvSpPr txBox="1"/>
          <p:nvPr/>
        </p:nvSpPr>
        <p:spPr>
          <a:xfrm>
            <a:off x="8701600" y="6488240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900" b="0" i="0" dirty="0"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Este trabalho está licenciado com uma Licença </a:t>
            </a:r>
            <a:r>
              <a:rPr lang="pt-PT" sz="900" b="0" i="0" u="none" strike="noStrike" dirty="0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5"/>
              </a:rPr>
              <a:t>Creative </a:t>
            </a:r>
            <a:r>
              <a:rPr lang="pt-PT" sz="900" b="0" i="0" u="none" strike="noStrike" dirty="0" err="1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5"/>
              </a:rPr>
              <a:t>Commons</a:t>
            </a:r>
            <a:r>
              <a:rPr lang="pt-PT" sz="900" b="0" i="0" u="none" strike="noStrike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5"/>
              </a:rPr>
              <a:t> - Atribuição 4.0 Internacional</a:t>
            </a:r>
            <a:r>
              <a:rPr lang="pt-PT" sz="900" b="0" i="0">
                <a:solidFill>
                  <a:srgbClr val="464646"/>
                </a:solidFill>
                <a:effectLst/>
                <a:latin typeface="source sans pro" panose="020B0503030403020204" pitchFamily="34" charset="0"/>
              </a:rPr>
              <a:t>.</a:t>
            </a:r>
            <a:endParaRPr lang="pt-P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146CDE-7661-419B-981E-974B3B540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Índice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3D95DE9-1FBD-40AB-A5D7-54C9A15EC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PT" b="1" dirty="0"/>
              <a:t>4.1. Introdução</a:t>
            </a:r>
          </a:p>
          <a:p>
            <a:r>
              <a:rPr lang="pt-PT" b="1" dirty="0"/>
              <a:t>4.2. Criação de programas que correm em paralelo</a:t>
            </a:r>
          </a:p>
          <a:p>
            <a:r>
              <a:rPr lang="pt-PT" b="1" dirty="0"/>
              <a:t>4.3. SISD, MIMD, SIMD, SPMD e </a:t>
            </a:r>
            <a:r>
              <a:rPr lang="pt-PT" b="1" dirty="0" err="1"/>
              <a:t>Vector</a:t>
            </a:r>
            <a:endParaRPr lang="pt-PT" b="1" dirty="0"/>
          </a:p>
          <a:p>
            <a:r>
              <a:rPr lang="pt-PT" b="1" dirty="0"/>
              <a:t>4.4. </a:t>
            </a:r>
            <a:r>
              <a:rPr lang="pt-PT" b="1" i="1" dirty="0" err="1"/>
              <a:t>Multithreading</a:t>
            </a:r>
            <a:r>
              <a:rPr lang="pt-PT" b="1" dirty="0"/>
              <a:t> por hardware</a:t>
            </a:r>
          </a:p>
          <a:p>
            <a:r>
              <a:rPr lang="pt-P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4.5. Processadores </a:t>
            </a:r>
            <a:r>
              <a:rPr lang="pt-PT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Multicore</a:t>
            </a:r>
            <a:r>
              <a:rPr lang="pt-P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 outros multiprocessadores de memória partilhada</a:t>
            </a:r>
          </a:p>
          <a:p>
            <a:r>
              <a:rPr lang="pt-P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4.6. Introdução às Unidades de Processamento Gráfico (GPU)</a:t>
            </a:r>
          </a:p>
          <a:p>
            <a:r>
              <a:rPr lang="pt-P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4.7. Clusters e Computadores de Grande Escala</a:t>
            </a:r>
          </a:p>
          <a:p>
            <a:r>
              <a:rPr lang="pt-P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4.8, </a:t>
            </a:r>
            <a:r>
              <a:rPr lang="pt-PT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Benchmarks</a:t>
            </a:r>
            <a:r>
              <a:rPr lang="pt-P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para multiprocessadores e modelos de desempenho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11447A2-3326-4AFB-ABDE-35B626439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ED0A512-730C-47A2-8364-9BEA0A77C27B}"/>
              </a:ext>
            </a:extLst>
          </p:cNvPr>
          <p:cNvSpPr txBox="1"/>
          <p:nvPr/>
        </p:nvSpPr>
        <p:spPr>
          <a:xfrm>
            <a:off x="8686800" y="5932156"/>
            <a:ext cx="312617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PT" sz="1400" dirty="0">
                <a:latin typeface="+mj-lt"/>
              </a:rPr>
              <a:t>Cf. Patterson &amp; </a:t>
            </a:r>
            <a:r>
              <a:rPr lang="pt-PT" sz="1400" dirty="0" err="1">
                <a:latin typeface="+mj-lt"/>
              </a:rPr>
              <a:t>Hennessy</a:t>
            </a:r>
            <a:r>
              <a:rPr lang="pt-PT" sz="1400" dirty="0">
                <a:latin typeface="+mj-lt"/>
              </a:rPr>
              <a:t>, Cap. 1</a:t>
            </a:r>
            <a:endParaRPr 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98355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9AD010-EE1D-4A6A-B2C1-893EC5ED6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Introdução: paralelismo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58F4B6D9-8343-40F9-82BA-0E30A7F523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PT" b="1" dirty="0"/>
              <a:t>Multiprocessador </a:t>
            </a:r>
            <a:r>
              <a:rPr lang="pt-PT" dirty="0"/>
              <a:t>– um sistema computacional com pelo menos dois processadores, por oposição aos uniprocessadores, que apenas têm um. A maioria dos computadores hoje em dia são multiprocessadores.</a:t>
            </a:r>
          </a:p>
          <a:p>
            <a:r>
              <a:rPr lang="pt-PT" b="1" dirty="0"/>
              <a:t>Paralelismo ao nível do processo/tarefa </a:t>
            </a:r>
            <a:r>
              <a:rPr lang="pt-PT" dirty="0"/>
              <a:t>– significa correr programas independentes em processadores diferentes, sendo a forma mais comum de melhorar o desempenho de um sistema. </a:t>
            </a:r>
          </a:p>
          <a:p>
            <a:r>
              <a:rPr lang="pt-PT" b="1" dirty="0"/>
              <a:t>Programa de processamento paralelo </a:t>
            </a:r>
            <a:r>
              <a:rPr lang="pt-PT" dirty="0"/>
              <a:t>– um programa único que corre simultaneamente em vários processadores. </a:t>
            </a:r>
          </a:p>
          <a:p>
            <a:r>
              <a:rPr lang="pt-PT" b="1" dirty="0"/>
              <a:t>Cluster </a:t>
            </a:r>
            <a:r>
              <a:rPr lang="pt-PT" dirty="0"/>
              <a:t>– um conjunto de computadores ligados em rede que funcionam com um único grande multiprocessador.</a:t>
            </a:r>
          </a:p>
          <a:p>
            <a:r>
              <a:rPr lang="pt-PT" b="1" dirty="0"/>
              <a:t>(Micro)processador </a:t>
            </a:r>
            <a:r>
              <a:rPr lang="pt-PT" b="1" i="1" dirty="0" err="1"/>
              <a:t>multicore</a:t>
            </a:r>
            <a:r>
              <a:rPr lang="pt-PT" b="1" dirty="0"/>
              <a:t> </a:t>
            </a:r>
            <a:r>
              <a:rPr lang="pt-PT" dirty="0"/>
              <a:t>– um microprocessador contendo vários processadores (</a:t>
            </a:r>
            <a:r>
              <a:rPr lang="pt-PT" i="1" dirty="0"/>
              <a:t>cores</a:t>
            </a:r>
            <a:r>
              <a:rPr lang="pt-PT" dirty="0"/>
              <a:t>) num único circuito integrado. Hoje em dia, quase todos os microprocessadores de computadores portáteis, de secretária ou servidores são </a:t>
            </a:r>
            <a:r>
              <a:rPr lang="pt-PT" i="1" dirty="0" err="1"/>
              <a:t>multicore</a:t>
            </a:r>
            <a:r>
              <a:rPr lang="pt-PT" dirty="0"/>
              <a:t>.</a:t>
            </a:r>
          </a:p>
          <a:p>
            <a:r>
              <a:rPr lang="pt-PT" b="1" dirty="0"/>
              <a:t>Processadores com memória partilhada (SMP) </a:t>
            </a:r>
            <a:r>
              <a:rPr lang="pt-PT" dirty="0"/>
              <a:t>– um sistema multiprocessador com um único espaço de endereços de memória física.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BD8954A-D8F4-4293-B73F-25453B01F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80104B1-79DB-42A6-86B8-F485970C47D8}"/>
              </a:ext>
            </a:extLst>
          </p:cNvPr>
          <p:cNvSpPr txBox="1"/>
          <p:nvPr/>
        </p:nvSpPr>
        <p:spPr>
          <a:xfrm>
            <a:off x="10653042" y="1368028"/>
            <a:ext cx="502638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6.1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633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05403B-97E7-4640-9627-41F26EF4E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Construção de programas paralelos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4AB5D85-7ED1-4051-9C70-70887405F9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/>
              <a:t>Não é fácil, num único programa, tirar partido de uma arquitetura de multiprocessadores, exigindo que se tenham os seguintes aspetos em atenção:</a:t>
            </a:r>
          </a:p>
          <a:p>
            <a:pPr lvl="1"/>
            <a:r>
              <a:rPr lang="pt-PT" dirty="0"/>
              <a:t>partição do programa em pedaços (</a:t>
            </a:r>
            <a:r>
              <a:rPr lang="pt-PT" i="1" dirty="0" err="1"/>
              <a:t>threads</a:t>
            </a:r>
            <a:r>
              <a:rPr lang="pt-PT" dirty="0"/>
              <a:t>) que possam correr paralelamente;</a:t>
            </a:r>
          </a:p>
          <a:p>
            <a:pPr lvl="1"/>
            <a:r>
              <a:rPr lang="pt-PT" dirty="0"/>
              <a:t>divisão equitativa da quantidade de trabalho pelos </a:t>
            </a:r>
            <a:r>
              <a:rPr lang="pt-PT" i="1" dirty="0" err="1"/>
              <a:t>threads</a:t>
            </a:r>
            <a:r>
              <a:rPr lang="pt-PT" i="1" dirty="0"/>
              <a:t>;</a:t>
            </a:r>
          </a:p>
          <a:p>
            <a:pPr lvl="1"/>
            <a:r>
              <a:rPr lang="pt-PT" dirty="0"/>
              <a:t>sincronização dos </a:t>
            </a:r>
            <a:r>
              <a:rPr lang="pt-PT" i="1" dirty="0" err="1"/>
              <a:t>threads</a:t>
            </a:r>
            <a:r>
              <a:rPr lang="pt-PT" dirty="0"/>
              <a:t> para que uns processadores não tenham de estar à espera dos outros;</a:t>
            </a:r>
          </a:p>
          <a:p>
            <a:pPr lvl="1"/>
            <a:r>
              <a:rPr lang="pt-PT" dirty="0"/>
              <a:t>minimização da comunicação entre os vários </a:t>
            </a:r>
            <a:r>
              <a:rPr lang="pt-PT" i="1" dirty="0" err="1"/>
              <a:t>threads</a:t>
            </a:r>
            <a:r>
              <a:rPr lang="pt-PT" i="1" dirty="0"/>
              <a:t>.</a:t>
            </a:r>
          </a:p>
          <a:p>
            <a:r>
              <a:rPr lang="pt-PT" dirty="0"/>
              <a:t>O desafio é tanto maior quanto mais processadores houver.</a:t>
            </a:r>
          </a:p>
          <a:p>
            <a:pPr lvl="1"/>
            <a:endParaRPr lang="pt-PT" i="1" dirty="0"/>
          </a:p>
          <a:p>
            <a:r>
              <a:rPr lang="en-US" dirty="0"/>
              <a:t>A </a:t>
            </a:r>
            <a:r>
              <a:rPr lang="en-US" b="1" dirty="0"/>
              <a:t>lei de Amdahl </a:t>
            </a:r>
            <a:r>
              <a:rPr lang="en-US" dirty="0"/>
              <a:t>(</a:t>
            </a:r>
            <a:r>
              <a:rPr lang="en-US" dirty="0" err="1"/>
              <a:t>estudada</a:t>
            </a:r>
            <a:r>
              <a:rPr lang="en-US" dirty="0"/>
              <a:t> no </a:t>
            </a:r>
            <a:r>
              <a:rPr lang="en-US" dirty="0" err="1"/>
              <a:t>tópico</a:t>
            </a:r>
            <a:r>
              <a:rPr lang="en-US" dirty="0"/>
              <a:t> 1) </a:t>
            </a:r>
            <a:r>
              <a:rPr lang="en-US" dirty="0" err="1"/>
              <a:t>revela</a:t>
            </a:r>
            <a:r>
              <a:rPr lang="en-US" dirty="0"/>
              <a:t> um outro </a:t>
            </a:r>
            <a:r>
              <a:rPr lang="en-US" dirty="0" err="1"/>
              <a:t>obstáculo</a:t>
            </a:r>
            <a:r>
              <a:rPr lang="en-US" dirty="0"/>
              <a:t>: </a:t>
            </a:r>
            <a:r>
              <a:rPr lang="en-US" dirty="0" err="1"/>
              <a:t>mesmo</a:t>
            </a:r>
            <a:r>
              <a:rPr lang="en-US" dirty="0"/>
              <a:t> </a:t>
            </a:r>
            <a:r>
              <a:rPr lang="en-US" dirty="0" err="1"/>
              <a:t>pequenas</a:t>
            </a:r>
            <a:r>
              <a:rPr lang="en-US" dirty="0"/>
              <a:t> </a:t>
            </a:r>
            <a:r>
              <a:rPr lang="en-US" dirty="0" err="1"/>
              <a:t>partes</a:t>
            </a:r>
            <a:r>
              <a:rPr lang="en-US" dirty="0"/>
              <a:t> do </a:t>
            </a:r>
            <a:r>
              <a:rPr lang="en-US" dirty="0" err="1"/>
              <a:t>programa</a:t>
            </a:r>
            <a:r>
              <a:rPr lang="en-US" dirty="0"/>
              <a:t> </a:t>
            </a:r>
            <a:r>
              <a:rPr lang="en-US" dirty="0" err="1"/>
              <a:t>devem</a:t>
            </a:r>
            <a:r>
              <a:rPr lang="en-US" dirty="0"/>
              <a:t> ser </a:t>
            </a:r>
            <a:r>
              <a:rPr lang="en-US" dirty="0" err="1"/>
              <a:t>paralelizadas</a:t>
            </a:r>
            <a:r>
              <a:rPr lang="en-US" dirty="0"/>
              <a:t> para se </a:t>
            </a:r>
            <a:r>
              <a:rPr lang="en-US" dirty="0" err="1"/>
              <a:t>tirar</a:t>
            </a:r>
            <a:r>
              <a:rPr lang="en-US" dirty="0"/>
              <a:t> o </a:t>
            </a:r>
            <a:r>
              <a:rPr lang="en-US" dirty="0" err="1"/>
              <a:t>maior</a:t>
            </a:r>
            <a:r>
              <a:rPr lang="en-US" dirty="0"/>
              <a:t> </a:t>
            </a:r>
            <a:r>
              <a:rPr lang="en-US" dirty="0" err="1"/>
              <a:t>partido</a:t>
            </a:r>
            <a:r>
              <a:rPr lang="en-US" dirty="0"/>
              <a:t> dos </a:t>
            </a:r>
            <a:r>
              <a:rPr lang="en-US" dirty="0" err="1"/>
              <a:t>vários</a:t>
            </a:r>
            <a:r>
              <a:rPr lang="en-US" dirty="0"/>
              <a:t> </a:t>
            </a:r>
            <a:r>
              <a:rPr lang="en-US" i="1" dirty="0"/>
              <a:t>cores</a:t>
            </a:r>
            <a:r>
              <a:rPr lang="en-US" dirty="0"/>
              <a:t>.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A3EF7DE-7AAC-4895-A2D4-9EBA6CD46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E9FFD72-42E9-4A99-9B08-40DBC5977C0C}"/>
              </a:ext>
            </a:extLst>
          </p:cNvPr>
          <p:cNvSpPr txBox="1"/>
          <p:nvPr/>
        </p:nvSpPr>
        <p:spPr>
          <a:xfrm>
            <a:off x="10644001" y="1368028"/>
            <a:ext cx="511679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6.2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02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C458FD-6A09-4550-89FF-518A81B68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SISD, MIMD, SIMD, SPMD e </a:t>
            </a:r>
            <a:r>
              <a:rPr lang="pt-PT" dirty="0" err="1"/>
              <a:t>Vector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52A2517-4263-4780-A6D9-626866217D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PT" b="1" dirty="0"/>
              <a:t>Categorização de hardware paralelo:</a:t>
            </a:r>
          </a:p>
          <a:p>
            <a:r>
              <a:rPr lang="pt-PT" b="1" dirty="0"/>
              <a:t>SISD</a:t>
            </a:r>
            <a:r>
              <a:rPr lang="pt-PT" dirty="0"/>
              <a:t> (Single </a:t>
            </a:r>
            <a:r>
              <a:rPr lang="pt-PT" dirty="0" err="1"/>
              <a:t>Instruction</a:t>
            </a:r>
            <a:r>
              <a:rPr lang="pt-PT" dirty="0"/>
              <a:t> </a:t>
            </a:r>
            <a:r>
              <a:rPr lang="pt-PT" dirty="0" err="1"/>
              <a:t>stream</a:t>
            </a:r>
            <a:r>
              <a:rPr lang="pt-PT" dirty="0"/>
              <a:t>, Single Data </a:t>
            </a:r>
            <a:r>
              <a:rPr lang="pt-PT" dirty="0" err="1"/>
              <a:t>stream</a:t>
            </a:r>
            <a:r>
              <a:rPr lang="pt-PT" dirty="0"/>
              <a:t>) – um uniprocessador, sem paralelismo</a:t>
            </a:r>
          </a:p>
          <a:p>
            <a:r>
              <a:rPr lang="pt-PT" b="1" dirty="0"/>
              <a:t>MIMD</a:t>
            </a:r>
            <a:r>
              <a:rPr lang="pt-PT" dirty="0"/>
              <a:t> (</a:t>
            </a:r>
            <a:r>
              <a:rPr lang="pt-PT" dirty="0" err="1"/>
              <a:t>Multiple</a:t>
            </a:r>
            <a:r>
              <a:rPr lang="pt-PT" dirty="0"/>
              <a:t> </a:t>
            </a:r>
            <a:r>
              <a:rPr lang="pt-PT" dirty="0" err="1"/>
              <a:t>Instruction</a:t>
            </a:r>
            <a:r>
              <a:rPr lang="pt-PT" dirty="0"/>
              <a:t> </a:t>
            </a:r>
            <a:r>
              <a:rPr lang="pt-PT" dirty="0" err="1"/>
              <a:t>streams</a:t>
            </a:r>
            <a:r>
              <a:rPr lang="pt-PT" dirty="0"/>
              <a:t>, </a:t>
            </a:r>
            <a:r>
              <a:rPr lang="pt-PT" dirty="0" err="1"/>
              <a:t>Multiple</a:t>
            </a:r>
            <a:r>
              <a:rPr lang="pt-PT" dirty="0"/>
              <a:t> Data </a:t>
            </a:r>
            <a:r>
              <a:rPr lang="pt-PT" dirty="0" err="1"/>
              <a:t>streams</a:t>
            </a:r>
            <a:r>
              <a:rPr lang="pt-PT" dirty="0"/>
              <a:t>) – um multiprocessador</a:t>
            </a:r>
          </a:p>
          <a:p>
            <a:r>
              <a:rPr lang="pt-PT" b="1" dirty="0"/>
              <a:t>SPMD</a:t>
            </a:r>
            <a:r>
              <a:rPr lang="pt-PT" dirty="0"/>
              <a:t> (Single </a:t>
            </a:r>
            <a:r>
              <a:rPr lang="pt-PT" dirty="0" err="1"/>
              <a:t>Program</a:t>
            </a:r>
            <a:r>
              <a:rPr lang="pt-PT" dirty="0"/>
              <a:t>, </a:t>
            </a:r>
            <a:r>
              <a:rPr lang="pt-PT" dirty="0" err="1"/>
              <a:t>Multiple</a:t>
            </a:r>
            <a:r>
              <a:rPr lang="pt-PT" dirty="0"/>
              <a:t> Data </a:t>
            </a:r>
            <a:r>
              <a:rPr lang="pt-PT" dirty="0" err="1"/>
              <a:t>streams</a:t>
            </a:r>
            <a:r>
              <a:rPr lang="pt-PT" dirty="0"/>
              <a:t>) – forma habitual de programar um MIMD, em que é construído um único programa, sendo as ramificações do programa atribuídas a processadores diferentes.</a:t>
            </a:r>
          </a:p>
          <a:p>
            <a:r>
              <a:rPr lang="pt-PT" b="1" dirty="0"/>
              <a:t>SIMD</a:t>
            </a:r>
            <a:r>
              <a:rPr lang="pt-PT" dirty="0"/>
              <a:t> (Single </a:t>
            </a:r>
            <a:r>
              <a:rPr lang="pt-PT" dirty="0" err="1"/>
              <a:t>Instruction</a:t>
            </a:r>
            <a:r>
              <a:rPr lang="pt-PT" dirty="0"/>
              <a:t> </a:t>
            </a:r>
            <a:r>
              <a:rPr lang="pt-PT" dirty="0" err="1"/>
              <a:t>stream</a:t>
            </a:r>
            <a:r>
              <a:rPr lang="pt-PT" dirty="0"/>
              <a:t>, </a:t>
            </a:r>
            <a:r>
              <a:rPr lang="pt-PT" dirty="0" err="1"/>
              <a:t>Multiple</a:t>
            </a:r>
            <a:r>
              <a:rPr lang="pt-PT" dirty="0"/>
              <a:t> Data </a:t>
            </a:r>
            <a:r>
              <a:rPr lang="pt-PT" dirty="0" err="1"/>
              <a:t>streams</a:t>
            </a:r>
            <a:r>
              <a:rPr lang="pt-PT" dirty="0"/>
              <a:t>) – a mesma instrução é aplicada a várias </a:t>
            </a:r>
            <a:r>
              <a:rPr lang="pt-PT" i="1" dirty="0" err="1"/>
              <a:t>streams</a:t>
            </a:r>
            <a:r>
              <a:rPr lang="pt-PT" dirty="0"/>
              <a:t> de dados (ex. calcular a idade de cada pessoa numa grande base de dados, dividindo os registos pelos processadores).</a:t>
            </a:r>
          </a:p>
          <a:p>
            <a:r>
              <a:rPr lang="pt-PT" b="1" dirty="0" err="1"/>
              <a:t>Vector</a:t>
            </a:r>
            <a:r>
              <a:rPr lang="pt-PT" dirty="0"/>
              <a:t> – uma interpretação do SIMD, em que os dados são organizados num conjunto de registos sobre os quais operam unidades de execução em </a:t>
            </a:r>
            <a:r>
              <a:rPr lang="pt-PT" i="1" dirty="0"/>
              <a:t>pipeline</a:t>
            </a:r>
            <a:r>
              <a:rPr lang="pt-PT" dirty="0"/>
              <a:t>. Dentro das unidades de execução, o processamento é sequencial, mas cada unidade corre em paralelo sobre os vários registos.</a:t>
            </a:r>
            <a:endParaRPr lang="en-US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8D56D89-8A02-4093-924E-75D4C0607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8CDCBDC6-8B3C-4A7B-836A-EA9B86218CDE}"/>
              </a:ext>
            </a:extLst>
          </p:cNvPr>
          <p:cNvSpPr txBox="1"/>
          <p:nvPr/>
        </p:nvSpPr>
        <p:spPr>
          <a:xfrm>
            <a:off x="10644001" y="1368028"/>
            <a:ext cx="511679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6.3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00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1E6863-6703-401B-B4D6-A07098296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i="1" dirty="0" err="1"/>
              <a:t>Multithreading</a:t>
            </a:r>
            <a:r>
              <a:rPr lang="pt-PT" dirty="0"/>
              <a:t> por hardware</a:t>
            </a:r>
            <a:endParaRPr lang="en-US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768D6D6-C89A-4D28-A096-956D626C8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PT" dirty="0"/>
              <a:t>Enquanto que um MIMD baseia-se em processos ou </a:t>
            </a:r>
            <a:r>
              <a:rPr lang="pt-PT" i="1" dirty="0" err="1"/>
              <a:t>threads</a:t>
            </a:r>
            <a:r>
              <a:rPr lang="pt-PT" dirty="0"/>
              <a:t> correndo em vários processadores, é possível otimizar a execução dos </a:t>
            </a:r>
            <a:r>
              <a:rPr lang="pt-PT" i="1" dirty="0" err="1"/>
              <a:t>threads</a:t>
            </a:r>
            <a:r>
              <a:rPr lang="pt-PT" dirty="0"/>
              <a:t> num único processador.</a:t>
            </a:r>
          </a:p>
          <a:p>
            <a:r>
              <a:rPr lang="pt-PT" b="1" i="1" dirty="0" err="1"/>
              <a:t>Thread</a:t>
            </a:r>
            <a:r>
              <a:rPr lang="pt-PT" dirty="0"/>
              <a:t> – é um processo leve, partilhando um mesmo espaço de endereçamento em memória.</a:t>
            </a:r>
          </a:p>
          <a:p>
            <a:r>
              <a:rPr lang="pt-PT" b="1" dirty="0"/>
              <a:t>Processo</a:t>
            </a:r>
            <a:r>
              <a:rPr lang="pt-PT" dirty="0"/>
              <a:t> – um processo inclui um ou mais </a:t>
            </a:r>
            <a:r>
              <a:rPr lang="pt-PT" i="1" dirty="0" err="1"/>
              <a:t>threads</a:t>
            </a:r>
            <a:r>
              <a:rPr lang="pt-PT" dirty="0"/>
              <a:t>, o espaço de endereçamento e o estado do sistema operativo</a:t>
            </a:r>
          </a:p>
          <a:p>
            <a:r>
              <a:rPr lang="pt-PT" b="1" i="1" dirty="0" err="1"/>
              <a:t>Multithreading</a:t>
            </a:r>
            <a:r>
              <a:rPr lang="pt-PT" b="1" dirty="0"/>
              <a:t> por hardware </a:t>
            </a:r>
            <a:r>
              <a:rPr lang="pt-PT" dirty="0"/>
              <a:t>– é a forma de otimizar a utilização de um processador, mudando para outra </a:t>
            </a:r>
            <a:r>
              <a:rPr lang="pt-PT" i="1" dirty="0" err="1"/>
              <a:t>thread</a:t>
            </a:r>
            <a:r>
              <a:rPr lang="pt-PT" dirty="0"/>
              <a:t> quando a presente </a:t>
            </a:r>
            <a:r>
              <a:rPr lang="pt-PT" i="1" dirty="0" err="1"/>
              <a:t>thread</a:t>
            </a:r>
            <a:r>
              <a:rPr lang="pt-PT" dirty="0"/>
              <a:t> está parada.</a:t>
            </a:r>
          </a:p>
          <a:p>
            <a:r>
              <a:rPr lang="pt-PT" b="1" i="1" dirty="0"/>
              <a:t>Fine-</a:t>
            </a:r>
            <a:r>
              <a:rPr lang="pt-PT" b="1" i="1" dirty="0" err="1"/>
              <a:t>grained</a:t>
            </a:r>
            <a:r>
              <a:rPr lang="pt-PT" b="1" i="1" dirty="0"/>
              <a:t> </a:t>
            </a:r>
            <a:r>
              <a:rPr lang="pt-PT" b="1" i="1" dirty="0" err="1"/>
              <a:t>multithreading</a:t>
            </a:r>
            <a:r>
              <a:rPr lang="pt-PT" b="1" i="1" dirty="0"/>
              <a:t> </a:t>
            </a:r>
            <a:r>
              <a:rPr lang="pt-PT" dirty="0"/>
              <a:t>– implica mudança de </a:t>
            </a:r>
            <a:r>
              <a:rPr lang="pt-PT" i="1" dirty="0" err="1"/>
              <a:t>thread</a:t>
            </a:r>
            <a:r>
              <a:rPr lang="pt-PT" dirty="0"/>
              <a:t> após cada instrução.</a:t>
            </a:r>
          </a:p>
          <a:p>
            <a:r>
              <a:rPr lang="pt-PT" b="1" i="1" dirty="0" err="1"/>
              <a:t>Coarse-grained</a:t>
            </a:r>
            <a:r>
              <a:rPr lang="pt-PT" b="1" i="1" dirty="0"/>
              <a:t> </a:t>
            </a:r>
            <a:r>
              <a:rPr lang="pt-PT" b="1" i="1" dirty="0" err="1"/>
              <a:t>multithreading</a:t>
            </a:r>
            <a:r>
              <a:rPr lang="pt-PT" b="1" i="1" dirty="0"/>
              <a:t> </a:t>
            </a:r>
            <a:r>
              <a:rPr lang="pt-PT" dirty="0"/>
              <a:t>– implica mudança de </a:t>
            </a:r>
            <a:r>
              <a:rPr lang="pt-PT" i="1" dirty="0" err="1"/>
              <a:t>thread</a:t>
            </a:r>
            <a:r>
              <a:rPr lang="pt-PT" dirty="0"/>
              <a:t> só quando há esperas significativas, como esperar que a informação seja lida do </a:t>
            </a:r>
            <a:r>
              <a:rPr lang="pt-PT"/>
              <a:t>disco.</a:t>
            </a:r>
            <a:endParaRPr lang="pt-PT" dirty="0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C9B2D29-CE16-4309-9A70-0A61B9063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pt-PT"/>
              <a:t>outubro de 2020</a:t>
            </a:r>
            <a:endParaRPr lang="en-US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E734D6E5-C442-4407-BB95-02990E556CEA}"/>
              </a:ext>
            </a:extLst>
          </p:cNvPr>
          <p:cNvSpPr txBox="1"/>
          <p:nvPr/>
        </p:nvSpPr>
        <p:spPr>
          <a:xfrm>
            <a:off x="10644001" y="1368028"/>
            <a:ext cx="511679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PT" dirty="0"/>
              <a:t>6.4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714541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965_TF56160789" id="{81F3A797-2DB1-43D6-A0DF-052D6582437D}" vid="{63A9F976-DBE9-4804-AF5A-308C077DB90B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{5F6573A8-4E49-42EA-A405-989D63B5A554}tf56160789_win32</Template>
  <TotalTime>0</TotalTime>
  <Words>689</Words>
  <Application>Microsoft Office PowerPoint</Application>
  <PresentationFormat>Ecrã Panorâmico</PresentationFormat>
  <Paragraphs>54</Paragraphs>
  <Slides>6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12" baseType="lpstr">
      <vt:lpstr>Arial</vt:lpstr>
      <vt:lpstr>Bookman Old Style</vt:lpstr>
      <vt:lpstr>Calibri</vt:lpstr>
      <vt:lpstr>Franklin Gothic Book</vt:lpstr>
      <vt:lpstr>source sans pro</vt:lpstr>
      <vt:lpstr>1_RetrospectVTI</vt:lpstr>
      <vt:lpstr>Sistemas Computacionais</vt:lpstr>
      <vt:lpstr>Índice</vt:lpstr>
      <vt:lpstr>Introdução: paralelismo</vt:lpstr>
      <vt:lpstr>Construção de programas paralelos</vt:lpstr>
      <vt:lpstr>SISD, MIMD, SIMD, SPMD e Vector</vt:lpstr>
      <vt:lpstr>Multithreading por hardware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2020-10-05T13:06:03Z</dcterms:created>
  <dcterms:modified xsi:type="dcterms:W3CDTF">2023-08-02T19:06:48Z</dcterms:modified>
</cp:coreProperties>
</file>