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9"/>
  </p:notesMasterIdLst>
  <p:handoutMasterIdLst>
    <p:handoutMasterId r:id="rId10"/>
  </p:handoutMasterIdLst>
  <p:sldIdLst>
    <p:sldId id="257" r:id="rId2"/>
    <p:sldId id="259" r:id="rId3"/>
    <p:sldId id="288" r:id="rId4"/>
    <p:sldId id="277" r:id="rId5"/>
    <p:sldId id="283" r:id="rId6"/>
    <p:sldId id="278" r:id="rId7"/>
    <p:sldId id="284" r:id="rId8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928736-AA0B-442D-A1AF-8261F7034BF9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pt"/>
              <a:t>Clique para editar os Estilos de texto do modelo global</a:t>
            </a:r>
            <a:endParaRPr lang="en-US"/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PT"/>
              <a:t>Clique para editar o estilo de subtítulo do Modelo Global</a:t>
            </a:r>
            <a:endParaRPr lang="en-US" dirty="0"/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ED0CAB-5C98-4633-8227-766380E8BC6E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 texto do 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2BAA2-AC6B-4746-8053-EDC8606E535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DC9CF0-46A2-4AC7-9FA2-8EC67FAC0032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C3D2EF-A9F1-401A-8C02-1662D96CBA0D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0A0616-EE74-C5EE-8D9B-689696F778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47" y="221605"/>
            <a:ext cx="938564" cy="89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582FB0-8268-4450-AEFB-7C755E727544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E0A07F-0364-433A-B636-12526FBF2765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5BCC9B-3D00-4038-B827-05429894F1D1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6" name="Marcador de Posição d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B8D0D-025A-4217-B697-16EEC070DDC8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63092-FB88-4F2E-B7A9-6AD9CA079CD0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E55777FD-C41C-4ED6-9788-E0BDB29FE28C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ção d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E2C937DC-1FD7-45E0-8375-82F139FBDB0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pt"/>
              <a:t>Clique para editar os Estilos de texto do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1F5BAF06-A1C3-41CD-B482-A3F55490B9C6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pt-PT" sz="6000" dirty="0"/>
              <a:t>Sistemas Computacionais</a:t>
            </a:r>
            <a:endParaRPr lang="pt-pt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Tópico 2</a:t>
            </a:r>
          </a:p>
          <a:p>
            <a:pPr rtl="0"/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MÁQUINAS DE ESTADOS</a:t>
            </a:r>
            <a:endParaRPr lang="pt-pt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m 4" descr="Uma imagem com um edifício, espaço de repouso, banco, área lateral&#10;&#10;Descrição gerada automaticamente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8B9EFF17-C4C9-3F8F-F3F5-1CF3A6E7A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600" y="382713"/>
            <a:ext cx="28575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B3F7B35-125A-D206-CED3-10E04BF3ED5C}"/>
              </a:ext>
            </a:extLst>
          </p:cNvPr>
          <p:cNvSpPr txBox="1"/>
          <p:nvPr/>
        </p:nvSpPr>
        <p:spPr>
          <a:xfrm>
            <a:off x="5289753" y="5973511"/>
            <a:ext cx="2744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/>
              <a:t>Vitor Rocio, outubro 2020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BC413B6-6F03-54CC-116F-14E578056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67" y="6139756"/>
            <a:ext cx="860246" cy="3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0B23414-0517-39D5-6080-AF4E6C6A42BE}"/>
              </a:ext>
            </a:extLst>
          </p:cNvPr>
          <p:cNvSpPr txBox="1"/>
          <p:nvPr/>
        </p:nvSpPr>
        <p:spPr>
          <a:xfrm>
            <a:off x="8701600" y="6488240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trabalho está licenciado com uma Licença </a:t>
            </a:r>
            <a:r>
              <a:rPr lang="pt-PT" sz="900" b="0" i="0" u="none" strike="noStrike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Creative Commons - Atribuição 4.0 Internacional</a:t>
            </a:r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.</a:t>
            </a:r>
            <a:endParaRPr lang="pt-PT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AD010-EE1D-4A6A-B2C1-893EC5ED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Máquinas de estados finitos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8F4B6D9-8343-40F9-82BA-0E30A7F52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modelam um sistema com um número limitado de modos ou estados. Dependendo do modo em que está, a máquina comporta-se de uma forma ou de outra;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diagramas de transição de estados são uma forma conveniente de visualizar um sistema particular</a:t>
            </a:r>
          </a:p>
          <a:p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BD8954A-D8F4-4293-B73F-25453B01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3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Máquinas de estados finitos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os </a:t>
            </a:r>
            <a:r>
              <a:rPr lang="pt-BR" b="1" dirty="0"/>
              <a:t>estados</a:t>
            </a:r>
            <a:r>
              <a:rPr lang="pt-BR" dirty="0"/>
              <a:t> são representados por círculos ou retângulos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o </a:t>
            </a:r>
            <a:r>
              <a:rPr lang="pt-BR" b="1" dirty="0"/>
              <a:t>estado inicial </a:t>
            </a:r>
            <a:r>
              <a:rPr lang="pt-BR" dirty="0"/>
              <a:t>é representado por uma seta que aponta para o círculo ou retângulo correspondente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as setas entre estados correspondem a </a:t>
            </a:r>
            <a:r>
              <a:rPr lang="pt-BR" b="1" dirty="0"/>
              <a:t>transições</a:t>
            </a:r>
            <a:r>
              <a:rPr lang="pt-BR" dirty="0"/>
              <a:t>, ou mudanças de estado da máquina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as </a:t>
            </a:r>
            <a:r>
              <a:rPr lang="pt-BR" b="1" dirty="0"/>
              <a:t>regras</a:t>
            </a:r>
            <a:r>
              <a:rPr lang="pt-BR" dirty="0"/>
              <a:t> para ativar uma transição são mostradas junto da respetiva seta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33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7D6FD7-361B-4919-B438-8DF15AE47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Máquinas de estados finitos</a:t>
            </a:r>
            <a:endParaRPr lang="en-US" dirty="0"/>
          </a:p>
        </p:txBody>
      </p:sp>
      <p:pic>
        <p:nvPicPr>
          <p:cNvPr id="6" name="Marcador de Posição de Conteúdo 5">
            <a:extLst>
              <a:ext uri="{FF2B5EF4-FFF2-40B4-BE49-F238E27FC236}">
                <a16:creationId xmlns:a16="http://schemas.microsoft.com/office/drawing/2014/main" id="{D0011012-CC86-42F3-BAF8-115FB076F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9082" y="2108200"/>
            <a:ext cx="6674161" cy="3760788"/>
          </a:xfrm>
          <a:prstGeom prst="rect">
            <a:avLst/>
          </a:prstGeom>
        </p:spPr>
      </p:pic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A92D7F5-9AD0-4D83-9385-208B5654D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cxnSp>
        <p:nvCxnSpPr>
          <p:cNvPr id="8" name="Conexão reta 7">
            <a:extLst>
              <a:ext uri="{FF2B5EF4-FFF2-40B4-BE49-F238E27FC236}">
                <a16:creationId xmlns:a16="http://schemas.microsoft.com/office/drawing/2014/main" id="{96E1DB00-3F65-4AC5-9AE9-249C3F947AE5}"/>
              </a:ext>
            </a:extLst>
          </p:cNvPr>
          <p:cNvCxnSpPr>
            <a:cxnSpLocks/>
          </p:cNvCxnSpPr>
          <p:nvPr/>
        </p:nvCxnSpPr>
        <p:spPr>
          <a:xfrm>
            <a:off x="9233210" y="2743200"/>
            <a:ext cx="797758" cy="124358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EEFF0C3F-2D90-4FEF-8DF6-0A26D1F11EA2}"/>
              </a:ext>
            </a:extLst>
          </p:cNvPr>
          <p:cNvCxnSpPr>
            <a:cxnSpLocks/>
          </p:cNvCxnSpPr>
          <p:nvPr/>
        </p:nvCxnSpPr>
        <p:spPr>
          <a:xfrm flipV="1">
            <a:off x="9272016" y="4078224"/>
            <a:ext cx="758952" cy="12801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ta 14">
            <a:extLst>
              <a:ext uri="{FF2B5EF4-FFF2-40B4-BE49-F238E27FC236}">
                <a16:creationId xmlns:a16="http://schemas.microsoft.com/office/drawing/2014/main" id="{BA9C21B7-5376-48C0-9A9E-41809FBE66B1}"/>
              </a:ext>
            </a:extLst>
          </p:cNvPr>
          <p:cNvCxnSpPr>
            <a:cxnSpLocks/>
          </p:cNvCxnSpPr>
          <p:nvPr/>
        </p:nvCxnSpPr>
        <p:spPr>
          <a:xfrm flipV="1">
            <a:off x="5888736" y="4032504"/>
            <a:ext cx="4059936" cy="6675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21319FC-22DE-491F-8C18-2E59E6128915}"/>
              </a:ext>
            </a:extLst>
          </p:cNvPr>
          <p:cNvSpPr txBox="1"/>
          <p:nvPr/>
        </p:nvSpPr>
        <p:spPr>
          <a:xfrm>
            <a:off x="10140696" y="4032504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>
                <a:solidFill>
                  <a:srgbClr val="FF0000"/>
                </a:solidFill>
              </a:rPr>
              <a:t>estados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0" name="Conexão reta 19">
            <a:extLst>
              <a:ext uri="{FF2B5EF4-FFF2-40B4-BE49-F238E27FC236}">
                <a16:creationId xmlns:a16="http://schemas.microsoft.com/office/drawing/2014/main" id="{722634FC-EAD0-437B-8234-B36C472F796A}"/>
              </a:ext>
            </a:extLst>
          </p:cNvPr>
          <p:cNvCxnSpPr>
            <a:cxnSpLocks/>
          </p:cNvCxnSpPr>
          <p:nvPr/>
        </p:nvCxnSpPr>
        <p:spPr>
          <a:xfrm>
            <a:off x="2596896" y="3844100"/>
            <a:ext cx="2029171" cy="3215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B8FEF98B-5545-4FAA-B87A-208269F031D4}"/>
              </a:ext>
            </a:extLst>
          </p:cNvPr>
          <p:cNvCxnSpPr>
            <a:cxnSpLocks/>
          </p:cNvCxnSpPr>
          <p:nvPr/>
        </p:nvCxnSpPr>
        <p:spPr>
          <a:xfrm flipH="1">
            <a:off x="2523744" y="3721608"/>
            <a:ext cx="2820587" cy="731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ta 25">
            <a:extLst>
              <a:ext uri="{FF2B5EF4-FFF2-40B4-BE49-F238E27FC236}">
                <a16:creationId xmlns:a16="http://schemas.microsoft.com/office/drawing/2014/main" id="{3FD9F518-7856-4FE6-B633-FCBB6C7F1859}"/>
              </a:ext>
            </a:extLst>
          </p:cNvPr>
          <p:cNvCxnSpPr/>
          <p:nvPr/>
        </p:nvCxnSpPr>
        <p:spPr>
          <a:xfrm flipH="1" flipV="1">
            <a:off x="2596896" y="3904488"/>
            <a:ext cx="3831336" cy="16184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AAA42BD-E264-4CB9-95A9-0778728D2AC1}"/>
              </a:ext>
            </a:extLst>
          </p:cNvPr>
          <p:cNvSpPr txBox="1"/>
          <p:nvPr/>
        </p:nvSpPr>
        <p:spPr>
          <a:xfrm>
            <a:off x="1307592" y="3593592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>
                <a:solidFill>
                  <a:srgbClr val="FF0000"/>
                </a:solidFill>
              </a:rPr>
              <a:t>transições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87FB8B-1FA7-4783-9020-BE7D597D1970}"/>
              </a:ext>
            </a:extLst>
          </p:cNvPr>
          <p:cNvSpPr/>
          <p:nvPr/>
        </p:nvSpPr>
        <p:spPr>
          <a:xfrm>
            <a:off x="5303520" y="3739896"/>
            <a:ext cx="1645920" cy="5303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5484DCD-92C3-4C04-8601-6018ED37C6D3}"/>
              </a:ext>
            </a:extLst>
          </p:cNvPr>
          <p:cNvSpPr/>
          <p:nvPr/>
        </p:nvSpPr>
        <p:spPr>
          <a:xfrm>
            <a:off x="6096000" y="4864608"/>
            <a:ext cx="1036320" cy="4023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Conexão reta 33">
            <a:extLst>
              <a:ext uri="{FF2B5EF4-FFF2-40B4-BE49-F238E27FC236}">
                <a16:creationId xmlns:a16="http://schemas.microsoft.com/office/drawing/2014/main" id="{4E1589D8-F366-4298-8A39-11631925CA59}"/>
              </a:ext>
            </a:extLst>
          </p:cNvPr>
          <p:cNvCxnSpPr/>
          <p:nvPr/>
        </p:nvCxnSpPr>
        <p:spPr>
          <a:xfrm flipH="1" flipV="1">
            <a:off x="2303653" y="2404872"/>
            <a:ext cx="1652651" cy="4206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5D475DFE-A31F-40B3-A451-9950857E07E7}"/>
              </a:ext>
            </a:extLst>
          </p:cNvPr>
          <p:cNvSpPr txBox="1"/>
          <p:nvPr/>
        </p:nvSpPr>
        <p:spPr>
          <a:xfrm>
            <a:off x="1399032" y="2058860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>
                <a:solidFill>
                  <a:srgbClr val="FF0000"/>
                </a:solidFill>
              </a:rPr>
              <a:t>estado inicial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39" name="Conexão reta 38">
            <a:extLst>
              <a:ext uri="{FF2B5EF4-FFF2-40B4-BE49-F238E27FC236}">
                <a16:creationId xmlns:a16="http://schemas.microsoft.com/office/drawing/2014/main" id="{0D8F0184-FAE9-4C50-83BA-E0ED27A2B8EB}"/>
              </a:ext>
            </a:extLst>
          </p:cNvPr>
          <p:cNvCxnSpPr/>
          <p:nvPr/>
        </p:nvCxnSpPr>
        <p:spPr>
          <a:xfrm flipH="1">
            <a:off x="1904069" y="4165600"/>
            <a:ext cx="3527467" cy="5344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xão reta 40">
            <a:extLst>
              <a:ext uri="{FF2B5EF4-FFF2-40B4-BE49-F238E27FC236}">
                <a16:creationId xmlns:a16="http://schemas.microsoft.com/office/drawing/2014/main" id="{94DAB823-7C39-45E4-9D5C-30488ED68235}"/>
              </a:ext>
            </a:extLst>
          </p:cNvPr>
          <p:cNvCxnSpPr/>
          <p:nvPr/>
        </p:nvCxnSpPr>
        <p:spPr>
          <a:xfrm flipH="1" flipV="1">
            <a:off x="1919443" y="4859036"/>
            <a:ext cx="4176557" cy="2692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DC52C18-1197-4E43-8DDA-7B22F1B2F783}"/>
              </a:ext>
            </a:extLst>
          </p:cNvPr>
          <p:cNvSpPr txBox="1"/>
          <p:nvPr/>
        </p:nvSpPr>
        <p:spPr>
          <a:xfrm>
            <a:off x="1188720" y="4488196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>
                <a:solidFill>
                  <a:srgbClr val="FF0000"/>
                </a:solidFill>
              </a:rPr>
              <a:t>regras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49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31" grpId="0" animBg="1"/>
      <p:bldP spid="32" grpId="0" animBg="1"/>
      <p:bldP spid="35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8A3C3-FC4C-4C7A-9FD2-1F0F1249E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Estados finais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2F8FA74-1519-4320-80C0-E65633653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Algumas máquinas podem conter estados finais, que determinam onde a máquina pode parar.</a:t>
            </a:r>
          </a:p>
          <a:p>
            <a:r>
              <a:rPr lang="pt-PT" dirty="0"/>
              <a:t>Sempre que uma máquina parar num estado final, considera-se que terminou a sua operação.</a:t>
            </a:r>
          </a:p>
          <a:p>
            <a:endParaRPr lang="pt-PT" b="1" dirty="0"/>
          </a:p>
          <a:p>
            <a:r>
              <a:rPr lang="pt-PT" b="1" dirty="0"/>
              <a:t>Exemplo: </a:t>
            </a:r>
            <a:r>
              <a:rPr lang="pt-PT" dirty="0"/>
              <a:t>a máquina ao lado representa um jogo de</a:t>
            </a:r>
          </a:p>
          <a:p>
            <a:r>
              <a:rPr lang="pt-PT" dirty="0"/>
              <a:t>ação, em que o estado final é “</a:t>
            </a:r>
            <a:r>
              <a:rPr lang="pt-PT" dirty="0" err="1"/>
              <a:t>Deceased</a:t>
            </a:r>
            <a:r>
              <a:rPr lang="pt-PT" dirty="0"/>
              <a:t>” (morto),</a:t>
            </a:r>
          </a:p>
          <a:p>
            <a:r>
              <a:rPr lang="pt-PT" dirty="0"/>
              <a:t>correspondendo ao final do jogo.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E5CE34B-3A46-4C48-AFC0-07D0DCC6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AD63E44-7E2A-4734-BB20-88D54C20F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540" y="3071888"/>
            <a:ext cx="4205180" cy="31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34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1C716-C5C1-4F25-80A1-A7223C4A1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Máquinas deterministas e não deterministas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3B8740C-6CD5-4CF6-B64E-5E8835DAB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as máquinas são </a:t>
            </a:r>
            <a:r>
              <a:rPr lang="pt-BR" b="1" dirty="0"/>
              <a:t>deterministas</a:t>
            </a:r>
            <a:r>
              <a:rPr lang="pt-BR" dirty="0"/>
              <a:t> quando a partir </a:t>
            </a:r>
            <a:r>
              <a:rPr lang="pt-BR"/>
              <a:t>de cada </a:t>
            </a:r>
            <a:r>
              <a:rPr lang="pt-BR" dirty="0"/>
              <a:t>estado, se aplica uma e uma só regra para chegar a outro estado;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se as transições que saem de um estado são ambíguas, isto é, se se pode aplicar mais do que uma, a máquina é </a:t>
            </a:r>
            <a:r>
              <a:rPr lang="pt-BR" b="1" dirty="0"/>
              <a:t>não-determinista;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uma máquina não-determinista pode sempre ser convertida numa determinista.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FB99EA0-A18E-4FB8-BA13-CAFBFB49B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90D4D-4C36-426F-8905-996A8084B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Formalismos mais elaborados 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4BE3948-7371-4198-8984-ED32E52B0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dirty="0"/>
              <a:t>As máquinas de estados finitos podem representar, de forma útil, inúmeras operações computacionais, mas têm limitações na sua expressividade. Alguns tipos de computações precisam de formalismos mais complexos: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b="1" dirty="0"/>
              <a:t>Expressões regulares </a:t>
            </a:r>
            <a:r>
              <a:rPr lang="pt-PT" dirty="0"/>
              <a:t>– expressões que representam padrões de símbolos. Têm a mesma expressividade das máquinas de estados finitos.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b="1" dirty="0"/>
              <a:t>Máquinas de pilha </a:t>
            </a:r>
            <a:r>
              <a:rPr lang="pt-PT" dirty="0"/>
              <a:t>– São máquina de estados com um dispositivo de memória associado, a pilha, que armazena resultados temporários.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b="1" dirty="0"/>
              <a:t>Gramáticas independentes de contexto </a:t>
            </a:r>
            <a:r>
              <a:rPr lang="pt-PT" dirty="0"/>
              <a:t>– Conjuntos de regras que determinam padrões de símbolos. Têm a mesma expressividade das máquinas de pilha.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b="1" dirty="0"/>
              <a:t>Máquinas de </a:t>
            </a:r>
            <a:r>
              <a:rPr lang="pt-PT" b="1" dirty="0" err="1"/>
              <a:t>Turing</a:t>
            </a:r>
            <a:r>
              <a:rPr lang="pt-PT" b="1" dirty="0"/>
              <a:t> </a:t>
            </a:r>
            <a:r>
              <a:rPr lang="pt-PT" dirty="0"/>
              <a:t>– São máquinas de estados com memórias de acesso aleatório. Têm a mesma expressividade dos computadores atuais.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A43D172-FFCB-450D-B225-3EA9F120E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070421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65_TF56160789" id="{81F3A797-2DB1-43D6-A0DF-052D6582437D}" vid="{63A9F976-DBE9-4804-AF5A-308C077DB90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{5F6573A8-4E49-42EA-A405-989D63B5A554}tf56160789_win32</Template>
  <TotalTime>0</TotalTime>
  <Words>408</Words>
  <Application>Microsoft Office PowerPoint</Application>
  <PresentationFormat>Ecrã Panorâmico</PresentationFormat>
  <Paragraphs>43</Paragraphs>
  <Slides>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14" baseType="lpstr">
      <vt:lpstr>Arial</vt:lpstr>
      <vt:lpstr>Bookman Old Style</vt:lpstr>
      <vt:lpstr>Calibri</vt:lpstr>
      <vt:lpstr>Franklin Gothic Book</vt:lpstr>
      <vt:lpstr>source sans pro</vt:lpstr>
      <vt:lpstr>Wingdings</vt:lpstr>
      <vt:lpstr>1_RetrospectVTI</vt:lpstr>
      <vt:lpstr>Sistemas Computacionais</vt:lpstr>
      <vt:lpstr>Máquinas de estados finitos</vt:lpstr>
      <vt:lpstr>Máquinas de estados finitos</vt:lpstr>
      <vt:lpstr>Máquinas de estados finitos</vt:lpstr>
      <vt:lpstr>Estados finais</vt:lpstr>
      <vt:lpstr>Máquinas deterministas e não deterministas</vt:lpstr>
      <vt:lpstr>Formalismos mais elaborados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2020-10-05T13:06:03Z</dcterms:created>
  <dcterms:modified xsi:type="dcterms:W3CDTF">2023-08-02T19:05:56Z</dcterms:modified>
</cp:coreProperties>
</file>