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3" r:id="rId4"/>
    <p:sldId id="264" r:id="rId5"/>
    <p:sldId id="265" r:id="rId6"/>
    <p:sldId id="270" r:id="rId7"/>
    <p:sldId id="272" r:id="rId8"/>
    <p:sldId id="280" r:id="rId9"/>
    <p:sldId id="266" r:id="rId10"/>
    <p:sldId id="273" r:id="rId11"/>
    <p:sldId id="276" r:id="rId12"/>
    <p:sldId id="274" r:id="rId13"/>
    <p:sldId id="277" r:id="rId14"/>
    <p:sldId id="278" r:id="rId15"/>
    <p:sldId id="275" r:id="rId16"/>
    <p:sldId id="27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76B4"/>
    <a:srgbClr val="8AA2CC"/>
    <a:srgbClr val="B4C3DE"/>
    <a:srgbClr val="A2B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86426" autoAdjust="0"/>
  </p:normalViewPr>
  <p:slideViewPr>
    <p:cSldViewPr snapToGrid="0">
      <p:cViewPr varScale="1">
        <p:scale>
          <a:sx n="75" d="100"/>
          <a:sy n="75" d="100"/>
        </p:scale>
        <p:origin x="187" y="48"/>
      </p:cViewPr>
      <p:guideLst/>
    </p:cSldViewPr>
  </p:slideViewPr>
  <p:outlineViewPr>
    <p:cViewPr>
      <p:scale>
        <a:sx n="33" d="100"/>
        <a:sy n="33" d="100"/>
      </p:scale>
      <p:origin x="0" y="-1747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84679-66BD-4853-9048-2A060A1E117E}" type="datetimeFigureOut">
              <a:rPr lang="pt-PT" smtClean="0"/>
              <a:t>07/11/2023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EA45E-05DE-450C-BA9E-4B10D11F91A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50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#_bookmark3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#_bookmark27"/><Relationship Id="rId4" Type="http://schemas.openxmlformats.org/officeDocument/2006/relationships/hyperlink" Target="#_bookmark15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PT" dirty="0"/>
              <a:t>Comecemos por abordar o conceito e dar conta da perspetiva sobre o pós-digital que tem vindo recentemente a emergir e que decidi trazer hoje para a nossa reflexão no âmbito desta palestra.</a:t>
            </a:r>
          </a:p>
          <a:p>
            <a:endParaRPr lang="pt-PT" dirty="0"/>
          </a:p>
          <a:p>
            <a:r>
              <a:rPr lang="pt-PT" dirty="0"/>
              <a:t>Ao introduzir e divulgar o conceito de pós-digital, (PÉTA IANDRICH e colaboradores ) </a:t>
            </a:r>
            <a:r>
              <a:rPr lang="pt-PT" dirty="0" err="1"/>
              <a:t>Jandrić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 (2018, 893) mapearam a origem do termo "pós-digital" em vários contextos como a educação, a música e as ciências sociais e apontam que cada vez mais, deixámos de estar num mundo em que a tecnologia e os meios de comunicação digitais são separados, virtuais, "outros" da vida humana e social "natural”. </a:t>
            </a:r>
          </a:p>
          <a:p>
            <a:endParaRPr lang="pt-PT" dirty="0"/>
          </a:p>
          <a:p>
            <a:r>
              <a:rPr lang="pt-PT" dirty="0"/>
              <a:t>Mas, já no final dos anos 90, Negroponte afirmava que a revolução digital tinha terminado e que a tecnologia se tinha tornado uma parte tão integrante da vida humana que passava despercebida e que "sendo notada apenas pela sua ausência, não pela sua presença".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89187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pt-P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assunção de uma avaliação autêntica implica considerar a aprendizagem autêntica entendida como a que convoca experiências da vida real/profissional para a sala de aula, o que não acontece nas escolas europeias com a frequência desejada (Johnson </a:t>
            </a:r>
            <a:r>
              <a:rPr lang="pt-P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al, 2014). A aprendizagem autêntica constitui uma estratégia pedagógica poderosa por promover o envolvimento dos estudantes, uma vez que conecta o mundo que conhecem fora da escola com as suas experiências na escola. Neste sentido, cenários de aprendizagem que incorporem experiências da vida real/profissional, tecnologias e outros recursos contribuem para uma aprendizagem autêntica.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737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Rompendo com uma tradição atomística, focada na avaliação fragmentada de conhecimentos ou procedimentos típicos de uma disciplina, a avaliação autêntica é holística. Enfatiza a necessidade de os estudantes serem confrontados com desafios, simulando exigências do mundo real, com o objetivo de os preparar para as ambiguidades e complexidades da vida adulta e profissional. Esta ideia permite definir numa primeira aproximação uma atividade autêntica como um desafio equiparado a uma simulação de um problema real e, portanto traduz um desafio não estruturado, aberto, exigindo aos estudantes a definição de </a:t>
            </a:r>
            <a:r>
              <a:rPr lang="pt-P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sub-tarefas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necessárias para a sua concretização e exigindo uma construção pessoal dos estudantes, demonstrando um desempenho, elaborando ou criando algo não um procedimento automático ou resposta a itens soltos.</a:t>
            </a: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 critérios que de acordo com Pereira e Oliveira, podem contribuir para definir uma atividade autêntica estão esquematizados neste figura.</a:t>
            </a:r>
          </a:p>
          <a:p>
            <a:endParaRPr lang="pt-PT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Relação com o mundo real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atividade deve ter uma conexão significativa com o mundo real, refletindo situações da vida cotidiana ou profissional.</a:t>
            </a: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</a:t>
            </a:r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Natureza da atividade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atividade deve ser desafiadora e equiparada a uma simulação de um problema real, proporcionando oportunidades para os alunos aplicarem conhecimentos, habilidades e atitudes.</a:t>
            </a: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</a:t>
            </a:r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Complexidade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Deve refletir a complexidade das tarefas que os alunos enfrentarão na vida real, exigindo a aplicação de níveis de pensamento e raciocínio comparáveis aos utilizados por especialistas.</a:t>
            </a: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</a:t>
            </a:r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Adequação das condições de realização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As condições de realização da atividade devem ser o mais próximas possível das que ocorrem em contextos reais ou profissionais, incluindo recursos e materiais relevantes.</a:t>
            </a: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</a:t>
            </a:r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Adequação da avaliação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avaliação da atividade deve ser referenciada a critérios realistas e explicativos das características do produto, resultado ou solução que os alunos criam. A avaliação deve estar perfeitamente integrada na atividade global e ter um caráter formativo, com feedback para incentivar a autorreflexão e melhorias pessoais.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EA45E-05DE-450C-BA9E-4B10D11F91A7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49543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44275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7326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mudança do paradigma da avaliação tradicional centrada na avaliação de conhecimentos e muito assente numa perspetiva psicométrica, dadas as suas reconhecidas limitações, tem vindo a dar lugar a uma avaliação que se centra  na avaliação de competências que preparem os alunos para fazer face a um mundo de trabalho incerto em que a necessidade de aprender continuamente é uma constante. No contexto pós digital a avaliação de competências requer pois uma nova abordagem, na qual conhecimentos, capacidades e atitudes estão integrados (BAARTMAN 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al.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2007), implicando, necessariamente, o recurso a uma variedade de estratégias e modos de avaliação que permitam contemplar o desempenho em tarefas autênticas, representativas dos contextos reais, nos quais as competências deverão ser aplicadas.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4381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mudança do paradigma da avaliação tradicional centrada na avaliação de conhecimentos e muito assente numa perspetiva psicométrica, dadas as suas reconhecidas limitações, tem vindo a dar lugar a uma avaliação que se centra  na avaliação de competências que preparem os alunos para fazer face a um mundo de trabalho incerto em que a necessidade de aprender continuamente é uma constante. No contexto pós digital a avaliação de competências requer pois uma nova abordagem, na qual conhecimentos, capacidades e atitudes estão integrados (BAARTMAN 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al.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2007), implicando, necessariamente, o recurso a uma variedade de estratégias e modos de avaliação que permitam contemplar o desempenho em tarefas autênticas, representativas dos contextos reais, nos quais as competências deverão ser aplicadas.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8610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Mas qual o significado atribuído ao pós-digital, qual(ais) o(s) seus(s) sentidos?</a:t>
            </a:r>
          </a:p>
          <a:p>
            <a:r>
              <a:rPr lang="pt-BR" dirty="0"/>
              <a:t>Ou seja, o pós digital empurra-nos a pensar além do determinismo tecnológico……</a:t>
            </a:r>
          </a:p>
          <a:p>
            <a:endParaRPr lang="pt-BR" dirty="0">
              <a:highlight>
                <a:scrgbClr r="0" g="0" b="0">
                  <a:alpha val="0"/>
                </a:scrgbClr>
              </a:highlight>
            </a:endParaRPr>
          </a:p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A visão instrumentalista da tecnologia, por exemplo, só se foca na tecnologia como instrumento para melhorar o ensino e a aprendizagem, a ideia da tecnologia para melhorar a eficiência e o desempenho sem ter em conta como a própria tecnologia muda, por exemplo a relação entre humanos e entre humanos e tecnologia, como a tecnologia muda a experiência de trabalho humano. Não, a tecnologia, não é meramente instrumental ela influencia e interfere em todo o contexto, mesmo quando não é usada.</a:t>
            </a:r>
          </a:p>
          <a:p>
            <a:endParaRPr lang="pt-BR" dirty="0">
              <a:highlight>
                <a:scrgbClr r="0" g="0" b="0">
                  <a:alpha val="0"/>
                </a:scrgbClr>
              </a:highlight>
            </a:endParaRPr>
          </a:p>
          <a:p>
            <a:endParaRPr lang="pt-B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BR" dirty="0"/>
              <a:t>Ou seja, o pós digital empurra-nos a pensar além do determinismo tecnológico……</a:t>
            </a:r>
          </a:p>
        </p:txBody>
      </p:sp>
    </p:spTree>
    <p:extLst>
      <p:ext uri="{BB962C8B-B14F-4D97-AF65-F5344CB8AC3E}">
        <p14:creationId xmlns:p14="http://schemas.microsoft.com/office/powerpoint/2010/main" val="534469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As perspetivas pós-digitais emergentes rejeitam a noção de que a educação possa ser inteiramente online ou digital. Simultaneamente põem em causa a ideia de cursos inteiramente presenciais e a distinção entre aprendizagem híbrida e qualquer outro tipo de aprendizagem.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Onde é que a aprendizagem acontece? Termos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tecnocêntricos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como </a:t>
            </a:r>
            <a:r>
              <a:rPr lang="pt-PT" sz="2000" b="0" i="1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e-</a:t>
            </a:r>
            <a:r>
              <a:rPr lang="pt-PT" sz="2000" b="0" i="1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learning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, </a:t>
            </a:r>
            <a:r>
              <a:rPr lang="pt-PT" sz="2000" b="0" i="1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aprendizagem em linha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e </a:t>
            </a:r>
            <a:r>
              <a:rPr lang="pt-PT" sz="2000" b="0" i="1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educação digital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podem implicar que a aprendizagem ocorre num espaço virtual, independentemente dos constrangimentos físicos e materiais do mundo real, o que efetivamente não acontece.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 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o digital não é um domínio especial      ou separado dos espaços incorporados e copresentes que habitamos no dia a dia – em  vez disso, os dois tipos de espaços estão inextricavelmente ligados um ao outro" (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Bayne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e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Jandrić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  <a:hlinkClick r:id="rId3" action="ppaction://hlinkfile"/>
              </a:rPr>
              <a:t>2017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). As interações em linha fazem parte de um puzzle mais amplo constituído por outras atividades e os contextos em que decorrem, para lá do digital.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 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Por outro lado, no ensino presencial a tecnologia digital tem permeado a sala de aula. Mesmo onde os computadores portáteis e os dispositivos móveis são proibidos, as tecnologias digitais e a Internet mudam não só o que acontece antes e depois da aula como a forma como os alunos se envolvem com a informação durante a aula. 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Na verdade, possibilidade de se ligarem depois da aula molda as próprias possibilidades de pensamento, mesmo quando não estão ligados (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Fawns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e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O'Shea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  <a:hlinkClick r:id="rId4" action="ppaction://hlinkfile"/>
              </a:rPr>
              <a:t>2018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;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Loader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  <a:hlinkClick r:id="rId5" action="ppaction://hlinkfile"/>
              </a:rPr>
              <a:t>2013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).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Ou seja a aprendizagem acontece num mundo digital material e social.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No entendimento da educação pós-digital deixa de fazer sentido a noção ainda persistente de que o ensino presencial é o modelo ideal e a aprendizagem em linha pode, em certas circunstâncias, ser boa, mas não melhor.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 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 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89164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Digital faz parte de uma única realidade. Vivemos com a tecnologia, não a usamos apenas.</a:t>
            </a: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Pedagogia e tecnologia estão intimamente entrelaçadas, em qualquer contexto de aprendizagem seja ele presencial, seja ele a distância ou misto.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81053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mudança do paradigma da avaliação tradicional centrada na avaliação de conhecimentos e muito assente numa perspetiva psicométrica, dadas as suas reconhecidas limitações, tem vindo a dar lugar a uma avaliação que se centra  na avaliação de competências que preparem os alunos para fazer face a um mundo de trabalho incerto em que a necessidade de aprender continuamente é uma constante. No contexto pós digital a avaliação de competências requer pois uma nova abordagem, na qual conhecimentos, capacidades e atitudes estão integrados (BAARTMAN 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al.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2007), implicando, necessariamente, o recurso a uma variedade de estratégias e modos de avaliação que permitam contemplar o desempenho em tarefas autênticas, representativas dos contextos reais, nos quais as competências deverão ser aplicadas.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4890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 mundo pós digital a avaliação circunscrita a momentos pontuais e descontextualizados, faz cada vez menos sentido.</a:t>
            </a: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se exige no mundo contemporâneo é que a avaliação e o próprio ensino prepare os estudantes para os desafios quer atuais quer os que vão enfrentar e que, muitos deles são desconhecidos, pelo que a preparação incide essencialmente em capacitá-los para aprenderem, pesquisarem, resolverem problemas, criticarem, ou seja avaliar a sua capacidade para face a novas situações saberem encontrar respostas. Surgem neste contexto propostas de modelos que pensam a avaliação numa outra perspetiva.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EA45E-05DE-450C-BA9E-4B10D11F91A7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5676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autêntica e contextualizada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As avaliações devem se concentrar em tarefas do mundo real que os alunos provavelmente encontrarão em suas vidas e carreiras. Isso inclui projetos, simulações, estudos de caso e outras atividades que reflitam a aplicação prática do conhecimento.</a:t>
            </a: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contínua e formativa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avaliação não deve ser apenas uma atividade pontual, mas um processo contínuo. Professores e alunos podem usar feedback constante para ajustar o aprendizado. A tecnologia pode desempenhar um papel importante na coleta de dados para avaliações formativas.</a:t>
            </a: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baseada em competências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Em vez de apenas medir o conhecimento teórico, a avaliação deve se concentrar nas competências e habilidades que os alunos desenvolvem. Isso inclui habilidades de resolução de problemas, pensamento crítico, criatividade e colaboração.</a:t>
            </a: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personalizada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Com a tecnologia, é possível personalizar as avaliações para atender às necessidades individuais dos alunos. Isso pode incluir a adaptação de perguntas, níveis de dificuldade e formatos com base no progresso de cada aluno.</a:t>
            </a: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multimodal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Os alunos estão expostos a uma variedade de </a:t>
            </a:r>
            <a:r>
              <a:rPr lang="pt-P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mídias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formas de comunicação na sociedade pós-digital. Portanto, as avaliações devem incluir diferentes formatos, como vídeo, áudio, apresentações, blogs, entre outros, permitindo que os alunos demonstrem seu aprendizado de maneira mais rica e diversificada.</a:t>
            </a: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do pensamento crítico em relação à informação digital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Com a abundância de informações disponíveis on-line, os alunos devem ser avaliados em sua capacidade de avaliar a qualidade, autenticidade e confiabilidade das fontes de informação.</a:t>
            </a: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da colaboração e do trabalho em equipe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capacidade de colaborar efetivamente em ambientes on-line e físicos é crucial. Portanto, a avaliação deve incluir componentes que avaliem a colaboração e a comunicação.</a:t>
            </a: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da alfabetização digital e ética digital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Os alunos devem ser avaliados em sua capacidade de navegar no mundo digital de forma segura, ética e responsável. Isso inclui entender questões de privacidade, segurança cibernética e comportamento on-line apropriado.</a:t>
            </a: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de metacognição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Os alunos devem ser incentivados a refletir sobre seu próprio processo de aprendizado e a avaliar como estão progredindo em relação a seus objetivos de aprendizado. </a:t>
            </a:r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Autoavaliação e </a:t>
            </a:r>
            <a:r>
              <a:rPr lang="pt-PT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autoregulação</a:t>
            </a:r>
            <a:endParaRPr lang="pt-P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Avaliação inclusiva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Garantir que as avaliações sejam acessíveis a todos os alunos, independentemente de suas necessidades especiais, é essencial na sociedade pós-digital.</a:t>
            </a: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vimos a Avaliação Autêntica vem logo à cabeça desta lista….iremos então deter-nos agora neste conceito.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6803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pt-PT" dirty="0"/>
          </a:p>
          <a:p>
            <a:r>
              <a:rPr lang="pt-PT" dirty="0"/>
              <a:t>A avaliação autêntica, na sua concetualização mais prática, exige que os alunos "utilizem as </a:t>
            </a:r>
          </a:p>
          <a:p>
            <a:r>
              <a:rPr lang="pt-PT" dirty="0"/>
              <a:t>as mesmas competências, ou combinações de conhecimentos, aptidões e atitudes, que precisam de aplicar na situação da vida profissional' (</a:t>
            </a:r>
            <a:r>
              <a:rPr lang="pt-PT" dirty="0" err="1"/>
              <a:t>Gulikers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 2004, 69 </a:t>
            </a:r>
          </a:p>
          <a:p>
            <a:r>
              <a:rPr lang="pt-PT" dirty="0"/>
              <a:t>Estas conceptualizações, que enfatizam a autenticidade como um meio de se relacionar com o mundo mais amplo, implicam que se o digital faz parte do mundo social, então deve necessariamente fazer parte da avaliação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41990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93FD51ED-D273-41D9-B753-3DE042757F78}"/>
              </a:ext>
            </a:extLst>
          </p:cNvPr>
          <p:cNvSpPr/>
          <p:nvPr/>
        </p:nvSpPr>
        <p:spPr>
          <a:xfrm>
            <a:off x="279918" y="5906346"/>
            <a:ext cx="11912082" cy="95165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9C479A2-75B2-40C9-B6CD-299955F682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9544" y="1059359"/>
            <a:ext cx="10318418" cy="3958518"/>
          </a:xfrm>
        </p:spPr>
        <p:txBody>
          <a:bodyPr/>
          <a:lstStyle/>
          <a:p>
            <a:r>
              <a:rPr lang="pt-PT" sz="2800" b="1" dirty="0">
                <a:latin typeface="Bahnschrift Light" panose="020B0502040204020203" pitchFamily="34" charset="0"/>
              </a:rPr>
              <a:t> </a:t>
            </a:r>
            <a:br>
              <a:rPr lang="pt-PT" sz="2800" dirty="0">
                <a:latin typeface="Bahnschrift Light" panose="020B0502040204020203" pitchFamily="34" charset="0"/>
              </a:rPr>
            </a:br>
            <a:r>
              <a:rPr lang="pt-PT" sz="2800" b="1" dirty="0">
                <a:latin typeface="Bahnschrift Light" panose="020B0502040204020203" pitchFamily="34" charset="0"/>
              </a:rPr>
              <a:t>Educação pós-digital e avaliação autêntica</a:t>
            </a:r>
            <a:r>
              <a:rPr lang="pt-PT" b="1" dirty="0"/>
              <a:t> </a:t>
            </a:r>
            <a:br>
              <a:rPr lang="pt-PT" dirty="0"/>
            </a:br>
            <a:endParaRPr lang="pt-PT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F911DDC-3366-441E-BE81-08D016F8E7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6107" y="4064400"/>
            <a:ext cx="8045373" cy="742279"/>
          </a:xfrm>
        </p:spPr>
        <p:txBody>
          <a:bodyPr>
            <a:normAutofit/>
          </a:bodyPr>
          <a:lstStyle/>
          <a:p>
            <a:r>
              <a:rPr lang="pt-PT" sz="1600" dirty="0"/>
              <a:t>Lúcia Amante</a:t>
            </a:r>
          </a:p>
        </p:txBody>
      </p:sp>
      <p:pic>
        <p:nvPicPr>
          <p:cNvPr id="1026" name="Picture 2" descr="https://lead.uab.pt/elon/wp-content/uploads/sites/9/2023/09/EL@N.jpg">
            <a:extLst>
              <a:ext uri="{FF2B5EF4-FFF2-40B4-BE49-F238E27FC236}">
                <a16:creationId xmlns:a16="http://schemas.microsoft.com/office/drawing/2014/main" id="{A9773E2D-5EBA-437A-9EF6-12A30C7C2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358" y="5932357"/>
            <a:ext cx="3995593" cy="92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9BF9AA7-9FA0-496A-AC71-28C251541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7116" y="6001290"/>
            <a:ext cx="928728" cy="813786"/>
          </a:xfrm>
          <a:prstGeom prst="rect">
            <a:avLst/>
          </a:prstGeom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FD8E5E47-1AB5-4B0A-BD15-15815D22E2EE}"/>
              </a:ext>
            </a:extLst>
          </p:cNvPr>
          <p:cNvSpPr txBox="1"/>
          <p:nvPr/>
        </p:nvSpPr>
        <p:spPr>
          <a:xfrm>
            <a:off x="1586205" y="6223518"/>
            <a:ext cx="540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Lisboa, 7 de novembro de 2023</a:t>
            </a:r>
          </a:p>
        </p:txBody>
      </p:sp>
    </p:spTree>
    <p:extLst>
      <p:ext uri="{BB962C8B-B14F-4D97-AF65-F5344CB8AC3E}">
        <p14:creationId xmlns:p14="http://schemas.microsoft.com/office/powerpoint/2010/main" val="3186644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1412242" y="1057296"/>
            <a:ext cx="3361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Avaliação Autêntica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1275634" y="1765648"/>
            <a:ext cx="6811726" cy="3170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pt-PT" dirty="0"/>
              <a:t>A avaliação autêntica, na sua concetualização</a:t>
            </a:r>
          </a:p>
          <a:p>
            <a:r>
              <a:rPr lang="pt-PT" dirty="0"/>
              <a:t>mais prática, exige que os alunos</a:t>
            </a:r>
          </a:p>
          <a:p>
            <a:endParaRPr lang="pt-PT" dirty="0"/>
          </a:p>
          <a:p>
            <a:endParaRPr lang="pt-PT" dirty="0"/>
          </a:p>
          <a:p>
            <a:r>
              <a:rPr lang="pt-PT" dirty="0"/>
              <a:t> "utilizem as mesmas competências, ou combinações</a:t>
            </a:r>
          </a:p>
          <a:p>
            <a:r>
              <a:rPr lang="pt-PT" dirty="0"/>
              <a:t> de conhecimentos, aptidões e atitudes, que precisam </a:t>
            </a:r>
          </a:p>
          <a:p>
            <a:r>
              <a:rPr lang="pt-PT" dirty="0"/>
              <a:t>de aplicar na situação da vida profissional' (</a:t>
            </a:r>
            <a:r>
              <a:rPr lang="pt-PT" dirty="0" err="1"/>
              <a:t>Gulikers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 2004, 69)</a:t>
            </a:r>
            <a:endParaRPr lang="pt-PT" sz="2400" dirty="0"/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7058FC5-6968-4DBF-A986-8D3254C8160C}"/>
              </a:ext>
            </a:extLst>
          </p:cNvPr>
          <p:cNvSpPr txBox="1"/>
          <p:nvPr/>
        </p:nvSpPr>
        <p:spPr>
          <a:xfrm>
            <a:off x="1412242" y="4582160"/>
            <a:ext cx="8757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A avaliação autêntica estimula o estudante a integrar conhecimentos, aptidões, atitudes e a agir, isto é, desenvolve de modo mais profundo um saber integrado, abrangendo o processo e o produto final (JISC, 2020).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6150" name="Picture 6" descr="Foto grátis enquadrando a paisagem durante a viagem">
            <a:extLst>
              <a:ext uri="{FF2B5EF4-FFF2-40B4-BE49-F238E27FC236}">
                <a16:creationId xmlns:a16="http://schemas.microsoft.com/office/drawing/2014/main" id="{D52271B2-A352-42F8-825D-5DB9E2786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041" y="610235"/>
            <a:ext cx="4691810" cy="3125375"/>
          </a:xfrm>
          <a:prstGeom prst="rect">
            <a:avLst/>
          </a:prstGeom>
          <a:noFill/>
          <a:effectLst>
            <a:softEdge rad="330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378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2043303" y="998105"/>
            <a:ext cx="3361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b="1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Avaliação Autêntica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7058FC5-6968-4DBF-A986-8D3254C8160C}"/>
              </a:ext>
            </a:extLst>
          </p:cNvPr>
          <p:cNvSpPr txBox="1"/>
          <p:nvPr/>
        </p:nvSpPr>
        <p:spPr>
          <a:xfrm>
            <a:off x="1412242" y="4846320"/>
            <a:ext cx="8757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Cenários de aprendizagem que convoquem experiências</a:t>
            </a:r>
          </a:p>
          <a:p>
            <a:r>
              <a:rPr lang="pt-PT" dirty="0"/>
              <a:t>da vida real/profissional, tecnologias e outros recursos </a:t>
            </a:r>
          </a:p>
          <a:p>
            <a:r>
              <a:rPr lang="pt-PT" dirty="0"/>
              <a:t>contribuem para uma aprendizagem autêntica no contexto </a:t>
            </a:r>
          </a:p>
          <a:p>
            <a:r>
              <a:rPr lang="pt-PT" dirty="0"/>
              <a:t>e uma sociedade pós-digital.</a:t>
            </a:r>
          </a:p>
        </p:txBody>
      </p:sp>
      <p:sp>
        <p:nvSpPr>
          <p:cNvPr id="8" name="Seta: Para Baixo 7">
            <a:extLst>
              <a:ext uri="{FF2B5EF4-FFF2-40B4-BE49-F238E27FC236}">
                <a16:creationId xmlns:a16="http://schemas.microsoft.com/office/drawing/2014/main" id="{4EEDE31F-FDB5-4A9D-BC62-FA8C89283A17}"/>
              </a:ext>
            </a:extLst>
          </p:cNvPr>
          <p:cNvSpPr/>
          <p:nvPr/>
        </p:nvSpPr>
        <p:spPr>
          <a:xfrm>
            <a:off x="2461630" y="3196338"/>
            <a:ext cx="530620" cy="938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9FB1997-A9F6-4105-BE31-0A2890F59BC2}"/>
              </a:ext>
            </a:extLst>
          </p:cNvPr>
          <p:cNvSpPr txBox="1"/>
          <p:nvPr/>
        </p:nvSpPr>
        <p:spPr>
          <a:xfrm>
            <a:off x="1666811" y="4148980"/>
            <a:ext cx="3946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b="1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Aprendizagem Autêntica</a:t>
            </a:r>
          </a:p>
        </p:txBody>
      </p:sp>
      <p:pic>
        <p:nvPicPr>
          <p:cNvPr id="7170" name="Picture 2" descr="grátis Foto profissional grátis de amassar, artesanal, assando Foto profissional">
            <a:extLst>
              <a:ext uri="{FF2B5EF4-FFF2-40B4-BE49-F238E27FC236}">
                <a16:creationId xmlns:a16="http://schemas.microsoft.com/office/drawing/2014/main" id="{76AA93A7-1B65-4919-B522-51DF01271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366" y="274794"/>
            <a:ext cx="4216400" cy="6324600"/>
          </a:xfrm>
          <a:prstGeom prst="rect">
            <a:avLst/>
          </a:prstGeom>
          <a:noFill/>
          <a:effectLst>
            <a:softEdge rad="660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eta: Para Baixo 8">
            <a:extLst>
              <a:ext uri="{FF2B5EF4-FFF2-40B4-BE49-F238E27FC236}">
                <a16:creationId xmlns:a16="http://schemas.microsoft.com/office/drawing/2014/main" id="{7B5747B5-7FD8-4226-8D4F-314ADDD41D23}"/>
              </a:ext>
            </a:extLst>
          </p:cNvPr>
          <p:cNvSpPr/>
          <p:nvPr/>
        </p:nvSpPr>
        <p:spPr>
          <a:xfrm rot="10800000">
            <a:off x="4232211" y="3196338"/>
            <a:ext cx="530619" cy="938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1B6DA9E-726C-4ABB-9CCD-3DC126A99F7B}"/>
              </a:ext>
            </a:extLst>
          </p:cNvPr>
          <p:cNvSpPr txBox="1"/>
          <p:nvPr/>
        </p:nvSpPr>
        <p:spPr>
          <a:xfrm>
            <a:off x="1918482" y="2516843"/>
            <a:ext cx="3443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b="1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Atividades Autênticas</a:t>
            </a:r>
          </a:p>
        </p:txBody>
      </p:sp>
      <p:sp>
        <p:nvSpPr>
          <p:cNvPr id="14" name="Seta: Para Baixo 13">
            <a:extLst>
              <a:ext uri="{FF2B5EF4-FFF2-40B4-BE49-F238E27FC236}">
                <a16:creationId xmlns:a16="http://schemas.microsoft.com/office/drawing/2014/main" id="{40A3C80B-3BBB-4A46-B3A2-E42FD8053CB8}"/>
              </a:ext>
            </a:extLst>
          </p:cNvPr>
          <p:cNvSpPr/>
          <p:nvPr/>
        </p:nvSpPr>
        <p:spPr>
          <a:xfrm>
            <a:off x="2461630" y="1459770"/>
            <a:ext cx="530620" cy="938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Seta: Para Baixo 14">
            <a:extLst>
              <a:ext uri="{FF2B5EF4-FFF2-40B4-BE49-F238E27FC236}">
                <a16:creationId xmlns:a16="http://schemas.microsoft.com/office/drawing/2014/main" id="{1A7A8C0F-8545-41DD-B5A8-C93D1D7FFD3B}"/>
              </a:ext>
            </a:extLst>
          </p:cNvPr>
          <p:cNvSpPr/>
          <p:nvPr/>
        </p:nvSpPr>
        <p:spPr>
          <a:xfrm rot="10800000">
            <a:off x="4105519" y="1519096"/>
            <a:ext cx="530619" cy="938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9161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7193F10A-2B08-4668-B1C9-1BCEFCF9F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097" y="1493441"/>
            <a:ext cx="8577263" cy="4280876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9C0696D8-DF40-4D32-B52A-5795D8E73823}"/>
              </a:ext>
            </a:extLst>
          </p:cNvPr>
          <p:cNvSpPr txBox="1"/>
          <p:nvPr/>
        </p:nvSpPr>
        <p:spPr>
          <a:xfrm>
            <a:off x="1918482" y="677883"/>
            <a:ext cx="6155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b="1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O que define uma Atividade Autêntica?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45A36B2-2419-48BB-8E3F-40E01913E347}"/>
              </a:ext>
            </a:extLst>
          </p:cNvPr>
          <p:cNvSpPr txBox="1"/>
          <p:nvPr/>
        </p:nvSpPr>
        <p:spPr>
          <a:xfrm>
            <a:off x="4378960" y="5943544"/>
            <a:ext cx="412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Fonte: Pereira &amp; Oliveira, 2021</a:t>
            </a:r>
          </a:p>
        </p:txBody>
      </p:sp>
    </p:spTree>
    <p:extLst>
      <p:ext uri="{BB962C8B-B14F-4D97-AF65-F5344CB8AC3E}">
        <p14:creationId xmlns:p14="http://schemas.microsoft.com/office/powerpoint/2010/main" val="1812358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1320802" y="1016656"/>
            <a:ext cx="7662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Avaliação Autêntica e Desafios contemporâneos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1066802" y="1732113"/>
            <a:ext cx="9301124" cy="3457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pt-PT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 A autenticidade parece ser vista como parte integrante da resposta a três desafios contemporâneos da avaliação no ensino superior: </a:t>
            </a:r>
          </a:p>
          <a:p>
            <a:endParaRPr lang="pt-PT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 expansão da inteligência artificial;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As ameaças à integridade académica;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 necessidade de uma maior equidade dos estudantes;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 promoção de literacias digitais críticas.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pt-PT" sz="2400" dirty="0"/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900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1320802" y="1016656"/>
            <a:ext cx="5313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pt-BR" sz="2400" b="1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Estão as Universidades prontas para enfrentar estes </a:t>
            </a:r>
          </a:p>
          <a:p>
            <a:pPr defTabSz="1219170">
              <a:defRPr/>
            </a:pPr>
            <a:r>
              <a:rPr lang="pt-BR" sz="2400" b="1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desafios?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1066802" y="1732113"/>
            <a:ext cx="9301124" cy="1025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pt-PT" sz="2400" dirty="0"/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6EE3B7A-8AB3-41A9-BC5F-F2311AE4F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374" y="0"/>
            <a:ext cx="5119561" cy="685800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783233A0-6D3F-4FA3-AA5F-4D0F6654F4D4}"/>
              </a:ext>
            </a:extLst>
          </p:cNvPr>
          <p:cNvSpPr txBox="1"/>
          <p:nvPr/>
        </p:nvSpPr>
        <p:spPr>
          <a:xfrm>
            <a:off x="2573078" y="6251944"/>
            <a:ext cx="4423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Jornal Expresso, 3/11/2023</a:t>
            </a:r>
          </a:p>
        </p:txBody>
      </p:sp>
    </p:spTree>
    <p:extLst>
      <p:ext uri="{BB962C8B-B14F-4D97-AF65-F5344CB8AC3E}">
        <p14:creationId xmlns:p14="http://schemas.microsoft.com/office/powerpoint/2010/main" val="4099055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5223004" y="2967335"/>
            <a:ext cx="22284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3200" b="1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Obrigada!</a:t>
            </a:r>
          </a:p>
        </p:txBody>
      </p:sp>
    </p:spTree>
    <p:extLst>
      <p:ext uri="{BB962C8B-B14F-4D97-AF65-F5344CB8AC3E}">
        <p14:creationId xmlns:p14="http://schemas.microsoft.com/office/powerpoint/2010/main" val="928289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1066802" y="925216"/>
            <a:ext cx="4604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Digital e Avaliação Autêntica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1066802" y="1732113"/>
            <a:ext cx="9301124" cy="2041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Não é a sala de aula que define o contexto, mas a atividade autêntica proposta. Sendo digital, ela permite alargar os muros da escola aproximando-a da vida dos jovens. Este facto é ainda mais importante se a atividade for digital e realizada em equipa, fornece uma oportunidade para que os estudantes desenvolvam competências de colaboração, discussão, argumentação e tomada de decisão, e, simultaneamente, competências digitais, com o recurso a diversos dispositivos para comunicação, a exemplo de chat e fóruns</a:t>
            </a:r>
            <a:endParaRPr lang="pt-PT" sz="2400" dirty="0"/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843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1334590" y="1660768"/>
            <a:ext cx="1744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b="1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Pós-digital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6BC7679-3875-7B68-A5E8-69A126E5DCC0}"/>
              </a:ext>
            </a:extLst>
          </p:cNvPr>
          <p:cNvSpPr txBox="1"/>
          <p:nvPr/>
        </p:nvSpPr>
        <p:spPr>
          <a:xfrm>
            <a:off x="1241335" y="2405855"/>
            <a:ext cx="9241972" cy="2513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pt-B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“A </a:t>
            </a:r>
            <a:r>
              <a:rPr lang="pt-BR" sz="2000" dirty="0">
                <a:solidFill>
                  <a:prstClr val="black"/>
                </a:solidFill>
                <a:latin typeface="Calibri Light" panose="020F0302020204030204"/>
                <a:cs typeface="Calibri Light" panose="020F0302020204030204" pitchFamily="34" charset="0"/>
              </a:rPr>
              <a:t>tecnologia </a:t>
            </a:r>
            <a:r>
              <a:rPr lang="pt-PT" sz="2000" dirty="0">
                <a:solidFill>
                  <a:prstClr val="black"/>
                </a:solidFill>
                <a:latin typeface="Calibri Light" panose="020F0302020204030204"/>
              </a:rPr>
              <a:t>construiu a casa em que todos nós vivemos.</a:t>
            </a:r>
          </a:p>
          <a:p>
            <a:pPr defTabSz="1219170">
              <a:defRPr/>
            </a:pPr>
            <a:r>
              <a:rPr lang="pt-PT" sz="2000" dirty="0">
                <a:solidFill>
                  <a:prstClr val="black"/>
                </a:solidFill>
                <a:latin typeface="Calibri Light" panose="020F0302020204030204"/>
              </a:rPr>
              <a:t> A casa está continuamente a ser ampliada e remodelada.</a:t>
            </a:r>
          </a:p>
          <a:p>
            <a:pPr defTabSz="1219170">
              <a:defRPr/>
            </a:pPr>
            <a:r>
              <a:rPr lang="pt-PT" sz="2000" dirty="0">
                <a:solidFill>
                  <a:prstClr val="black"/>
                </a:solidFill>
                <a:latin typeface="Calibri Light" panose="020F0302020204030204"/>
              </a:rPr>
              <a:t>Cada vez mais a vida humana tem lugar dentro das suas</a:t>
            </a:r>
          </a:p>
          <a:p>
            <a:pPr defTabSz="1219170">
              <a:defRPr/>
            </a:pPr>
            <a:r>
              <a:rPr lang="pt-PT" sz="2000" dirty="0">
                <a:solidFill>
                  <a:prstClr val="black"/>
                </a:solidFill>
                <a:latin typeface="Calibri Light" panose="020F0302020204030204"/>
              </a:rPr>
              <a:t>paredes, de tal forma que hoje em dia não há praticamente</a:t>
            </a:r>
          </a:p>
          <a:p>
            <a:pPr defTabSz="1219170">
              <a:defRPr/>
            </a:pPr>
            <a:r>
              <a:rPr lang="pt-PT" sz="2000" dirty="0">
                <a:solidFill>
                  <a:prstClr val="black"/>
                </a:solidFill>
                <a:latin typeface="Calibri Light" panose="020F0302020204030204"/>
              </a:rPr>
              <a:t>nenhuma atividade humana que não ocorra dentro </a:t>
            </a:r>
          </a:p>
          <a:p>
            <a:pPr defTabSz="1219170">
              <a:defRPr/>
            </a:pPr>
            <a:r>
              <a:rPr lang="pt-PT" sz="2000" dirty="0">
                <a:solidFill>
                  <a:prstClr val="black"/>
                </a:solidFill>
                <a:latin typeface="Calibri Light" panose="020F0302020204030204"/>
              </a:rPr>
              <a:t>desta casa”. (Franklin 2004, 10)</a:t>
            </a:r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054" name="Picture 6" descr="https://media.istockphoto.com/id/1070708198/pt/foto/protect-the-earth-our-home.jpg?b=1&amp;s=170667a&amp;w=0&amp;k=20&amp;c=N9GoCMffRTvddoIr9PWLMxhIp5xl2YwbrF8Zvb3jDkE=">
            <a:extLst>
              <a:ext uri="{FF2B5EF4-FFF2-40B4-BE49-F238E27FC236}">
                <a16:creationId xmlns:a16="http://schemas.microsoft.com/office/drawing/2014/main" id="{7B61511F-0F08-42A6-8109-AEEFEF7D2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680" y="1503732"/>
            <a:ext cx="6046237" cy="4114800"/>
          </a:xfrm>
          <a:prstGeom prst="rect">
            <a:avLst/>
          </a:prstGeom>
          <a:noFill/>
          <a:effectLst>
            <a:softEdge rad="889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70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871584" y="1326259"/>
            <a:ext cx="5756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    Contornos e sentidos do Pós-digital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6BC7679-3875-7B68-A5E8-69A126E5DCC0}"/>
              </a:ext>
            </a:extLst>
          </p:cNvPr>
          <p:cNvSpPr txBox="1"/>
          <p:nvPr/>
        </p:nvSpPr>
        <p:spPr>
          <a:xfrm>
            <a:off x="1074784" y="2160466"/>
            <a:ext cx="9301124" cy="3765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 defTabSz="1219170"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Responsabilização do digital, para além das promessas </a:t>
            </a:r>
          </a:p>
          <a:p>
            <a:pPr defTabSz="1219170">
              <a:defRPr/>
            </a:pPr>
            <a:r>
              <a:rPr lang="pt-B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de eficiência instrumental;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Compreensão crítica do digital e </a:t>
            </a:r>
            <a:r>
              <a:rPr lang="pt-PT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da influência muito </a:t>
            </a:r>
          </a:p>
          <a:p>
            <a:r>
              <a:rPr lang="pt-PT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      real destas tecnologias à medida que elas permeiam cada</a:t>
            </a:r>
          </a:p>
          <a:p>
            <a:r>
              <a:rPr lang="pt-PT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      vez mais a vida social;</a:t>
            </a:r>
          </a:p>
          <a:p>
            <a:pPr lvl="0"/>
            <a:r>
              <a:rPr lang="pt-PT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               </a:t>
            </a:r>
            <a:r>
              <a:rPr lang="pt-PT" sz="2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 seja,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Pensar para além do determinismo tecnológico, encorajando</a:t>
            </a:r>
          </a:p>
          <a:p>
            <a:r>
              <a:rPr lang="pt-PT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futuros alternativos em que a tecnologia serve uma igualdade </a:t>
            </a:r>
          </a:p>
          <a:p>
            <a:r>
              <a:rPr lang="pt-PT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educativa efetiva (</a:t>
            </a:r>
            <a:r>
              <a:rPr lang="pt-PT" sz="20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Uleanya</a:t>
            </a:r>
            <a:r>
              <a:rPr lang="pt-PT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&amp; </a:t>
            </a:r>
            <a:r>
              <a:rPr lang="pt-PT" sz="20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Prinsloo</a:t>
            </a:r>
            <a:r>
              <a:rPr lang="pt-PT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2022)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Ir além das práticas educativas dominantes que continuam a </a:t>
            </a:r>
          </a:p>
          <a:p>
            <a:r>
              <a:rPr lang="pt-PT" sz="20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ter uma visão instrumentalista da tecnologia</a:t>
            </a:r>
            <a:endParaRPr lang="pt-BR" sz="20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074" name="Picture 2" descr="Moinho De Vento, Força Do Vento">
            <a:extLst>
              <a:ext uri="{FF2B5EF4-FFF2-40B4-BE49-F238E27FC236}">
                <a16:creationId xmlns:a16="http://schemas.microsoft.com/office/drawing/2014/main" id="{63548E90-1321-4FE7-9535-E6755F1FA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520" y="320040"/>
            <a:ext cx="5516880" cy="5516880"/>
          </a:xfrm>
          <a:prstGeom prst="rect">
            <a:avLst/>
          </a:prstGeom>
          <a:noFill/>
          <a:effectLst>
            <a:softEdge rad="863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1066801" y="2067528"/>
            <a:ext cx="4859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Compreensão crítica do digital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1066802" y="2679714"/>
            <a:ext cx="9301124" cy="2185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/>
              <a:t> </a:t>
            </a:r>
          </a:p>
          <a:p>
            <a:r>
              <a:rPr lang="pt-PT" sz="1867" dirty="0">
                <a:latin typeface="Calibri Light" panose="020F0302020204030204" pitchFamily="34" charset="0"/>
                <a:cs typeface="Calibri Light" panose="020F0302020204030204" pitchFamily="34" charset="0"/>
              </a:rPr>
              <a:t>A noção de pós-digital oferece um leque de oportunidades não só  para investigar e refletir sobre o nosso envolvimento com a tecnologia, mas também para responsabilizar as instituições e os fornecedores, bem como para desenvolvermos uma compreensão crítica da tecnologia que vai para lá da visão instrumental, que vai para além dos discursos de eficiência, produtividade e controlo.</a:t>
            </a:r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1066802" y="925216"/>
            <a:ext cx="3403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Educação pós-digital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1066802" y="1732113"/>
            <a:ext cx="9301124" cy="361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As perspetivas pós-digitais emergentes defendem que atualmente a educação envolve sempre a combinação do digital, do biológico, do material, do social e do emocional. (</a:t>
            </a:r>
            <a:r>
              <a:rPr lang="pt-PT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Jandric</a:t>
            </a: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, 2018)</a:t>
            </a:r>
          </a:p>
          <a:p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 aprendizagem presencial contemporânea é, inevitavelmente, uma aprendizagem mista.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 aprendizagem mediada digitalmente não acontece numa realidade separada.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 aprendizagem estende-se para além da sala de aula e do computador, misturando formas presenciais e online, assíncronas e síncronas, corporais, emocionais, sociais e cognitivas.</a:t>
            </a:r>
          </a:p>
          <a:p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pt-PT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endParaRPr lang="pt-PT" sz="2400" dirty="0"/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212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dia.istockphoto.com/id/1238031487/pt/foto/teen-girls-hair-with-small-afro-pigtails-with-bright-multicolored-ribbons.jpg?b=1&amp;s=170667a&amp;w=0&amp;k=20&amp;c=3rzZBWTV0dghhmFvg7v8RYINqVLyo9hUhNGo2kEAdVs=">
            <a:extLst>
              <a:ext uri="{FF2B5EF4-FFF2-40B4-BE49-F238E27FC236}">
                <a16:creationId xmlns:a16="http://schemas.microsoft.com/office/drawing/2014/main" id="{442B725B-481C-446B-8FE0-F526D93ED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617" y="325120"/>
            <a:ext cx="7373056" cy="6532880"/>
          </a:xfrm>
          <a:prstGeom prst="rect">
            <a:avLst/>
          </a:prstGeom>
          <a:noFill/>
          <a:effectLst>
            <a:softEdge rad="469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1066802" y="925216"/>
            <a:ext cx="3403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Educação pós-digital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9E60207-A6C6-43F9-946E-D6B57A8600AC}"/>
              </a:ext>
            </a:extLst>
          </p:cNvPr>
          <p:cNvSpPr/>
          <p:nvPr/>
        </p:nvSpPr>
        <p:spPr>
          <a:xfrm>
            <a:off x="1249162" y="3188077"/>
            <a:ext cx="81087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O digital não é um domínio especial.</a:t>
            </a:r>
          </a:p>
          <a:p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O digital faz parte de uma totalidade integrada. </a:t>
            </a:r>
          </a:p>
          <a:p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Pedagogia e tecnologia estão intimamente entrelaçadas, </a:t>
            </a:r>
          </a:p>
          <a:p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em qualquer contexto de aprendizagem.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C3248E1-6A62-4BB0-B1A9-8344E65E2535}"/>
              </a:ext>
            </a:extLst>
          </p:cNvPr>
          <p:cNvSpPr txBox="1"/>
          <p:nvPr/>
        </p:nvSpPr>
        <p:spPr>
          <a:xfrm>
            <a:off x="1066802" y="1730931"/>
            <a:ext cx="775208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pt-PT" dirty="0"/>
              <a:t>“Vivemos atualmente com a tecnologia e não apenas a usamos”</a:t>
            </a:r>
          </a:p>
          <a:p>
            <a:r>
              <a:rPr lang="pt-PT" dirty="0"/>
              <a:t>                                                (</a:t>
            </a:r>
            <a:r>
              <a:rPr lang="pt-PT" dirty="0" err="1"/>
              <a:t>Bearman</a:t>
            </a:r>
            <a:r>
              <a:rPr lang="pt-PT" dirty="0"/>
              <a:t>, </a:t>
            </a:r>
            <a:r>
              <a:rPr lang="pt-PT" dirty="0" err="1"/>
              <a:t>Nieminen</a:t>
            </a:r>
            <a:r>
              <a:rPr lang="pt-PT" dirty="0"/>
              <a:t>, e </a:t>
            </a:r>
            <a:r>
              <a:rPr lang="pt-PT" dirty="0" err="1"/>
              <a:t>Ajjawi</a:t>
            </a:r>
            <a:r>
              <a:rPr lang="pt-PT" dirty="0"/>
              <a:t> 2022). </a:t>
            </a:r>
            <a:endParaRPr lang="pt-P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77218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5298560" y="903951"/>
            <a:ext cx="5846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Avaliação pedagógica no pós-digital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64234AC-C4A7-4809-A015-53D805B7E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952" y="2065263"/>
            <a:ext cx="6657975" cy="3152775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CAEC9240-4FEE-44D4-AE91-FD3643913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97608" y="2933693"/>
            <a:ext cx="3152775" cy="1415914"/>
          </a:xfrm>
          <a:prstGeom prst="rect">
            <a:avLst/>
          </a:prstGeom>
          <a:effectLst>
            <a:softEdge rad="266700"/>
          </a:effec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122248B-3E7F-49A0-BAED-E692C0428F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9927" y="2065262"/>
            <a:ext cx="1366740" cy="3242349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357127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1FDFECC-964B-4CBC-9683-241C2E96D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4160" y="770255"/>
            <a:ext cx="9453314" cy="531749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B77088E-0AA1-41F8-BAAA-FB08456065A8}"/>
              </a:ext>
            </a:extLst>
          </p:cNvPr>
          <p:cNvSpPr txBox="1"/>
          <p:nvPr/>
        </p:nvSpPr>
        <p:spPr>
          <a:xfrm>
            <a:off x="4328160" y="6087745"/>
            <a:ext cx="436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Fonte: Amante &amp; Oliveira, 2019</a:t>
            </a:r>
          </a:p>
        </p:txBody>
      </p:sp>
    </p:spTree>
    <p:extLst>
      <p:ext uri="{BB962C8B-B14F-4D97-AF65-F5344CB8AC3E}">
        <p14:creationId xmlns:p14="http://schemas.microsoft.com/office/powerpoint/2010/main" val="1382955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1066802" y="925216"/>
            <a:ext cx="5846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pt-BR" sz="24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Avaliação pedagógica no pós-digital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1066802" y="1732113"/>
            <a:ext cx="9301124" cy="3149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autêntica e contextualizada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contínua e formativa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baseada em competências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personalizada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multimodal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do pensamento crítico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da colaboração e do trabalho em equipa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da literacia digital crítica e da ética digital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de metacognição (autoavaliação e autorregulação)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alibri Light" panose="020F0302020204030204" pitchFamily="34" charset="0"/>
                <a:cs typeface="Calibri Light" panose="020F0302020204030204" pitchFamily="34" charset="0"/>
              </a:rPr>
              <a:t>Avaliação inclusiva</a:t>
            </a:r>
            <a:endParaRPr lang="pt-P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219170">
              <a:defRPr/>
            </a:pPr>
            <a:endParaRPr lang="pt-BR" sz="1867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124" name="Picture 4" descr="O Negócio, Criação De Um Negócio, Comece">
            <a:extLst>
              <a:ext uri="{FF2B5EF4-FFF2-40B4-BE49-F238E27FC236}">
                <a16:creationId xmlns:a16="http://schemas.microsoft.com/office/drawing/2014/main" id="{5B010762-B413-47B9-A120-C2F79379FF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809" y="1394831"/>
            <a:ext cx="5648503" cy="3763926"/>
          </a:xfrm>
          <a:prstGeom prst="rect">
            <a:avLst/>
          </a:prstGeom>
          <a:noFill/>
          <a:effectLst>
            <a:softEdge rad="673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317363"/>
      </p:ext>
    </p:extLst>
  </p:cSld>
  <p:clrMapOvr>
    <a:masterClrMapping/>
  </p:clrMapOvr>
</p:sld>
</file>

<file path=ppt/theme/theme1.xml><?xml version="1.0" encoding="utf-8"?>
<a:theme xmlns:a="http://schemas.openxmlformats.org/drawingml/2006/main" name="Distintivo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TM10001106[[fn=Distintivo]]</Template>
  <TotalTime>542</TotalTime>
  <Words>2863</Words>
  <Application>Microsoft Office PowerPoint</Application>
  <PresentationFormat>Ecrã Panorâmico</PresentationFormat>
  <Paragraphs>163</Paragraphs>
  <Slides>16</Slides>
  <Notes>15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29" baseType="lpstr">
      <vt:lpstr>Microsoft YaHei</vt:lpstr>
      <vt:lpstr>Aharoni</vt:lpstr>
      <vt:lpstr>Arial</vt:lpstr>
      <vt:lpstr>Bahnschrift Light</vt:lpstr>
      <vt:lpstr>Calibri</vt:lpstr>
      <vt:lpstr>Calibri Light</vt:lpstr>
      <vt:lpstr>Century Gothic</vt:lpstr>
      <vt:lpstr>Gill Sans MT</vt:lpstr>
      <vt:lpstr>Impact</vt:lpstr>
      <vt:lpstr>Liberation Sans</vt:lpstr>
      <vt:lpstr>Liberation Serif</vt:lpstr>
      <vt:lpstr>Tahoma</vt:lpstr>
      <vt:lpstr>Distintivo</vt:lpstr>
      <vt:lpstr>  Educação pós-digital e avaliação autêntica 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Educação pós-digital e avaliação autêntica</dc:title>
  <dc:creator>Lúcia da Graça Cruz Domingues Amante</dc:creator>
  <cp:lastModifiedBy>Lúcia da Graça Cruz Domingues Amante</cp:lastModifiedBy>
  <cp:revision>40</cp:revision>
  <dcterms:created xsi:type="dcterms:W3CDTF">2023-11-06T19:20:30Z</dcterms:created>
  <dcterms:modified xsi:type="dcterms:W3CDTF">2023-11-07T18:03:42Z</dcterms:modified>
</cp:coreProperties>
</file>