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67" r:id="rId2"/>
    <p:sldId id="323" r:id="rId3"/>
    <p:sldId id="294" r:id="rId4"/>
    <p:sldId id="328" r:id="rId5"/>
    <p:sldId id="327" r:id="rId6"/>
    <p:sldId id="266" r:id="rId7"/>
    <p:sldId id="326" r:id="rId8"/>
    <p:sldId id="337" r:id="rId9"/>
    <p:sldId id="338" r:id="rId10"/>
    <p:sldId id="339" r:id="rId11"/>
    <p:sldId id="309" r:id="rId12"/>
    <p:sldId id="340" r:id="rId13"/>
    <p:sldId id="334" r:id="rId14"/>
    <p:sldId id="342" r:id="rId15"/>
    <p:sldId id="331" r:id="rId16"/>
    <p:sldId id="333" r:id="rId17"/>
    <p:sldId id="332" r:id="rId18"/>
  </p:sldIdLst>
  <p:sldSz cx="9144000" cy="5143500" type="screen16x9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" y="630"/>
      </p:cViewPr>
      <p:guideLst>
        <p:guide orient="horz" pos="164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D2F67-1820-4890-BEC6-56AC0420F15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E3721B84-FB56-4A6A-BDF1-1E91DA8CC518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 smtClean="0"/>
            <a:t>Grau de satisfação dos formandos </a:t>
          </a:r>
          <a:endParaRPr lang="pt-PT" b="1" dirty="0"/>
        </a:p>
      </dgm:t>
    </dgm:pt>
    <dgm:pt modelId="{A3415843-9AB6-4507-874B-F61CF5B748F1}" type="parTrans" cxnId="{897CB4F5-15C3-43BE-B65B-556EF190563F}">
      <dgm:prSet/>
      <dgm:spPr/>
      <dgm:t>
        <a:bodyPr/>
        <a:lstStyle/>
        <a:p>
          <a:endParaRPr lang="pt-PT"/>
        </a:p>
      </dgm:t>
    </dgm:pt>
    <dgm:pt modelId="{6BFDB355-577E-41AA-BE3B-6B22609BF3FC}" type="sibTrans" cxnId="{897CB4F5-15C3-43BE-B65B-556EF190563F}">
      <dgm:prSet/>
      <dgm:spPr/>
      <dgm:t>
        <a:bodyPr/>
        <a:lstStyle/>
        <a:p>
          <a:endParaRPr lang="pt-PT"/>
        </a:p>
      </dgm:t>
    </dgm:pt>
    <dgm:pt modelId="{4AC16A25-C92C-41EF-A8B0-EDA686F4DCB5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 smtClean="0"/>
            <a:t>Índices de utilização dos recursos</a:t>
          </a:r>
          <a:endParaRPr lang="pt-PT" b="1" dirty="0"/>
        </a:p>
      </dgm:t>
    </dgm:pt>
    <dgm:pt modelId="{4DE42B77-D61E-4A7A-89AC-A02907D96A4E}" type="parTrans" cxnId="{E72F3D6B-A3FB-4C11-B26D-382FA9930E32}">
      <dgm:prSet/>
      <dgm:spPr/>
      <dgm:t>
        <a:bodyPr/>
        <a:lstStyle/>
        <a:p>
          <a:endParaRPr lang="pt-PT"/>
        </a:p>
      </dgm:t>
    </dgm:pt>
    <dgm:pt modelId="{18811CBA-E2AB-4B93-ABE4-DC08FF44B00F}" type="sibTrans" cxnId="{E72F3D6B-A3FB-4C11-B26D-382FA9930E32}">
      <dgm:prSet/>
      <dgm:spPr/>
      <dgm:t>
        <a:bodyPr/>
        <a:lstStyle/>
        <a:p>
          <a:endParaRPr lang="pt-PT"/>
        </a:p>
      </dgm:t>
    </dgm:pt>
    <dgm:pt modelId="{95A5E369-C18E-4724-AB3F-520260D2E76C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b="1" dirty="0" smtClean="0"/>
            <a:t>Pedidos de realização de novas ações</a:t>
          </a:r>
          <a:endParaRPr lang="pt-PT" b="1" dirty="0"/>
        </a:p>
      </dgm:t>
    </dgm:pt>
    <dgm:pt modelId="{3A66FAE1-69EF-440F-8C74-E28EFAF128F2}" type="parTrans" cxnId="{34B178A0-66CC-490D-8828-ADC4AEA53B0A}">
      <dgm:prSet/>
      <dgm:spPr/>
      <dgm:t>
        <a:bodyPr/>
        <a:lstStyle/>
        <a:p>
          <a:endParaRPr lang="pt-PT"/>
        </a:p>
      </dgm:t>
    </dgm:pt>
    <dgm:pt modelId="{6B665657-E2AB-4B05-AEA6-7BFFF34207D0}" type="sibTrans" cxnId="{34B178A0-66CC-490D-8828-ADC4AEA53B0A}">
      <dgm:prSet/>
      <dgm:spPr/>
      <dgm:t>
        <a:bodyPr/>
        <a:lstStyle/>
        <a:p>
          <a:endParaRPr lang="pt-PT"/>
        </a:p>
      </dgm:t>
    </dgm:pt>
    <dgm:pt modelId="{C4D3991E-D3F2-4F1D-8BD5-E695B95DB3F9}" type="pres">
      <dgm:prSet presAssocID="{779D2F67-1820-4890-BEC6-56AC0420F15D}" presName="Name0" presStyleCnt="0">
        <dgm:presLayoutVars>
          <dgm:dir/>
          <dgm:resizeHandles val="exact"/>
        </dgm:presLayoutVars>
      </dgm:prSet>
      <dgm:spPr/>
    </dgm:pt>
    <dgm:pt modelId="{4EC5BD20-F111-4411-9173-6C0A3C5CBA33}" type="pres">
      <dgm:prSet presAssocID="{779D2F67-1820-4890-BEC6-56AC0420F15D}" presName="fgShape" presStyleLbl="fgShp" presStyleIdx="0" presStyleCnt="1" custScaleY="65642"/>
      <dgm:spPr>
        <a:solidFill>
          <a:schemeClr val="accent6">
            <a:lumMod val="75000"/>
          </a:schemeClr>
        </a:solidFill>
      </dgm:spPr>
    </dgm:pt>
    <dgm:pt modelId="{B3ADFB2C-C951-49FC-BF22-2ED34C03F7FF}" type="pres">
      <dgm:prSet presAssocID="{779D2F67-1820-4890-BEC6-56AC0420F15D}" presName="linComp" presStyleCnt="0"/>
      <dgm:spPr/>
    </dgm:pt>
    <dgm:pt modelId="{6A761ECA-39C2-4A1F-BA4E-E539CBC1D162}" type="pres">
      <dgm:prSet presAssocID="{E3721B84-FB56-4A6A-BDF1-1E91DA8CC518}" presName="compNode" presStyleCnt="0"/>
      <dgm:spPr/>
    </dgm:pt>
    <dgm:pt modelId="{4713EF32-0280-4831-BFBD-774AA07D17C4}" type="pres">
      <dgm:prSet presAssocID="{E3721B84-FB56-4A6A-BDF1-1E91DA8CC518}" presName="bkgdShape" presStyleLbl="node1" presStyleIdx="0" presStyleCnt="3" custLinFactNeighborX="-1196" custLinFactNeighborY="-314"/>
      <dgm:spPr/>
      <dgm:t>
        <a:bodyPr/>
        <a:lstStyle/>
        <a:p>
          <a:endParaRPr lang="pt-PT"/>
        </a:p>
      </dgm:t>
    </dgm:pt>
    <dgm:pt modelId="{C25918AE-3335-4164-A27E-C78914609FC4}" type="pres">
      <dgm:prSet presAssocID="{E3721B84-FB56-4A6A-BDF1-1E91DA8CC518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4C5BD06-2DBB-42D0-B2D5-4B7973D2C9F1}" type="pres">
      <dgm:prSet presAssocID="{E3721B84-FB56-4A6A-BDF1-1E91DA8CC518}" presName="invisiNode" presStyleLbl="node1" presStyleIdx="0" presStyleCnt="3"/>
      <dgm:spPr/>
    </dgm:pt>
    <dgm:pt modelId="{A73D55D7-9EB4-42D1-8376-392EDAF5156B}" type="pres">
      <dgm:prSet presAssocID="{E3721B84-FB56-4A6A-BDF1-1E91DA8CC518}" presName="imagNode" presStyleLbl="fgImgPlace1" presStyleIdx="0" presStyleCnt="3" custLinFactNeighborX="-3387" custLinFactNeighborY="-472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BAEBC30-1E9C-4CF8-877B-ACC22423BD22}" type="pres">
      <dgm:prSet presAssocID="{6BFDB355-577E-41AA-BE3B-6B22609BF3FC}" presName="sibTrans" presStyleLbl="sibTrans2D1" presStyleIdx="0" presStyleCnt="0"/>
      <dgm:spPr/>
      <dgm:t>
        <a:bodyPr/>
        <a:lstStyle/>
        <a:p>
          <a:endParaRPr lang="pt-PT"/>
        </a:p>
      </dgm:t>
    </dgm:pt>
    <dgm:pt modelId="{D7E0DC84-A2CF-48F7-9832-60E0BEED817D}" type="pres">
      <dgm:prSet presAssocID="{4AC16A25-C92C-41EF-A8B0-EDA686F4DCB5}" presName="compNode" presStyleCnt="0"/>
      <dgm:spPr/>
    </dgm:pt>
    <dgm:pt modelId="{0EB825E3-9B50-46BB-A070-C765F86D56FA}" type="pres">
      <dgm:prSet presAssocID="{4AC16A25-C92C-41EF-A8B0-EDA686F4DCB5}" presName="bkgdShape" presStyleLbl="node1" presStyleIdx="1" presStyleCnt="3"/>
      <dgm:spPr/>
      <dgm:t>
        <a:bodyPr/>
        <a:lstStyle/>
        <a:p>
          <a:endParaRPr lang="pt-PT"/>
        </a:p>
      </dgm:t>
    </dgm:pt>
    <dgm:pt modelId="{612CD4F7-6B40-4AE6-B442-7C55F8D3BCB8}" type="pres">
      <dgm:prSet presAssocID="{4AC16A25-C92C-41EF-A8B0-EDA686F4DCB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ED399CB-9548-40AC-87D3-DD27CBD81527}" type="pres">
      <dgm:prSet presAssocID="{4AC16A25-C92C-41EF-A8B0-EDA686F4DCB5}" presName="invisiNode" presStyleLbl="node1" presStyleIdx="1" presStyleCnt="3"/>
      <dgm:spPr/>
    </dgm:pt>
    <dgm:pt modelId="{9F33D75A-BCFF-45B4-98A1-8C1AA7DBFA61}" type="pres">
      <dgm:prSet presAssocID="{4AC16A25-C92C-41EF-A8B0-EDA686F4DCB5}" presName="imagNode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7B5B3E6-2524-447E-89D0-6B6EAE972B8B}" type="pres">
      <dgm:prSet presAssocID="{18811CBA-E2AB-4B93-ABE4-DC08FF44B00F}" presName="sibTrans" presStyleLbl="sibTrans2D1" presStyleIdx="0" presStyleCnt="0"/>
      <dgm:spPr/>
      <dgm:t>
        <a:bodyPr/>
        <a:lstStyle/>
        <a:p>
          <a:endParaRPr lang="pt-PT"/>
        </a:p>
      </dgm:t>
    </dgm:pt>
    <dgm:pt modelId="{39D7F435-B24D-4381-B04D-1C5078D56E05}" type="pres">
      <dgm:prSet presAssocID="{95A5E369-C18E-4724-AB3F-520260D2E76C}" presName="compNode" presStyleCnt="0"/>
      <dgm:spPr/>
    </dgm:pt>
    <dgm:pt modelId="{A25F2F7F-3D33-4047-AC8C-9CF9FDFF8605}" type="pres">
      <dgm:prSet presAssocID="{95A5E369-C18E-4724-AB3F-520260D2E76C}" presName="bkgdShape" presStyleLbl="node1" presStyleIdx="2" presStyleCnt="3"/>
      <dgm:spPr/>
      <dgm:t>
        <a:bodyPr/>
        <a:lstStyle/>
        <a:p>
          <a:endParaRPr lang="pt-PT"/>
        </a:p>
      </dgm:t>
    </dgm:pt>
    <dgm:pt modelId="{1BCCD926-1EBB-4024-A26D-B05E5568BB0D}" type="pres">
      <dgm:prSet presAssocID="{95A5E369-C18E-4724-AB3F-520260D2E76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8655EB1-0EEB-43CB-ABD6-1513BC68F23B}" type="pres">
      <dgm:prSet presAssocID="{95A5E369-C18E-4724-AB3F-520260D2E76C}" presName="invisiNode" presStyleLbl="node1" presStyleIdx="2" presStyleCnt="3"/>
      <dgm:spPr/>
    </dgm:pt>
    <dgm:pt modelId="{1EDAD18D-F4F5-45AE-8DD8-A77E6391976E}" type="pres">
      <dgm:prSet presAssocID="{95A5E369-C18E-4724-AB3F-520260D2E76C}" presName="imagNode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pt-PT"/>
        </a:p>
      </dgm:t>
    </dgm:pt>
  </dgm:ptLst>
  <dgm:cxnLst>
    <dgm:cxn modelId="{0C1E5B49-0962-4B60-85E2-09E7DF05B87E}" type="presOf" srcId="{95A5E369-C18E-4724-AB3F-520260D2E76C}" destId="{1BCCD926-1EBB-4024-A26D-B05E5568BB0D}" srcOrd="1" destOrd="0" presId="urn:microsoft.com/office/officeart/2005/8/layout/hList7"/>
    <dgm:cxn modelId="{E72F3D6B-A3FB-4C11-B26D-382FA9930E32}" srcId="{779D2F67-1820-4890-BEC6-56AC0420F15D}" destId="{4AC16A25-C92C-41EF-A8B0-EDA686F4DCB5}" srcOrd="1" destOrd="0" parTransId="{4DE42B77-D61E-4A7A-89AC-A02907D96A4E}" sibTransId="{18811CBA-E2AB-4B93-ABE4-DC08FF44B00F}"/>
    <dgm:cxn modelId="{E37DB6DD-33F1-4CDA-8E67-F065DBAC258C}" type="presOf" srcId="{779D2F67-1820-4890-BEC6-56AC0420F15D}" destId="{C4D3991E-D3F2-4F1D-8BD5-E695B95DB3F9}" srcOrd="0" destOrd="0" presId="urn:microsoft.com/office/officeart/2005/8/layout/hList7"/>
    <dgm:cxn modelId="{897CB4F5-15C3-43BE-B65B-556EF190563F}" srcId="{779D2F67-1820-4890-BEC6-56AC0420F15D}" destId="{E3721B84-FB56-4A6A-BDF1-1E91DA8CC518}" srcOrd="0" destOrd="0" parTransId="{A3415843-9AB6-4507-874B-F61CF5B748F1}" sibTransId="{6BFDB355-577E-41AA-BE3B-6B22609BF3FC}"/>
    <dgm:cxn modelId="{C525DEFF-FA43-4EDB-9B46-12E451715954}" type="presOf" srcId="{4AC16A25-C92C-41EF-A8B0-EDA686F4DCB5}" destId="{612CD4F7-6B40-4AE6-B442-7C55F8D3BCB8}" srcOrd="1" destOrd="0" presId="urn:microsoft.com/office/officeart/2005/8/layout/hList7"/>
    <dgm:cxn modelId="{0BF650E8-DAEC-494E-B230-66D33ECBD06A}" type="presOf" srcId="{18811CBA-E2AB-4B93-ABE4-DC08FF44B00F}" destId="{87B5B3E6-2524-447E-89D0-6B6EAE972B8B}" srcOrd="0" destOrd="0" presId="urn:microsoft.com/office/officeart/2005/8/layout/hList7"/>
    <dgm:cxn modelId="{6DE2B388-F733-4CB8-9444-79C0F57DAA47}" type="presOf" srcId="{4AC16A25-C92C-41EF-A8B0-EDA686F4DCB5}" destId="{0EB825E3-9B50-46BB-A070-C765F86D56FA}" srcOrd="0" destOrd="0" presId="urn:microsoft.com/office/officeart/2005/8/layout/hList7"/>
    <dgm:cxn modelId="{7FBA2370-C85E-4D0C-99A7-0E832EF26EAA}" type="presOf" srcId="{E3721B84-FB56-4A6A-BDF1-1E91DA8CC518}" destId="{4713EF32-0280-4831-BFBD-774AA07D17C4}" srcOrd="0" destOrd="0" presId="urn:microsoft.com/office/officeart/2005/8/layout/hList7"/>
    <dgm:cxn modelId="{5F8BBBE1-DA77-468F-9442-53441C706C48}" type="presOf" srcId="{E3721B84-FB56-4A6A-BDF1-1E91DA8CC518}" destId="{C25918AE-3335-4164-A27E-C78914609FC4}" srcOrd="1" destOrd="0" presId="urn:microsoft.com/office/officeart/2005/8/layout/hList7"/>
    <dgm:cxn modelId="{42CB4390-8F95-45DA-8BF6-DC317320DFE9}" type="presOf" srcId="{95A5E369-C18E-4724-AB3F-520260D2E76C}" destId="{A25F2F7F-3D33-4047-AC8C-9CF9FDFF8605}" srcOrd="0" destOrd="0" presId="urn:microsoft.com/office/officeart/2005/8/layout/hList7"/>
    <dgm:cxn modelId="{34B178A0-66CC-490D-8828-ADC4AEA53B0A}" srcId="{779D2F67-1820-4890-BEC6-56AC0420F15D}" destId="{95A5E369-C18E-4724-AB3F-520260D2E76C}" srcOrd="2" destOrd="0" parTransId="{3A66FAE1-69EF-440F-8C74-E28EFAF128F2}" sibTransId="{6B665657-E2AB-4B05-AEA6-7BFFF34207D0}"/>
    <dgm:cxn modelId="{0350AE87-F474-4526-9AB6-E966D4B85D07}" type="presOf" srcId="{6BFDB355-577E-41AA-BE3B-6B22609BF3FC}" destId="{ABAEBC30-1E9C-4CF8-877B-ACC22423BD22}" srcOrd="0" destOrd="0" presId="urn:microsoft.com/office/officeart/2005/8/layout/hList7"/>
    <dgm:cxn modelId="{33F26277-FFD8-4D9E-986C-88F45D65DEBD}" type="presParOf" srcId="{C4D3991E-D3F2-4F1D-8BD5-E695B95DB3F9}" destId="{4EC5BD20-F111-4411-9173-6C0A3C5CBA33}" srcOrd="0" destOrd="0" presId="urn:microsoft.com/office/officeart/2005/8/layout/hList7"/>
    <dgm:cxn modelId="{68B069A9-F5E5-4DCE-AC3D-92B82079BD11}" type="presParOf" srcId="{C4D3991E-D3F2-4F1D-8BD5-E695B95DB3F9}" destId="{B3ADFB2C-C951-49FC-BF22-2ED34C03F7FF}" srcOrd="1" destOrd="0" presId="urn:microsoft.com/office/officeart/2005/8/layout/hList7"/>
    <dgm:cxn modelId="{0E4623EC-1EF2-48E8-8D30-69DBB321A80F}" type="presParOf" srcId="{B3ADFB2C-C951-49FC-BF22-2ED34C03F7FF}" destId="{6A761ECA-39C2-4A1F-BA4E-E539CBC1D162}" srcOrd="0" destOrd="0" presId="urn:microsoft.com/office/officeart/2005/8/layout/hList7"/>
    <dgm:cxn modelId="{67A8ED71-EFCD-4C03-8BF8-F362F8FB0302}" type="presParOf" srcId="{6A761ECA-39C2-4A1F-BA4E-E539CBC1D162}" destId="{4713EF32-0280-4831-BFBD-774AA07D17C4}" srcOrd="0" destOrd="0" presId="urn:microsoft.com/office/officeart/2005/8/layout/hList7"/>
    <dgm:cxn modelId="{C456A1A8-CD9A-4EF5-B08D-6F0E12CB0352}" type="presParOf" srcId="{6A761ECA-39C2-4A1F-BA4E-E539CBC1D162}" destId="{C25918AE-3335-4164-A27E-C78914609FC4}" srcOrd="1" destOrd="0" presId="urn:microsoft.com/office/officeart/2005/8/layout/hList7"/>
    <dgm:cxn modelId="{6375F204-5818-4D95-9736-3890B8628E3C}" type="presParOf" srcId="{6A761ECA-39C2-4A1F-BA4E-E539CBC1D162}" destId="{84C5BD06-2DBB-42D0-B2D5-4B7973D2C9F1}" srcOrd="2" destOrd="0" presId="urn:microsoft.com/office/officeart/2005/8/layout/hList7"/>
    <dgm:cxn modelId="{728C39F5-F062-4D3A-9043-07D564A154AE}" type="presParOf" srcId="{6A761ECA-39C2-4A1F-BA4E-E539CBC1D162}" destId="{A73D55D7-9EB4-42D1-8376-392EDAF5156B}" srcOrd="3" destOrd="0" presId="urn:microsoft.com/office/officeart/2005/8/layout/hList7"/>
    <dgm:cxn modelId="{45A632CE-D084-49C2-9282-6BE26FA556BB}" type="presParOf" srcId="{B3ADFB2C-C951-49FC-BF22-2ED34C03F7FF}" destId="{ABAEBC30-1E9C-4CF8-877B-ACC22423BD22}" srcOrd="1" destOrd="0" presId="urn:microsoft.com/office/officeart/2005/8/layout/hList7"/>
    <dgm:cxn modelId="{F5A93EEB-3404-4224-9A74-7D8A8E32BDD4}" type="presParOf" srcId="{B3ADFB2C-C951-49FC-BF22-2ED34C03F7FF}" destId="{D7E0DC84-A2CF-48F7-9832-60E0BEED817D}" srcOrd="2" destOrd="0" presId="urn:microsoft.com/office/officeart/2005/8/layout/hList7"/>
    <dgm:cxn modelId="{C99FEDCC-8083-49CD-AE32-6DE3FF370578}" type="presParOf" srcId="{D7E0DC84-A2CF-48F7-9832-60E0BEED817D}" destId="{0EB825E3-9B50-46BB-A070-C765F86D56FA}" srcOrd="0" destOrd="0" presId="urn:microsoft.com/office/officeart/2005/8/layout/hList7"/>
    <dgm:cxn modelId="{D218B71D-F775-4C7E-9FE5-EE04CAFAFE54}" type="presParOf" srcId="{D7E0DC84-A2CF-48F7-9832-60E0BEED817D}" destId="{612CD4F7-6B40-4AE6-B442-7C55F8D3BCB8}" srcOrd="1" destOrd="0" presId="urn:microsoft.com/office/officeart/2005/8/layout/hList7"/>
    <dgm:cxn modelId="{30E62841-08B1-425C-8D7C-49FC9DE8319A}" type="presParOf" srcId="{D7E0DC84-A2CF-48F7-9832-60E0BEED817D}" destId="{CED399CB-9548-40AC-87D3-DD27CBD81527}" srcOrd="2" destOrd="0" presId="urn:microsoft.com/office/officeart/2005/8/layout/hList7"/>
    <dgm:cxn modelId="{7DD7C704-7F2D-41AC-9EF7-F16C77BC8D3C}" type="presParOf" srcId="{D7E0DC84-A2CF-48F7-9832-60E0BEED817D}" destId="{9F33D75A-BCFF-45B4-98A1-8C1AA7DBFA61}" srcOrd="3" destOrd="0" presId="urn:microsoft.com/office/officeart/2005/8/layout/hList7"/>
    <dgm:cxn modelId="{C124FA4F-7FC5-4128-817C-D4A5AF024FD1}" type="presParOf" srcId="{B3ADFB2C-C951-49FC-BF22-2ED34C03F7FF}" destId="{87B5B3E6-2524-447E-89D0-6B6EAE972B8B}" srcOrd="3" destOrd="0" presId="urn:microsoft.com/office/officeart/2005/8/layout/hList7"/>
    <dgm:cxn modelId="{24DA5E9E-B5FB-47D4-B0D7-E4A93C5069F5}" type="presParOf" srcId="{B3ADFB2C-C951-49FC-BF22-2ED34C03F7FF}" destId="{39D7F435-B24D-4381-B04D-1C5078D56E05}" srcOrd="4" destOrd="0" presId="urn:microsoft.com/office/officeart/2005/8/layout/hList7"/>
    <dgm:cxn modelId="{D0FC4326-D760-4D3F-B5C6-C07DA1C42927}" type="presParOf" srcId="{39D7F435-B24D-4381-B04D-1C5078D56E05}" destId="{A25F2F7F-3D33-4047-AC8C-9CF9FDFF8605}" srcOrd="0" destOrd="0" presId="urn:microsoft.com/office/officeart/2005/8/layout/hList7"/>
    <dgm:cxn modelId="{200F06CB-3066-41FA-8864-C52CEE712211}" type="presParOf" srcId="{39D7F435-B24D-4381-B04D-1C5078D56E05}" destId="{1BCCD926-1EBB-4024-A26D-B05E5568BB0D}" srcOrd="1" destOrd="0" presId="urn:microsoft.com/office/officeart/2005/8/layout/hList7"/>
    <dgm:cxn modelId="{3673A02F-4A8C-414C-A883-102B135A3FB5}" type="presParOf" srcId="{39D7F435-B24D-4381-B04D-1C5078D56E05}" destId="{28655EB1-0EEB-43CB-ABD6-1513BC68F23B}" srcOrd="2" destOrd="0" presId="urn:microsoft.com/office/officeart/2005/8/layout/hList7"/>
    <dgm:cxn modelId="{4AA4048A-51EA-457D-967C-794036B2A3EC}" type="presParOf" srcId="{39D7F435-B24D-4381-B04D-1C5078D56E05}" destId="{1EDAD18D-F4F5-45AE-8DD8-A77E639197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9D2F67-1820-4890-BEC6-56AC0420F15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95A5E369-C18E-4724-AB3F-520260D2E76C}">
      <dgm:prSet phldrT="[Texto]" custT="1"/>
      <dgm:spPr>
        <a:solidFill>
          <a:schemeClr val="bg1"/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PT" sz="1800" b="1" dirty="0" smtClean="0">
              <a:solidFill>
                <a:srgbClr val="C00000"/>
              </a:solidFill>
            </a:rPr>
            <a:t>Grata pela atenção</a:t>
          </a:r>
        </a:p>
        <a:p>
          <a:r>
            <a:rPr lang="pt-PT" sz="1600" b="1" dirty="0" smtClean="0">
              <a:solidFill>
                <a:schemeClr val="accent1">
                  <a:lumMod val="50000"/>
                </a:schemeClr>
              </a:solidFill>
            </a:rPr>
            <a:t>Quer saber mais?</a:t>
          </a:r>
        </a:p>
        <a:p>
          <a:r>
            <a:rPr lang="pt-PT" sz="1600" b="1" dirty="0" smtClean="0">
              <a:solidFill>
                <a:schemeClr val="accent1">
                  <a:lumMod val="50000"/>
                </a:schemeClr>
              </a:solidFill>
            </a:rPr>
            <a:t>Fale comigo</a:t>
          </a:r>
          <a:endParaRPr lang="pt-PT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3A66FAE1-69EF-440F-8C74-E28EFAF128F2}" type="parTrans" cxnId="{34B178A0-66CC-490D-8828-ADC4AEA53B0A}">
      <dgm:prSet/>
      <dgm:spPr/>
      <dgm:t>
        <a:bodyPr/>
        <a:lstStyle/>
        <a:p>
          <a:endParaRPr lang="pt-PT"/>
        </a:p>
      </dgm:t>
    </dgm:pt>
    <dgm:pt modelId="{6B665657-E2AB-4B05-AEA6-7BFFF34207D0}" type="sibTrans" cxnId="{34B178A0-66CC-490D-8828-ADC4AEA53B0A}">
      <dgm:prSet/>
      <dgm:spPr/>
      <dgm:t>
        <a:bodyPr/>
        <a:lstStyle/>
        <a:p>
          <a:endParaRPr lang="pt-PT"/>
        </a:p>
      </dgm:t>
    </dgm:pt>
    <dgm:pt modelId="{C4D3991E-D3F2-4F1D-8BD5-E695B95DB3F9}" type="pres">
      <dgm:prSet presAssocID="{779D2F67-1820-4890-BEC6-56AC0420F15D}" presName="Name0" presStyleCnt="0">
        <dgm:presLayoutVars>
          <dgm:dir/>
          <dgm:resizeHandles val="exact"/>
        </dgm:presLayoutVars>
      </dgm:prSet>
      <dgm:spPr/>
    </dgm:pt>
    <dgm:pt modelId="{4EC5BD20-F111-4411-9173-6C0A3C5CBA33}" type="pres">
      <dgm:prSet presAssocID="{779D2F67-1820-4890-BEC6-56AC0420F15D}" presName="fgShape" presStyleLbl="fgShp" presStyleIdx="0" presStyleCnt="1" custScaleY="65642"/>
      <dgm:spPr>
        <a:solidFill>
          <a:schemeClr val="accent6">
            <a:lumMod val="75000"/>
          </a:schemeClr>
        </a:solidFill>
      </dgm:spPr>
    </dgm:pt>
    <dgm:pt modelId="{B3ADFB2C-C951-49FC-BF22-2ED34C03F7FF}" type="pres">
      <dgm:prSet presAssocID="{779D2F67-1820-4890-BEC6-56AC0420F15D}" presName="linComp" presStyleCnt="0"/>
      <dgm:spPr/>
    </dgm:pt>
    <dgm:pt modelId="{39D7F435-B24D-4381-B04D-1C5078D56E05}" type="pres">
      <dgm:prSet presAssocID="{95A5E369-C18E-4724-AB3F-520260D2E76C}" presName="compNode" presStyleCnt="0"/>
      <dgm:spPr/>
    </dgm:pt>
    <dgm:pt modelId="{A25F2F7F-3D33-4047-AC8C-9CF9FDFF8605}" type="pres">
      <dgm:prSet presAssocID="{95A5E369-C18E-4724-AB3F-520260D2E76C}" presName="bkgdShape" presStyleLbl="node1" presStyleIdx="0" presStyleCnt="1"/>
      <dgm:spPr/>
      <dgm:t>
        <a:bodyPr/>
        <a:lstStyle/>
        <a:p>
          <a:endParaRPr lang="pt-PT"/>
        </a:p>
      </dgm:t>
    </dgm:pt>
    <dgm:pt modelId="{1BCCD926-1EBB-4024-A26D-B05E5568BB0D}" type="pres">
      <dgm:prSet presAssocID="{95A5E369-C18E-4724-AB3F-520260D2E76C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8655EB1-0EEB-43CB-ABD6-1513BC68F23B}" type="pres">
      <dgm:prSet presAssocID="{95A5E369-C18E-4724-AB3F-520260D2E76C}" presName="invisiNode" presStyleLbl="node1" presStyleIdx="0" presStyleCnt="1"/>
      <dgm:spPr/>
    </dgm:pt>
    <dgm:pt modelId="{1EDAD18D-F4F5-45AE-8DD8-A77E6391976E}" type="pres">
      <dgm:prSet presAssocID="{95A5E369-C18E-4724-AB3F-520260D2E76C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53F6ADFE-E2DA-4489-9DA1-F1EDFB8CF063}" type="presOf" srcId="{95A5E369-C18E-4724-AB3F-520260D2E76C}" destId="{A25F2F7F-3D33-4047-AC8C-9CF9FDFF8605}" srcOrd="0" destOrd="0" presId="urn:microsoft.com/office/officeart/2005/8/layout/hList7"/>
    <dgm:cxn modelId="{34B178A0-66CC-490D-8828-ADC4AEA53B0A}" srcId="{779D2F67-1820-4890-BEC6-56AC0420F15D}" destId="{95A5E369-C18E-4724-AB3F-520260D2E76C}" srcOrd="0" destOrd="0" parTransId="{3A66FAE1-69EF-440F-8C74-E28EFAF128F2}" sibTransId="{6B665657-E2AB-4B05-AEA6-7BFFF34207D0}"/>
    <dgm:cxn modelId="{5020DD52-F558-4A74-9B90-3F4E8915CB31}" type="presOf" srcId="{95A5E369-C18E-4724-AB3F-520260D2E76C}" destId="{1BCCD926-1EBB-4024-A26D-B05E5568BB0D}" srcOrd="1" destOrd="0" presId="urn:microsoft.com/office/officeart/2005/8/layout/hList7"/>
    <dgm:cxn modelId="{FD4C33D7-D273-4FF7-8703-00A7706C239B}" type="presOf" srcId="{779D2F67-1820-4890-BEC6-56AC0420F15D}" destId="{C4D3991E-D3F2-4F1D-8BD5-E695B95DB3F9}" srcOrd="0" destOrd="0" presId="urn:microsoft.com/office/officeart/2005/8/layout/hList7"/>
    <dgm:cxn modelId="{104D5204-DFD0-4776-B3B4-5C9B3D7F53CB}" type="presParOf" srcId="{C4D3991E-D3F2-4F1D-8BD5-E695B95DB3F9}" destId="{4EC5BD20-F111-4411-9173-6C0A3C5CBA33}" srcOrd="0" destOrd="0" presId="urn:microsoft.com/office/officeart/2005/8/layout/hList7"/>
    <dgm:cxn modelId="{16BC7D01-E223-4395-B8F6-542D18B7FE3D}" type="presParOf" srcId="{C4D3991E-D3F2-4F1D-8BD5-E695B95DB3F9}" destId="{B3ADFB2C-C951-49FC-BF22-2ED34C03F7FF}" srcOrd="1" destOrd="0" presId="urn:microsoft.com/office/officeart/2005/8/layout/hList7"/>
    <dgm:cxn modelId="{9CE772F6-8FC1-4CC0-B3B1-2DF42FBB6D5F}" type="presParOf" srcId="{B3ADFB2C-C951-49FC-BF22-2ED34C03F7FF}" destId="{39D7F435-B24D-4381-B04D-1C5078D56E05}" srcOrd="0" destOrd="0" presId="urn:microsoft.com/office/officeart/2005/8/layout/hList7"/>
    <dgm:cxn modelId="{8B9D96F0-3FC7-4BB3-BE14-F2C93DD8B4F8}" type="presParOf" srcId="{39D7F435-B24D-4381-B04D-1C5078D56E05}" destId="{A25F2F7F-3D33-4047-AC8C-9CF9FDFF8605}" srcOrd="0" destOrd="0" presId="urn:microsoft.com/office/officeart/2005/8/layout/hList7"/>
    <dgm:cxn modelId="{1BB478C8-9BA1-4378-9C49-ED5A7BC9E007}" type="presParOf" srcId="{39D7F435-B24D-4381-B04D-1C5078D56E05}" destId="{1BCCD926-1EBB-4024-A26D-B05E5568BB0D}" srcOrd="1" destOrd="0" presId="urn:microsoft.com/office/officeart/2005/8/layout/hList7"/>
    <dgm:cxn modelId="{BB5CF69F-1426-4CB8-8E4D-33E564BD3EB0}" type="presParOf" srcId="{39D7F435-B24D-4381-B04D-1C5078D56E05}" destId="{28655EB1-0EEB-43CB-ABD6-1513BC68F23B}" srcOrd="2" destOrd="0" presId="urn:microsoft.com/office/officeart/2005/8/layout/hList7"/>
    <dgm:cxn modelId="{98EF3A97-EA50-436C-83AE-123866F26E56}" type="presParOf" srcId="{39D7F435-B24D-4381-B04D-1C5078D56E05}" destId="{1EDAD18D-F4F5-45AE-8DD8-A77E639197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3EF32-0280-4831-BFBD-774AA07D17C4}">
      <dsp:nvSpPr>
        <dsp:cNvPr id="0" name=""/>
        <dsp:cNvSpPr/>
      </dsp:nvSpPr>
      <dsp:spPr>
        <a:xfrm>
          <a:off x="0" y="0"/>
          <a:ext cx="1757855" cy="2795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/>
            <a:t>Grau de satisfação dos formandos </a:t>
          </a:r>
          <a:endParaRPr lang="pt-PT" sz="1900" b="1" kern="1200" dirty="0"/>
        </a:p>
      </dsp:txBody>
      <dsp:txXfrm>
        <a:off x="0" y="1118388"/>
        <a:ext cx="1757855" cy="1118388"/>
      </dsp:txXfrm>
    </dsp:sp>
    <dsp:sp modelId="{A73D55D7-9EB4-42D1-8376-392EDAF5156B}">
      <dsp:nvSpPr>
        <dsp:cNvPr id="0" name=""/>
        <dsp:cNvSpPr/>
      </dsp:nvSpPr>
      <dsp:spPr>
        <a:xfrm>
          <a:off x="382993" y="123765"/>
          <a:ext cx="931058" cy="9310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825E3-9B50-46BB-A070-C765F86D56FA}">
      <dsp:nvSpPr>
        <dsp:cNvPr id="0" name=""/>
        <dsp:cNvSpPr/>
      </dsp:nvSpPr>
      <dsp:spPr>
        <a:xfrm>
          <a:off x="1811720" y="0"/>
          <a:ext cx="1757855" cy="2795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/>
            <a:t>Índices de utilização dos recursos</a:t>
          </a:r>
          <a:endParaRPr lang="pt-PT" sz="1900" b="1" kern="1200" dirty="0"/>
        </a:p>
      </dsp:txBody>
      <dsp:txXfrm>
        <a:off x="1811720" y="1118388"/>
        <a:ext cx="1757855" cy="1118388"/>
      </dsp:txXfrm>
    </dsp:sp>
    <dsp:sp modelId="{9F33D75A-BCFF-45B4-98A1-8C1AA7DBFA61}">
      <dsp:nvSpPr>
        <dsp:cNvPr id="0" name=""/>
        <dsp:cNvSpPr/>
      </dsp:nvSpPr>
      <dsp:spPr>
        <a:xfrm>
          <a:off x="2225119" y="167758"/>
          <a:ext cx="931058" cy="9310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5F2F7F-3D33-4047-AC8C-9CF9FDFF8605}">
      <dsp:nvSpPr>
        <dsp:cNvPr id="0" name=""/>
        <dsp:cNvSpPr/>
      </dsp:nvSpPr>
      <dsp:spPr>
        <a:xfrm>
          <a:off x="3622311" y="0"/>
          <a:ext cx="1757855" cy="2795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b="1" kern="1200" dirty="0" smtClean="0"/>
            <a:t>Pedidos de realização de novas ações</a:t>
          </a:r>
          <a:endParaRPr lang="pt-PT" sz="1900" b="1" kern="1200" dirty="0"/>
        </a:p>
      </dsp:txBody>
      <dsp:txXfrm>
        <a:off x="3622311" y="1118388"/>
        <a:ext cx="1757855" cy="1118388"/>
      </dsp:txXfrm>
    </dsp:sp>
    <dsp:sp modelId="{1EDAD18D-F4F5-45AE-8DD8-A77E6391976E}">
      <dsp:nvSpPr>
        <dsp:cNvPr id="0" name=""/>
        <dsp:cNvSpPr/>
      </dsp:nvSpPr>
      <dsp:spPr>
        <a:xfrm>
          <a:off x="4035710" y="167758"/>
          <a:ext cx="931058" cy="93105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5BD20-F111-4411-9173-6C0A3C5CBA33}">
      <dsp:nvSpPr>
        <dsp:cNvPr id="0" name=""/>
        <dsp:cNvSpPr/>
      </dsp:nvSpPr>
      <dsp:spPr>
        <a:xfrm>
          <a:off x="215251" y="2308824"/>
          <a:ext cx="4950793" cy="275299"/>
        </a:xfrm>
        <a:prstGeom prst="leftRightArrow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F2F7F-3D33-4047-AC8C-9CF9FDFF8605}">
      <dsp:nvSpPr>
        <dsp:cNvPr id="0" name=""/>
        <dsp:cNvSpPr/>
      </dsp:nvSpPr>
      <dsp:spPr>
        <a:xfrm>
          <a:off x="0" y="0"/>
          <a:ext cx="5381297" cy="2795971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>
              <a:solidFill>
                <a:srgbClr val="C00000"/>
              </a:solidFill>
            </a:rPr>
            <a:t>Grata pela atenção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b="1" kern="1200" dirty="0" smtClean="0">
              <a:solidFill>
                <a:schemeClr val="accent1">
                  <a:lumMod val="50000"/>
                </a:schemeClr>
              </a:solidFill>
            </a:rPr>
            <a:t>Quer saber mais?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b="1" kern="1200" dirty="0" smtClean="0">
              <a:solidFill>
                <a:schemeClr val="accent1">
                  <a:lumMod val="50000"/>
                </a:schemeClr>
              </a:solidFill>
            </a:rPr>
            <a:t>Fale comigo</a:t>
          </a:r>
          <a:endParaRPr lang="pt-PT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118388"/>
        <a:ext cx="5381297" cy="1118388"/>
      </dsp:txXfrm>
    </dsp:sp>
    <dsp:sp modelId="{1EDAD18D-F4F5-45AE-8DD8-A77E6391976E}">
      <dsp:nvSpPr>
        <dsp:cNvPr id="0" name=""/>
        <dsp:cNvSpPr/>
      </dsp:nvSpPr>
      <dsp:spPr>
        <a:xfrm>
          <a:off x="2225119" y="167758"/>
          <a:ext cx="931058" cy="9310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5BD20-F111-4411-9173-6C0A3C5CBA33}">
      <dsp:nvSpPr>
        <dsp:cNvPr id="0" name=""/>
        <dsp:cNvSpPr/>
      </dsp:nvSpPr>
      <dsp:spPr>
        <a:xfrm>
          <a:off x="215251" y="2308824"/>
          <a:ext cx="4950793" cy="275299"/>
        </a:xfrm>
        <a:prstGeom prst="leftRightArrow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3AE39-8FD7-42A1-B2B1-16E02CD2E6FF}" type="datetimeFigureOut">
              <a:rPr lang="pt-PT" smtClean="0"/>
              <a:t>02/06/2026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3156A-9028-47C8-A467-D8BA9ACBB7E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41591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8D240-B1C9-4996-AD3A-68B76CD37F13}" type="datetimeFigureOut">
              <a:rPr lang="pt-PT" smtClean="0"/>
              <a:pPr/>
              <a:t>02/06/2026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207D5-5B55-4D01-8115-39280007C3BC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52419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207D5-5B55-4D01-8115-39280007C3BC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493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207D5-5B55-4D01-8115-39280007C3BC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1523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096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207D5-5B55-4D01-8115-39280007C3BC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972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207D5-5B55-4D01-8115-39280007C3BC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8492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207D5-5B55-4D01-8115-39280007C3BC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0870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207D5-5B55-4D01-8115-39280007C3BC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0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B1A7-2546-4321-A0F7-C349A0AC36F8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03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397E4-7FC3-4C9B-8831-0D02A8DB2F90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078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401A7-87D7-4242-BEB8-DDEFFEBC0C85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96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55BB-6403-4004-A409-C32424135D60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99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2681-C6DF-41AE-A712-4975A54CE345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431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7EBC-85A3-4DE2-BA5B-8231205027DA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57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9A7-5F44-4F47-8596-038764A1E813}" type="datetime1">
              <a:rPr lang="pt-PT" smtClean="0"/>
              <a:t>02/06/2026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430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DA27-3E8D-496C-8C55-37F62C30E293}" type="datetime1">
              <a:rPr lang="pt-PT" smtClean="0"/>
              <a:t>02/06/2026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249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DF38-96C4-4EF2-BB6D-A0D21788E40E}" type="datetime1">
              <a:rPr lang="pt-PT" smtClean="0"/>
              <a:t>02/06/2026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841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AF0B1-9000-4ED1-ACF9-C09D0616C6D3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5520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9A37-228E-4459-BC69-6A9D2B97045D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464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42756-F3D1-431D-AD65-1504DD4D015D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Promover a literacia da informação na UAb. A estratégia da DSD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4FA4F-C1A2-4731-8C0D-65C362E1DB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29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hyperlink" Target="mailto:maria.carvalho@uab.pt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Document.docx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Document1.docx"/><Relationship Id="rId10" Type="http://schemas.openxmlformats.org/officeDocument/2006/relationships/image" Target="../media/image9.jpeg"/><Relationship Id="rId4" Type="http://schemas.openxmlformats.org/officeDocument/2006/relationships/image" Target="../media/image5.jp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Document2.docx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ACB4-8F17-4E05-91F3-337DD22FE40D}" type="datetime1">
              <a:rPr lang="pt-PT" smtClean="0"/>
              <a:t>02/06/2026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246993" y="1971586"/>
            <a:ext cx="86500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PT" sz="24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PROMOVER A LITERACIA DA INFORMAÇÃO NA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UAb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A </a:t>
            </a:r>
            <a:r>
              <a:rPr lang="pt-PT" sz="24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ESTRATÉGIA DA DIREÇÃO DE SERVIÇOS DE DOCUMENTAÇÃO </a:t>
            </a:r>
            <a:endParaRPr lang="pt-PT" sz="1600" dirty="0">
              <a:solidFill>
                <a:schemeClr val="accent5">
                  <a:lumMod val="50000"/>
                </a:schemeClr>
              </a:solidFill>
              <a:effectLst/>
              <a:latin typeface="+mj-lt"/>
              <a:ea typeface="SimSun" panose="02010600030101010101" pitchFamily="2" charset="-122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756" y="4763797"/>
            <a:ext cx="792319" cy="27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ta para a direita 14"/>
          <p:cNvSpPr/>
          <p:nvPr/>
        </p:nvSpPr>
        <p:spPr>
          <a:xfrm>
            <a:off x="457200" y="1952625"/>
            <a:ext cx="8291143" cy="219075"/>
          </a:xfrm>
          <a:prstGeom prst="rightArrow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b="1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55BB-6403-4004-A409-C32424135D60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9099" y="1170125"/>
            <a:ext cx="842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4</a:t>
            </a:r>
            <a:r>
              <a:rPr lang="pt-PT" sz="2800" b="1" dirty="0" smtClean="0">
                <a:latin typeface="+mj-lt"/>
              </a:rPr>
              <a:t>. Metodologia | Ações de Formação Personalizadas</a:t>
            </a:r>
          </a:p>
        </p:txBody>
      </p:sp>
      <p:sp>
        <p:nvSpPr>
          <p:cNvPr id="2" name="Oval 1"/>
          <p:cNvSpPr/>
          <p:nvPr/>
        </p:nvSpPr>
        <p:spPr>
          <a:xfrm>
            <a:off x="119099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/>
              <a:t>1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77010" y="2413178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A pedido</a:t>
            </a:r>
            <a:endParaRPr lang="pt-PT" b="1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3820895" y="2413178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Realização</a:t>
            </a:r>
            <a:endParaRPr lang="pt-PT" b="1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6782504" y="2413178"/>
            <a:ext cx="109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Avaliação</a:t>
            </a:r>
            <a:endParaRPr lang="pt-PT" b="1" dirty="0"/>
          </a:p>
        </p:txBody>
      </p:sp>
      <p:sp>
        <p:nvSpPr>
          <p:cNvPr id="34" name="Oval 33"/>
          <p:cNvSpPr/>
          <p:nvPr/>
        </p:nvSpPr>
        <p:spPr>
          <a:xfrm>
            <a:off x="410717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2</a:t>
            </a:r>
            <a:endParaRPr lang="pt-PT" b="1" dirty="0"/>
          </a:p>
        </p:txBody>
      </p:sp>
      <p:sp>
        <p:nvSpPr>
          <p:cNvPr id="35" name="Oval 34"/>
          <p:cNvSpPr/>
          <p:nvPr/>
        </p:nvSpPr>
        <p:spPr>
          <a:xfrm>
            <a:off x="702335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3</a:t>
            </a:r>
            <a:endParaRPr lang="pt-PT" b="1" dirty="0"/>
          </a:p>
        </p:txBody>
      </p:sp>
      <p:sp>
        <p:nvSpPr>
          <p:cNvPr id="8" name="Retângulo 7"/>
          <p:cNvSpPr/>
          <p:nvPr/>
        </p:nvSpPr>
        <p:spPr>
          <a:xfrm>
            <a:off x="634146" y="2844804"/>
            <a:ext cx="1728000" cy="1800000"/>
          </a:xfrm>
          <a:prstGeom prst="rect">
            <a:avLst/>
          </a:prstGeom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 algn="just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Sem calendário pré-definido</a:t>
            </a:r>
          </a:p>
          <a:p>
            <a:pPr marL="28575" indent="-257175" algn="just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 Sem temáticas pré-definidas</a:t>
            </a:r>
          </a:p>
          <a:p>
            <a:pPr marL="28575" indent="-257175" algn="just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Sem horário pré-estabelecido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550326" y="2868844"/>
            <a:ext cx="1728000" cy="1800000"/>
          </a:xfrm>
          <a:prstGeom prst="rect">
            <a:avLst/>
          </a:prstGeom>
          <a:ln>
            <a:solidFill>
              <a:srgbClr val="4F81BD"/>
            </a:solidFill>
            <a:prstDash val="dash"/>
          </a:ln>
        </p:spPr>
        <p:txBody>
          <a:bodyPr>
            <a:spAutoFit/>
          </a:bodyPr>
          <a:lstStyle/>
          <a:p>
            <a:pPr marL="28575" indent="-257175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1200" dirty="0" smtClean="0"/>
              <a:t>Presencial </a:t>
            </a:r>
            <a:r>
              <a:rPr lang="pt-PT" sz="1200" dirty="0"/>
              <a:t>ou Virtual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6466507" y="2868842"/>
            <a:ext cx="1728000" cy="1754326"/>
          </a:xfrm>
          <a:prstGeom prst="rect">
            <a:avLst/>
          </a:prstGeom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Partilha dos formulários </a:t>
            </a:r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Análise dos </a:t>
            </a:r>
            <a:r>
              <a:rPr lang="pt-PT" sz="1200" dirty="0" smtClean="0"/>
              <a:t>resultados</a:t>
            </a:r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 smtClean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 smtClean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/>
          </a:p>
        </p:txBody>
      </p:sp>
      <p:sp>
        <p:nvSpPr>
          <p:cNvPr id="23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376652" y="4767264"/>
            <a:ext cx="4390697" cy="273844"/>
          </a:xfrm>
        </p:spPr>
        <p:txBody>
          <a:bodyPr/>
          <a:lstStyle/>
          <a:p>
            <a:r>
              <a:rPr lang="pt-PT" dirty="0" smtClean="0"/>
              <a:t>Promover a literacia da informação na </a:t>
            </a:r>
            <a:r>
              <a:rPr lang="pt-PT" dirty="0" err="1" smtClean="0"/>
              <a:t>UAb</a:t>
            </a:r>
            <a:r>
              <a:rPr lang="pt-PT" dirty="0" smtClean="0"/>
              <a:t>. A estratégia da DSD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8569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0" grpId="0"/>
      <p:bldP spid="33" grpId="0"/>
      <p:bldP spid="34" grpId="0" animBg="1"/>
      <p:bldP spid="35" grpId="0" animBg="1"/>
      <p:bldP spid="8" grpId="0" animBg="1"/>
      <p:bldP spid="13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78" y="2733329"/>
            <a:ext cx="2818159" cy="190535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DBF6-160C-4486-A769-CB75C5EB541E}" type="slidenum">
              <a:rPr lang="pt-PT" smtClean="0"/>
              <a:t>11</a:t>
            </a:fld>
            <a:endParaRPr lang="pt-PT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736" y="2733329"/>
            <a:ext cx="2207040" cy="1916074"/>
          </a:xfrm>
          <a:prstGeom prst="rect">
            <a:avLst/>
          </a:prstGeom>
        </p:spPr>
      </p:pic>
      <p:pic>
        <p:nvPicPr>
          <p:cNvPr id="13" name="Picture 4" descr="https://scontent.xx.fbcdn.net/v/t1.0-9/12294752_1183825334966153_7160318945155639601_n.jpg?oh=d7c07424cfa825075b0b0dde73f5ead8&amp;oe=589BE0F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39" y="2861911"/>
            <a:ext cx="3581797" cy="178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AAEE-39C2-405C-9F6C-DCC386EB5A35}" type="datetime1">
              <a:rPr lang="pt-PT" smtClean="0"/>
              <a:t>02/06/2026</a:t>
            </a:fld>
            <a:endParaRPr lang="pt-PT"/>
          </a:p>
        </p:txBody>
      </p:sp>
      <p:sp>
        <p:nvSpPr>
          <p:cNvPr id="14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778" y="1099449"/>
            <a:ext cx="3615559" cy="1762461"/>
          </a:xfrm>
          <a:prstGeom prst="rect">
            <a:avLst/>
          </a:prstGeom>
        </p:spPr>
      </p:pic>
      <p:pic>
        <p:nvPicPr>
          <p:cNvPr id="22530" name="Picture 2" descr="https://scontent.xx.fbcdn.net/v/t1.0-9/12295345_1187803237901696_5653013935530372763_n.jpg?oh=482a7b78d5a0c89d6aaf933d6defe7cb&amp;oe=5887C1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28" y="1102755"/>
            <a:ext cx="2783944" cy="182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content.xx.fbcdn.net/v/t1.0-9/12342824_1192280510787302_2368603100435701292_n.jpg?oh=e9741d3979b45259ffa8e959ef5e8b82&amp;oe=588E614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020" y="1093782"/>
            <a:ext cx="2659238" cy="176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04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ta para a direita 14"/>
          <p:cNvSpPr/>
          <p:nvPr/>
        </p:nvSpPr>
        <p:spPr>
          <a:xfrm>
            <a:off x="457200" y="1952625"/>
            <a:ext cx="8291143" cy="219075"/>
          </a:xfrm>
          <a:prstGeom prst="rightArrow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b="1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35819" y="4767264"/>
            <a:ext cx="2133600" cy="273844"/>
          </a:xfrm>
        </p:spPr>
        <p:txBody>
          <a:bodyPr/>
          <a:lstStyle/>
          <a:p>
            <a:fld id="{5DBE55BB-6403-4004-A409-C32424135D60}" type="datetime1">
              <a:rPr lang="pt-PT" smtClean="0"/>
              <a:t>02/06/2026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376652" y="4767264"/>
            <a:ext cx="4390697" cy="273844"/>
          </a:xfrm>
        </p:spPr>
        <p:txBody>
          <a:bodyPr/>
          <a:lstStyle/>
          <a:p>
            <a:r>
              <a:rPr lang="pt-PT" dirty="0" smtClean="0"/>
              <a:t>Promover a literacia da informação na </a:t>
            </a:r>
            <a:r>
              <a:rPr lang="pt-PT" dirty="0" err="1" smtClean="0"/>
              <a:t>UAb</a:t>
            </a:r>
            <a:r>
              <a:rPr lang="pt-PT" dirty="0" smtClean="0"/>
              <a:t>. A estratégia da DSD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12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9099" y="1170125"/>
            <a:ext cx="57179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4</a:t>
            </a:r>
            <a:r>
              <a:rPr lang="pt-PT" sz="2800" b="1" dirty="0" smtClean="0">
                <a:latin typeface="+mj-lt"/>
              </a:rPr>
              <a:t>. Metodologia | Guias e Tutoriais</a:t>
            </a:r>
          </a:p>
        </p:txBody>
      </p:sp>
      <p:sp>
        <p:nvSpPr>
          <p:cNvPr id="2" name="Oval 1"/>
          <p:cNvSpPr/>
          <p:nvPr/>
        </p:nvSpPr>
        <p:spPr>
          <a:xfrm>
            <a:off x="119099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/>
              <a:t>1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74665" y="2329098"/>
            <a:ext cx="1846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Identificação das </a:t>
            </a:r>
          </a:p>
          <a:p>
            <a:pPr algn="ctr"/>
            <a:r>
              <a:rPr lang="pt-PT" b="1" dirty="0" smtClean="0"/>
              <a:t>necessidades</a:t>
            </a:r>
            <a:endParaRPr lang="pt-PT" b="1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3796209" y="2467597"/>
            <a:ext cx="123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Elaboração</a:t>
            </a:r>
            <a:endParaRPr lang="pt-PT" b="1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6717453" y="2467597"/>
            <a:ext cx="12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Divulgação</a:t>
            </a:r>
            <a:endParaRPr lang="pt-PT" b="1" dirty="0"/>
          </a:p>
        </p:txBody>
      </p:sp>
      <p:sp>
        <p:nvSpPr>
          <p:cNvPr id="34" name="Oval 33"/>
          <p:cNvSpPr/>
          <p:nvPr/>
        </p:nvSpPr>
        <p:spPr>
          <a:xfrm>
            <a:off x="410717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2</a:t>
            </a:r>
            <a:endParaRPr lang="pt-PT" b="1" dirty="0"/>
          </a:p>
        </p:txBody>
      </p:sp>
      <p:sp>
        <p:nvSpPr>
          <p:cNvPr id="35" name="Oval 34"/>
          <p:cNvSpPr/>
          <p:nvPr/>
        </p:nvSpPr>
        <p:spPr>
          <a:xfrm>
            <a:off x="702335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3</a:t>
            </a:r>
            <a:endParaRPr lang="pt-PT" b="1" dirty="0"/>
          </a:p>
        </p:txBody>
      </p:sp>
      <p:sp>
        <p:nvSpPr>
          <p:cNvPr id="8" name="Retângulo 7"/>
          <p:cNvSpPr/>
          <p:nvPr/>
        </p:nvSpPr>
        <p:spPr>
          <a:xfrm>
            <a:off x="634146" y="2939398"/>
            <a:ext cx="1728000" cy="1800000"/>
          </a:xfrm>
          <a:prstGeom prst="rect">
            <a:avLst/>
          </a:prstGeom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Identificação das </a:t>
            </a:r>
            <a:r>
              <a:rPr lang="pt-PT" sz="1200" dirty="0" smtClean="0"/>
              <a:t>tendências e necessidades </a:t>
            </a:r>
            <a:r>
              <a:rPr lang="pt-PT" sz="1200" dirty="0"/>
              <a:t>do meio </a:t>
            </a:r>
            <a:r>
              <a:rPr lang="pt-PT" sz="1200" dirty="0" smtClean="0"/>
              <a:t>académico e de investigação</a:t>
            </a:r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 smtClean="0"/>
              <a:t>Resposta às necessidades identificadas pelos utilizadores</a:t>
            </a:r>
            <a:r>
              <a:rPr lang="pt-PT" sz="1200" dirty="0"/>
              <a:t> </a:t>
            </a:r>
            <a:endParaRPr lang="pt-PT" sz="1200" dirty="0" smtClean="0"/>
          </a:p>
        </p:txBody>
      </p:sp>
      <p:sp>
        <p:nvSpPr>
          <p:cNvPr id="13" name="Retângulo 12"/>
          <p:cNvSpPr/>
          <p:nvPr/>
        </p:nvSpPr>
        <p:spPr>
          <a:xfrm>
            <a:off x="3550326" y="2963437"/>
            <a:ext cx="1728000" cy="1754326"/>
          </a:xfrm>
          <a:prstGeom prst="rect">
            <a:avLst/>
          </a:prstGeom>
          <a:ln>
            <a:solidFill>
              <a:srgbClr val="4F81BD"/>
            </a:solidFill>
            <a:prstDash val="dash"/>
          </a:ln>
        </p:spPr>
        <p:txBody>
          <a:bodyPr>
            <a:spAutoFit/>
          </a:bodyPr>
          <a:lstStyle/>
          <a:p>
            <a:pPr marL="28575" indent="-257175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1200" dirty="0" smtClean="0"/>
              <a:t>Preparação dos conteúdos</a:t>
            </a:r>
          </a:p>
          <a:p>
            <a:pPr marL="28575" indent="-257175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pt-PT" sz="1200" dirty="0"/>
          </a:p>
          <a:p>
            <a:pPr marL="28575" indent="-257175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pt-PT" sz="1200" dirty="0" smtClean="0"/>
          </a:p>
          <a:p>
            <a:pPr marL="28575" indent="-257175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pt-PT" sz="1200" dirty="0"/>
          </a:p>
          <a:p>
            <a:pPr marL="28575" indent="-257175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pt-PT" sz="1200" dirty="0"/>
          </a:p>
        </p:txBody>
      </p:sp>
      <p:sp>
        <p:nvSpPr>
          <p:cNvPr id="39" name="Retângulo 38"/>
          <p:cNvSpPr/>
          <p:nvPr/>
        </p:nvSpPr>
        <p:spPr>
          <a:xfrm>
            <a:off x="6466507" y="2963437"/>
            <a:ext cx="1728000" cy="1800000"/>
          </a:xfrm>
          <a:prstGeom prst="rect">
            <a:avLst/>
          </a:prstGeom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Disponibilização no Portal </a:t>
            </a:r>
          </a:p>
        </p:txBody>
      </p:sp>
    </p:spTree>
    <p:extLst>
      <p:ext uri="{BB962C8B-B14F-4D97-AF65-F5344CB8AC3E}">
        <p14:creationId xmlns:p14="http://schemas.microsoft.com/office/powerpoint/2010/main" val="187304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0" grpId="0"/>
      <p:bldP spid="33" grpId="0"/>
      <p:bldP spid="34" grpId="0" animBg="1"/>
      <p:bldP spid="35" grpId="0" animBg="1"/>
      <p:bldP spid="8" grpId="0" animBg="1"/>
      <p:bldP spid="13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DBF6-160C-4486-A769-CB75C5EB541E}" type="slidenum">
              <a:rPr lang="pt-PT" smtClean="0"/>
              <a:t>13</a:t>
            </a:fld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ACF6-95A8-4D64-9D3B-F6FF85787095}" type="datetime1">
              <a:rPr lang="pt-PT" smtClean="0"/>
              <a:t>02/06/2026</a:t>
            </a:fld>
            <a:endParaRPr lang="pt-PT"/>
          </a:p>
        </p:txBody>
      </p:sp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9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18" y="1250553"/>
            <a:ext cx="2770824" cy="153500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500" y="2018054"/>
            <a:ext cx="2716301" cy="153500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304" y="2724955"/>
            <a:ext cx="2544038" cy="154410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63" y="3159674"/>
            <a:ext cx="2764180" cy="154557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9908" y="1250554"/>
            <a:ext cx="2529731" cy="154410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6871" y="2523824"/>
            <a:ext cx="2713453" cy="1538078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7828" y="1250552"/>
            <a:ext cx="2692484" cy="1522526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4302" y="3122839"/>
            <a:ext cx="2766680" cy="156356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062" y="2172819"/>
            <a:ext cx="2529731" cy="156356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24055" y="3178607"/>
            <a:ext cx="2544038" cy="1525904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1331" y="1477031"/>
            <a:ext cx="2746513" cy="154557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1975" y="1268754"/>
            <a:ext cx="2701993" cy="151680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81487" y="2301174"/>
            <a:ext cx="2773568" cy="1519359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61849" y="1260690"/>
            <a:ext cx="2716301" cy="1544837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06343" y="2171084"/>
            <a:ext cx="2583353" cy="154146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99276" y="3140404"/>
            <a:ext cx="2578075" cy="154654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60467" y="1250123"/>
            <a:ext cx="2708706" cy="1522955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4051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DBF6-160C-4486-A769-CB75C5EB541E}" type="slidenum">
              <a:rPr lang="pt-PT" smtClean="0"/>
              <a:t>14</a:t>
            </a:fld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CCD03-9138-41BD-81FC-E428CCD8457B}" type="datetime1">
              <a:rPr lang="pt-PT" smtClean="0"/>
              <a:t>02/06/2026</a:t>
            </a:fld>
            <a:endParaRPr lang="pt-PT"/>
          </a:p>
        </p:txBody>
      </p:sp>
      <p:sp>
        <p:nvSpPr>
          <p:cNvPr id="10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271" y="2401429"/>
            <a:ext cx="1350000" cy="1161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tângulo 15"/>
          <p:cNvSpPr/>
          <p:nvPr/>
        </p:nvSpPr>
        <p:spPr>
          <a:xfrm>
            <a:off x="6133405" y="2130805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pt-PT" b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82%</a:t>
            </a:r>
            <a:endParaRPr lang="pt-PT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6133405" y="3809012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pt-PT" b="1" dirty="0">
                <a:solidFill>
                  <a:prstClr val="black"/>
                </a:solidFill>
                <a:latin typeface="Calibri" panose="020F0502020204030204"/>
                <a:ea typeface="SimSun" panose="02010600030101010101" pitchFamily="2" charset="-122"/>
              </a:rPr>
              <a:t>78%</a:t>
            </a:r>
            <a:endParaRPr lang="pt-PT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2474152" y="2130805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pt-PT" b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89%</a:t>
            </a:r>
            <a:endParaRPr lang="pt-PT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1797374" y="1898197"/>
            <a:ext cx="1890000" cy="711863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pt-PT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2474152" y="3809012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pt-PT" b="1" dirty="0">
                <a:solidFill>
                  <a:prstClr val="black"/>
                </a:solidFill>
                <a:latin typeface="Calibri" panose="020F0502020204030204"/>
                <a:ea typeface="SimSun" panose="02010600030101010101" pitchFamily="2" charset="-122"/>
              </a:rPr>
              <a:t>71%</a:t>
            </a:r>
            <a:endParaRPr lang="pt-PT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Fluxograma: conexão exterior à página 13"/>
          <p:cNvSpPr/>
          <p:nvPr/>
        </p:nvSpPr>
        <p:spPr>
          <a:xfrm>
            <a:off x="1797374" y="1724740"/>
            <a:ext cx="1890000" cy="334927"/>
          </a:xfrm>
          <a:prstGeom prst="flowChartOffpage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1350" b="1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rPr>
              <a:t>Adequação</a:t>
            </a:r>
            <a:r>
              <a:rPr lang="pt-PT" sz="135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rPr>
              <a:t> </a:t>
            </a:r>
            <a:r>
              <a:rPr lang="pt-PT" sz="1350" b="1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rPr>
              <a:t>temática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1797374" y="3551251"/>
            <a:ext cx="1890000" cy="711863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pt-PT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5456628" y="3551251"/>
            <a:ext cx="1890000" cy="711863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pt-PT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5456628" y="1900555"/>
            <a:ext cx="1890000" cy="711863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pt-PT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Fluxograma: conexão exterior à página 17"/>
          <p:cNvSpPr/>
          <p:nvPr/>
        </p:nvSpPr>
        <p:spPr>
          <a:xfrm>
            <a:off x="5456628" y="3394830"/>
            <a:ext cx="1890000" cy="315188"/>
          </a:xfrm>
          <a:prstGeom prst="flowChartOffpage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1350" b="1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rPr>
              <a:t>Organização </a:t>
            </a:r>
          </a:p>
        </p:txBody>
      </p:sp>
      <p:sp>
        <p:nvSpPr>
          <p:cNvPr id="26" name="Fluxograma: conexão exterior à página 16"/>
          <p:cNvSpPr/>
          <p:nvPr/>
        </p:nvSpPr>
        <p:spPr>
          <a:xfrm>
            <a:off x="1797374" y="3394830"/>
            <a:ext cx="1890000" cy="317592"/>
          </a:xfrm>
          <a:prstGeom prst="flowChartOffpage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1350" b="1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rPr>
              <a:t>Divulgação </a:t>
            </a:r>
          </a:p>
        </p:txBody>
      </p:sp>
      <p:sp>
        <p:nvSpPr>
          <p:cNvPr id="27" name="Fluxograma: conexão exterior à página 15"/>
          <p:cNvSpPr/>
          <p:nvPr/>
        </p:nvSpPr>
        <p:spPr>
          <a:xfrm>
            <a:off x="5456628" y="1706699"/>
            <a:ext cx="1890000" cy="334927"/>
          </a:xfrm>
          <a:prstGeom prst="flowChartOffpage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1350" b="1" spc="-1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rPr>
              <a:t>Conteúdo informacional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0" y="1103477"/>
            <a:ext cx="8446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5</a:t>
            </a:r>
            <a:r>
              <a:rPr lang="pt-PT" sz="2800" b="1" dirty="0" smtClean="0">
                <a:latin typeface="+mj-lt"/>
              </a:rPr>
              <a:t>. Resultados |</a:t>
            </a:r>
            <a:r>
              <a:rPr lang="pt-PT" sz="2800" b="1" dirty="0"/>
              <a:t> Avaliação da Satisfação Utilizadores</a:t>
            </a:r>
            <a:r>
              <a:rPr lang="pt-PT" sz="2800" b="1" dirty="0" smtClean="0">
                <a:latin typeface="+mj-lt"/>
              </a:rPr>
              <a:t>  </a:t>
            </a:r>
            <a:endParaRPr lang="pt-PT" sz="2800" b="1" dirty="0">
              <a:latin typeface="+mj-lt"/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404650" y="4582151"/>
            <a:ext cx="830842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t-PT" sz="900" dirty="0" smtClean="0">
                <a:ea typeface="SimSun" panose="02010600030101010101" pitchFamily="2" charset="-122"/>
              </a:rPr>
              <a:t>Nota: Os resultados apresentados correspondem apenas às ações de formação de utilizadores. </a:t>
            </a:r>
            <a:endParaRPr lang="pt-PT" sz="900" dirty="0"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455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DBF6-160C-4486-A769-CB75C5EB541E}" type="slidenum">
              <a:rPr lang="pt-PT" smtClean="0"/>
              <a:t>15</a:t>
            </a:fld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3ECA-590F-4566-A9BC-7A4064C44FA7}" type="datetime1">
              <a:rPr lang="pt-PT" smtClean="0"/>
              <a:t>02/06/2026</a:t>
            </a:fld>
            <a:endParaRPr lang="pt-PT"/>
          </a:p>
        </p:txBody>
      </p:sp>
      <p:sp>
        <p:nvSpPr>
          <p:cNvPr id="2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23" name="Retângulo 22"/>
          <p:cNvSpPr/>
          <p:nvPr/>
        </p:nvSpPr>
        <p:spPr>
          <a:xfrm>
            <a:off x="0" y="1103477"/>
            <a:ext cx="6612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5</a:t>
            </a:r>
            <a:r>
              <a:rPr lang="pt-PT" sz="2800" b="1" dirty="0" smtClean="0">
                <a:latin typeface="+mj-lt"/>
              </a:rPr>
              <a:t>. Resultados | Indicadores dos Serviços</a:t>
            </a:r>
            <a:endParaRPr lang="pt-PT" sz="2800" b="1" dirty="0">
              <a:latin typeface="+mj-lt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396400604"/>
              </p:ext>
            </p:extLst>
          </p:nvPr>
        </p:nvGraphicFramePr>
        <p:xfrm>
          <a:off x="1881351" y="1798995"/>
          <a:ext cx="5381297" cy="2795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002219" y="4080950"/>
            <a:ext cx="513955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C00000"/>
                </a:solidFill>
              </a:rPr>
              <a:t>ESTE É O CAMINHO</a:t>
            </a:r>
            <a:endParaRPr lang="pt-PT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80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DBF6-160C-4486-A769-CB75C5EB541E}" type="slidenum">
              <a:rPr lang="pt-PT" smtClean="0"/>
              <a:t>16</a:t>
            </a:fld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3ECA-590F-4566-A9BC-7A4064C44FA7}" type="datetime1">
              <a:rPr lang="pt-PT" smtClean="0"/>
              <a:t>02/06/2026</a:t>
            </a:fld>
            <a:endParaRPr lang="pt-PT"/>
          </a:p>
        </p:txBody>
      </p:sp>
      <p:sp>
        <p:nvSpPr>
          <p:cNvPr id="2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23" name="Retângulo 22"/>
          <p:cNvSpPr/>
          <p:nvPr/>
        </p:nvSpPr>
        <p:spPr>
          <a:xfrm>
            <a:off x="0" y="1103477"/>
            <a:ext cx="2672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6</a:t>
            </a:r>
            <a:r>
              <a:rPr lang="pt-PT" sz="2800" b="1" dirty="0" smtClean="0">
                <a:latin typeface="+mj-lt"/>
              </a:rPr>
              <a:t>. Conclusões</a:t>
            </a:r>
            <a:endParaRPr lang="pt-PT" sz="2800" b="1" dirty="0">
              <a:latin typeface="+mj-lt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62759" y="1739086"/>
            <a:ext cx="8618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Os resultados obtidos reforçam os argumentos que sustentam a proposta de </a:t>
            </a:r>
            <a:r>
              <a:rPr lang="pt-PT" sz="2000" dirty="0">
                <a:ea typeface="SimSun" panose="02010600030101010101" pitchFamily="2" charset="-122"/>
              </a:rPr>
              <a:t>criação de uma unidade curricular na área da literacia da informação, a </a:t>
            </a:r>
            <a:r>
              <a:rPr lang="pt-PT" sz="2000" dirty="0" smtClean="0">
                <a:ea typeface="SimSun" panose="02010600030101010101" pitchFamily="2" charset="-122"/>
              </a:rPr>
              <a:t>integrar os </a:t>
            </a:r>
            <a:r>
              <a:rPr lang="pt-PT" sz="2000" dirty="0">
                <a:ea typeface="SimSun" panose="02010600030101010101" pitchFamily="2" charset="-122"/>
              </a:rPr>
              <a:t>curricula da UAb.</a:t>
            </a:r>
            <a:endParaRPr lang="pt-PT" sz="2000" dirty="0">
              <a:effectLst/>
              <a:ea typeface="SimSun" panose="02010600030101010101" pitchFamily="2" charset="-122"/>
            </a:endParaRPr>
          </a:p>
        </p:txBody>
      </p:sp>
      <p:pic>
        <p:nvPicPr>
          <p:cNvPr id="7" name="Picture 5" descr="Resultado de imagem para estudantes universitar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28581"/>
            <a:ext cx="1286075" cy="975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718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DBF6-160C-4486-A769-CB75C5EB541E}" type="slidenum">
              <a:rPr lang="pt-PT" smtClean="0"/>
              <a:t>17</a:t>
            </a:fld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3ECA-590F-4566-A9BC-7A4064C44FA7}" type="datetime1">
              <a:rPr lang="pt-PT" smtClean="0"/>
              <a:t>02/06/2026</a:t>
            </a:fld>
            <a:endParaRPr lang="pt-PT"/>
          </a:p>
        </p:txBody>
      </p:sp>
      <p:sp>
        <p:nvSpPr>
          <p:cNvPr id="2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111228947"/>
              </p:ext>
            </p:extLst>
          </p:nvPr>
        </p:nvGraphicFramePr>
        <p:xfrm>
          <a:off x="1881351" y="1798995"/>
          <a:ext cx="5381297" cy="2795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002220" y="3996867"/>
            <a:ext cx="5139559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maria.carvalho@uab.pt</a:t>
            </a:r>
            <a:endParaRPr lang="pt-P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756" y="4763797"/>
            <a:ext cx="792319" cy="27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67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ACB4-8F17-4E05-91F3-337DD22FE40D}" type="datetime1">
              <a:rPr lang="pt-PT" smtClean="0"/>
              <a:t>02/06/2026</a:t>
            </a:fld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951185" y="1198180"/>
            <a:ext cx="376795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AGENDA</a:t>
            </a:r>
          </a:p>
          <a:p>
            <a:endParaRPr lang="pt-PT" dirty="0" smtClean="0"/>
          </a:p>
          <a:p>
            <a:pPr marL="800100" lvl="1" indent="-342900">
              <a:buFont typeface="+mj-lt"/>
              <a:buAutoNum type="arabicPeriod"/>
            </a:pPr>
            <a:r>
              <a:rPr lang="pt-PT" sz="2400" b="1" dirty="0" smtClean="0"/>
              <a:t>Contextualização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PT" sz="2400" b="1" dirty="0" smtClean="0"/>
              <a:t>Referencial </a:t>
            </a:r>
            <a:r>
              <a:rPr lang="pt-PT" sz="2400" b="1" dirty="0"/>
              <a:t>teórico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PT" sz="2400" b="1" dirty="0" smtClean="0"/>
              <a:t>Problema</a:t>
            </a:r>
            <a:endParaRPr lang="pt-PT" sz="2400" b="1" dirty="0"/>
          </a:p>
          <a:p>
            <a:pPr marL="800100" lvl="1" indent="-342900">
              <a:buFont typeface="+mj-lt"/>
              <a:buAutoNum type="arabicPeriod"/>
            </a:pPr>
            <a:r>
              <a:rPr lang="pt-PT" sz="2400" b="1" dirty="0" smtClean="0"/>
              <a:t>Metodologia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PT" sz="2400" b="1" dirty="0" smtClean="0"/>
              <a:t>Resultados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PT" sz="2400" b="1" dirty="0" smtClean="0"/>
              <a:t>Conclusões</a:t>
            </a:r>
          </a:p>
          <a:p>
            <a:pPr marL="800100" lvl="1" indent="-342900">
              <a:buFont typeface="+mj-lt"/>
              <a:buAutoNum type="arabicPeriod"/>
            </a:pPr>
            <a:endParaRPr lang="pt-PT" dirty="0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376652" y="4767264"/>
            <a:ext cx="4390697" cy="273844"/>
          </a:xfrm>
        </p:spPr>
        <p:txBody>
          <a:bodyPr/>
          <a:lstStyle/>
          <a:p>
            <a:r>
              <a:rPr lang="pt-PT" dirty="0" smtClean="0"/>
              <a:t>Promover a literacia da informação na </a:t>
            </a:r>
            <a:r>
              <a:rPr lang="pt-PT" dirty="0" err="1" smtClean="0"/>
              <a:t>UAb</a:t>
            </a:r>
            <a:r>
              <a:rPr lang="pt-PT" dirty="0" smtClean="0"/>
              <a:t>. A estratégia da DSD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749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pt-PT" sz="1350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pt-PT" sz="1350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A8F9-DA4C-466B-8CE9-20F47EA67E88}" type="datetime1">
              <a:rPr lang="pt-PT" smtClean="0"/>
              <a:t>02/06/2026</a:t>
            </a:fld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3</a:t>
            </a:fld>
            <a:endParaRPr lang="pt-PT"/>
          </a:p>
        </p:txBody>
      </p:sp>
      <p:sp>
        <p:nvSpPr>
          <p:cNvPr id="10" name="Retângulo 9"/>
          <p:cNvSpPr/>
          <p:nvPr/>
        </p:nvSpPr>
        <p:spPr>
          <a:xfrm>
            <a:off x="266699" y="3176643"/>
            <a:ext cx="8610600" cy="1531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1600" dirty="0"/>
              <a:t>Proporcionar aos estudantes, docentes e investigadores da Universidade Aberta o </a:t>
            </a:r>
            <a:r>
              <a:rPr lang="pt-PT" sz="1600" b="1" dirty="0"/>
              <a:t>acesso a recursos e serviços de informação</a:t>
            </a:r>
            <a:r>
              <a:rPr lang="pt-PT" sz="1600" dirty="0"/>
              <a:t> de qualidade para o desenvolvimento das suas atividades académicas e científicas e </a:t>
            </a:r>
            <a:r>
              <a:rPr lang="pt-PT" sz="1600" b="1" dirty="0"/>
              <a:t>colaborar nos processos de criação, transmissão e valorização do conhecimento produzido na </a:t>
            </a:r>
            <a:r>
              <a:rPr lang="pt-PT" sz="1600" b="1" dirty="0" err="1"/>
              <a:t>UAb</a:t>
            </a:r>
            <a:r>
              <a:rPr lang="pt-PT" sz="1600" b="1" dirty="0"/>
              <a:t>.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266699" y="2009996"/>
            <a:ext cx="8610600" cy="792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600" b="1" dirty="0"/>
              <a:t>Parceiro</a:t>
            </a:r>
            <a:r>
              <a:rPr lang="pt-PT" sz="1600" dirty="0"/>
              <a:t> essencial no processo de ensino e aprendizagem, investigação e comunicação científica da UAb.</a:t>
            </a:r>
          </a:p>
        </p:txBody>
      </p:sp>
      <p:sp>
        <p:nvSpPr>
          <p:cNvPr id="13" name="Retângulo arredondado 12"/>
          <p:cNvSpPr/>
          <p:nvPr/>
        </p:nvSpPr>
        <p:spPr>
          <a:xfrm>
            <a:off x="563077" y="1651066"/>
            <a:ext cx="1311256" cy="31649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50"/>
              </a:spcAft>
            </a:pPr>
            <a:r>
              <a:rPr lang="pt-PT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Visão</a:t>
            </a:r>
          </a:p>
        </p:txBody>
      </p:sp>
      <p:sp>
        <p:nvSpPr>
          <p:cNvPr id="14" name="Retângulo arredondado 13"/>
          <p:cNvSpPr/>
          <p:nvPr/>
        </p:nvSpPr>
        <p:spPr>
          <a:xfrm>
            <a:off x="457200" y="2914154"/>
            <a:ext cx="1311256" cy="31649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50"/>
              </a:spcAft>
            </a:pPr>
            <a:r>
              <a:rPr lang="pt-PT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Missão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96" y="1704186"/>
            <a:ext cx="6998208" cy="2237232"/>
          </a:xfrm>
          <a:prstGeom prst="rect">
            <a:avLst/>
          </a:prstGeom>
        </p:spPr>
      </p:pic>
      <p:sp>
        <p:nvSpPr>
          <p:cNvPr id="1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376652" y="4767264"/>
            <a:ext cx="4390697" cy="273844"/>
          </a:xfrm>
        </p:spPr>
        <p:txBody>
          <a:bodyPr/>
          <a:lstStyle/>
          <a:p>
            <a:r>
              <a:rPr lang="pt-PT" dirty="0" smtClean="0"/>
              <a:t>Promover a literacia da informação na </a:t>
            </a:r>
            <a:r>
              <a:rPr lang="pt-PT" dirty="0" err="1" smtClean="0"/>
              <a:t>UAb</a:t>
            </a:r>
            <a:r>
              <a:rPr lang="pt-PT" dirty="0" smtClean="0"/>
              <a:t>. A estratégia da DSD</a:t>
            </a:r>
            <a:endParaRPr lang="pt-PT" dirty="0"/>
          </a:p>
        </p:txBody>
      </p:sp>
      <p:sp>
        <p:nvSpPr>
          <p:cNvPr id="16" name="Retângulo 15"/>
          <p:cNvSpPr/>
          <p:nvPr/>
        </p:nvSpPr>
        <p:spPr>
          <a:xfrm>
            <a:off x="0" y="1057494"/>
            <a:ext cx="4502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1</a:t>
            </a:r>
            <a:r>
              <a:rPr lang="pt-PT" sz="2800" b="1" dirty="0" smtClean="0">
                <a:latin typeface="+mj-lt"/>
              </a:rPr>
              <a:t>. Contextualização | DSD</a:t>
            </a:r>
            <a:endParaRPr lang="pt-PT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624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30anos_UAb_assinatur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12" y="262054"/>
            <a:ext cx="1977088" cy="883100"/>
          </a:xfrm>
          <a:prstGeom prst="rect">
            <a:avLst/>
          </a:prstGeom>
        </p:spPr>
      </p:pic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740352"/>
              </p:ext>
            </p:extLst>
          </p:nvPr>
        </p:nvGraphicFramePr>
        <p:xfrm>
          <a:off x="4306833" y="363704"/>
          <a:ext cx="4379967" cy="866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0" name="Document" r:id="rId5" imgW="5270500" imgH="1041400" progId="Word.Document.12">
                  <p:embed/>
                </p:oleObj>
              </mc:Choice>
              <mc:Fallback>
                <p:oleObj name="Document" r:id="rId5" imgW="5270500" imgH="1041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06833" y="363704"/>
                        <a:ext cx="4379967" cy="866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Marcador de Posição da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7C6A-D4CD-4A47-BB53-6BE7C325D281}" type="datetime1">
              <a:rPr lang="pt-PT" smtClean="0"/>
              <a:t>02/06/2026</a:t>
            </a:fld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17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18" name="Retângulo 17"/>
          <p:cNvSpPr/>
          <p:nvPr/>
        </p:nvSpPr>
        <p:spPr>
          <a:xfrm>
            <a:off x="0" y="1057494"/>
            <a:ext cx="5299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1</a:t>
            </a:r>
            <a:r>
              <a:rPr lang="pt-PT" sz="2800" b="1" dirty="0" smtClean="0">
                <a:latin typeface="+mj-lt"/>
              </a:rPr>
              <a:t>. Contextualização | Objetivos</a:t>
            </a:r>
            <a:endParaRPr lang="pt-PT" sz="2800" b="1" dirty="0">
              <a:latin typeface="+mj-lt"/>
            </a:endParaRPr>
          </a:p>
        </p:txBody>
      </p:sp>
      <p:sp>
        <p:nvSpPr>
          <p:cNvPr id="19" name="AutoShape 29" descr="Resultado de imagem para portugal ilh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2" name="AutoShape 36" descr="Resultado de imagem para ferramentas de literac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285367" y="1760413"/>
            <a:ext cx="857326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dirty="0" smtClean="0">
                <a:ea typeface="Times New Roman" panose="02020603050405020304" pitchFamily="18" charset="0"/>
              </a:rPr>
              <a:t>Valorizar a informação como um investimento no contexto do ensino superior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dirty="0" smtClean="0">
                <a:ea typeface="Times New Roman" panose="02020603050405020304" pitchFamily="18" charset="0"/>
              </a:rPr>
              <a:t>Garantir uma resposta prospetiva e </a:t>
            </a:r>
            <a:r>
              <a:rPr lang="pt-PT" dirty="0" err="1" smtClean="0">
                <a:ea typeface="Times New Roman" panose="02020603050405020304" pitchFamily="18" charset="0"/>
              </a:rPr>
              <a:t>proativa</a:t>
            </a:r>
            <a:r>
              <a:rPr lang="pt-PT" dirty="0" smtClean="0">
                <a:ea typeface="Times New Roman" panose="02020603050405020304" pitchFamily="18" charset="0"/>
              </a:rPr>
              <a:t>, às necessidades da comunidade académica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dirty="0" smtClean="0">
                <a:ea typeface="Times New Roman" panose="02020603050405020304" pitchFamily="18" charset="0"/>
              </a:rPr>
              <a:t>Fazer com que a distância se consubstancie em aproximação e criação de valor </a:t>
            </a:r>
          </a:p>
          <a:p>
            <a:pPr algn="just">
              <a:lnSpc>
                <a:spcPct val="150000"/>
              </a:lnSpc>
            </a:pPr>
            <a:r>
              <a:rPr lang="pt-PT" dirty="0">
                <a:ea typeface="Times New Roman" panose="02020603050405020304" pitchFamily="18" charset="0"/>
              </a:rPr>
              <a:t>Potenciar a maximização dos programas curriculares, a produção e a partilha do </a:t>
            </a:r>
            <a:r>
              <a:rPr lang="pt-PT" dirty="0" smtClean="0">
                <a:ea typeface="Times New Roman" panose="02020603050405020304" pitchFamily="18" charset="0"/>
              </a:rPr>
              <a:t>conhecimento</a:t>
            </a:r>
            <a:endParaRPr lang="pt-PT" dirty="0">
              <a:effectLst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502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ACB4-8F17-4E05-91F3-337DD22FE40D}" type="datetime1">
              <a:rPr lang="pt-PT" smtClean="0"/>
              <a:t>02/06/2026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9" name="Retângulo 8"/>
          <p:cNvSpPr/>
          <p:nvPr/>
        </p:nvSpPr>
        <p:spPr>
          <a:xfrm>
            <a:off x="0" y="1057494"/>
            <a:ext cx="3807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 smtClean="0">
                <a:latin typeface="+mj-lt"/>
              </a:rPr>
              <a:t>2. Referencial teórico</a:t>
            </a:r>
            <a:endParaRPr lang="pt-PT" sz="2800" b="1" dirty="0">
              <a:latin typeface="+mj-lt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285367" y="1760413"/>
            <a:ext cx="857326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dirty="0" smtClean="0">
                <a:ea typeface="SimSun" panose="02010600030101010101" pitchFamily="2" charset="-122"/>
              </a:rPr>
              <a:t>As Recomendações BAD para as Bibliotecas de Ensino Superior referem que os bibliotecários deverão promover o desenvolvimento das competências la literacia da informação.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dirty="0" smtClean="0">
                <a:ea typeface="Times New Roman" panose="02020603050405020304" pitchFamily="18" charset="0"/>
              </a:rPr>
              <a:t>Na </a:t>
            </a:r>
            <a:r>
              <a:rPr lang="pt-PT" i="1" dirty="0" err="1">
                <a:ea typeface="Times New Roman" panose="02020603050405020304" pitchFamily="18" charset="0"/>
              </a:rPr>
              <a:t>framework</a:t>
            </a:r>
            <a:r>
              <a:rPr lang="pt-PT" dirty="0">
                <a:ea typeface="Times New Roman" panose="02020603050405020304" pitchFamily="18" charset="0"/>
              </a:rPr>
              <a:t> publicada pela </a:t>
            </a:r>
            <a:r>
              <a:rPr lang="pt-PT" dirty="0" err="1">
                <a:ea typeface="Times New Roman" panose="02020603050405020304" pitchFamily="18" charset="0"/>
              </a:rPr>
              <a:t>Association</a:t>
            </a:r>
            <a:r>
              <a:rPr lang="pt-PT" dirty="0">
                <a:ea typeface="Times New Roman" panose="02020603050405020304" pitchFamily="18" charset="0"/>
              </a:rPr>
              <a:t> </a:t>
            </a:r>
            <a:r>
              <a:rPr lang="pt-PT" dirty="0" err="1">
                <a:ea typeface="Times New Roman" panose="02020603050405020304" pitchFamily="18" charset="0"/>
              </a:rPr>
              <a:t>of</a:t>
            </a:r>
            <a:r>
              <a:rPr lang="pt-PT" dirty="0">
                <a:ea typeface="Times New Roman" panose="02020603050405020304" pitchFamily="18" charset="0"/>
              </a:rPr>
              <a:t> </a:t>
            </a:r>
            <a:r>
              <a:rPr lang="pt-PT" dirty="0" err="1">
                <a:ea typeface="Times New Roman" panose="02020603050405020304" pitchFamily="18" charset="0"/>
              </a:rPr>
              <a:t>College</a:t>
            </a:r>
            <a:r>
              <a:rPr lang="pt-PT" dirty="0">
                <a:ea typeface="Times New Roman" panose="02020603050405020304" pitchFamily="18" charset="0"/>
              </a:rPr>
              <a:t> &amp; Research </a:t>
            </a:r>
            <a:r>
              <a:rPr lang="pt-PT" dirty="0" err="1">
                <a:ea typeface="Times New Roman" panose="02020603050405020304" pitchFamily="18" charset="0"/>
              </a:rPr>
              <a:t>Libraries</a:t>
            </a:r>
            <a:r>
              <a:rPr lang="pt-PT" dirty="0">
                <a:ea typeface="Times New Roman" panose="02020603050405020304" pitchFamily="18" charset="0"/>
              </a:rPr>
              <a:t> – ACRL em 2016, a literacia da informação assume um padrão de competências integradas que contemplam a descoberta reflexiva da informação, a compreensão de como a informação é produzida e valorizada e o seu uso na criação ética e legal de novo </a:t>
            </a:r>
            <a:r>
              <a:rPr lang="pt-PT" dirty="0" smtClean="0">
                <a:ea typeface="Times New Roman" panose="02020603050405020304" pitchFamily="18" charset="0"/>
              </a:rPr>
              <a:t>conhecimento.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PT" dirty="0">
              <a:effectLst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8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30anos_UAb_assinatur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12" y="262054"/>
            <a:ext cx="1977088" cy="883100"/>
          </a:xfrm>
          <a:prstGeom prst="rect">
            <a:avLst/>
          </a:prstGeom>
        </p:spPr>
      </p:pic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740352"/>
              </p:ext>
            </p:extLst>
          </p:nvPr>
        </p:nvGraphicFramePr>
        <p:xfrm>
          <a:off x="4306833" y="363704"/>
          <a:ext cx="4379967" cy="866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Document" r:id="rId5" imgW="5270500" imgH="1041400" progId="Word.Document.12">
                  <p:embed/>
                </p:oleObj>
              </mc:Choice>
              <mc:Fallback>
                <p:oleObj name="Document" r:id="rId5" imgW="5270500" imgH="1041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06833" y="363704"/>
                        <a:ext cx="4379967" cy="866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 descr="http://www.alohaportugal.com/public/img/template/mund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593" y="1147301"/>
            <a:ext cx="3047451" cy="2385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isometricOffAxis1Right"/>
            <a:lightRig rig="threePt" dir="t"/>
          </a:scene3d>
          <a:extLst/>
        </p:spPr>
      </p:pic>
      <p:sp>
        <p:nvSpPr>
          <p:cNvPr id="14" name="Marcador de Posição da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7C6A-D4CD-4A47-BB53-6BE7C325D281}" type="datetime1">
              <a:rPr lang="pt-PT" smtClean="0"/>
              <a:t>02/06/2026</a:t>
            </a:fld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17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18" name="Retângulo 17"/>
          <p:cNvSpPr/>
          <p:nvPr/>
        </p:nvSpPr>
        <p:spPr>
          <a:xfrm>
            <a:off x="0" y="1103477"/>
            <a:ext cx="2445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3</a:t>
            </a:r>
            <a:r>
              <a:rPr lang="pt-PT" sz="2800" b="1" dirty="0" smtClean="0">
                <a:latin typeface="+mj-lt"/>
              </a:rPr>
              <a:t>. Problema</a:t>
            </a:r>
            <a:endParaRPr lang="pt-PT" sz="2800" b="1" dirty="0">
              <a:latin typeface="+mj-lt"/>
            </a:endParaRPr>
          </a:p>
        </p:txBody>
      </p:sp>
      <p:sp>
        <p:nvSpPr>
          <p:cNvPr id="19" name="AutoShape 29" descr="Resultado de imagem para portugal ilh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4" name="Picture 4" descr="http://www.naufragiosdobrasil.com.br/imagens/bonec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09110"/>
            <a:ext cx="1258066" cy="307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6" descr="Resultado de imagem para ferramentas de literac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3438" y="1399271"/>
            <a:ext cx="2158562" cy="2133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isometricOffAxis1Right"/>
            <a:lightRig rig="threePt" dir="t"/>
          </a:scene3d>
        </p:spPr>
      </p:pic>
      <p:pic>
        <p:nvPicPr>
          <p:cNvPr id="15" name="Picture 5" descr="Resultado de imagem para estudantes universitari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28581"/>
            <a:ext cx="1286075" cy="975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3877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30anos_UAb_assinatur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12" y="262054"/>
            <a:ext cx="1977088" cy="883100"/>
          </a:xfrm>
          <a:prstGeom prst="rect">
            <a:avLst/>
          </a:prstGeom>
        </p:spPr>
      </p:pic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740352"/>
              </p:ext>
            </p:extLst>
          </p:nvPr>
        </p:nvGraphicFramePr>
        <p:xfrm>
          <a:off x="4306833" y="363704"/>
          <a:ext cx="4379967" cy="866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8" name="Document" r:id="rId5" imgW="5270500" imgH="1041400" progId="Word.Document.12">
                  <p:embed/>
                </p:oleObj>
              </mc:Choice>
              <mc:Fallback>
                <p:oleObj name="Document" r:id="rId5" imgW="5270500" imgH="1041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06833" y="363704"/>
                        <a:ext cx="4379967" cy="866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Marcador de Posição da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7C6A-D4CD-4A47-BB53-6BE7C325D281}" type="datetime1">
              <a:rPr lang="pt-PT" smtClean="0"/>
              <a:t>02/06/2026</a:t>
            </a:fld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7</a:t>
            </a:fld>
            <a:endParaRPr lang="pt-PT" dirty="0"/>
          </a:p>
        </p:txBody>
      </p:sp>
      <p:sp>
        <p:nvSpPr>
          <p:cNvPr id="17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2413438" y="4767264"/>
            <a:ext cx="4317124" cy="273844"/>
          </a:xfrm>
        </p:spPr>
        <p:txBody>
          <a:bodyPr/>
          <a:lstStyle/>
          <a:p>
            <a:r>
              <a:rPr lang="pt-PT" dirty="0" smtClean="0"/>
              <a:t>Promover a literacia da informação na UAb. A estratégia da DSD</a:t>
            </a:r>
            <a:endParaRPr lang="pt-PT" dirty="0"/>
          </a:p>
        </p:txBody>
      </p:sp>
      <p:sp>
        <p:nvSpPr>
          <p:cNvPr id="19" name="AutoShape 29" descr="Resultado de imagem para portugal ilh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2" name="AutoShape 36" descr="Resultado de imagem para ferramentas de literac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1602256" y="1652917"/>
            <a:ext cx="71995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ea typeface="SimSun" panose="02010600030101010101" pitchFamily="2" charset="-122"/>
              </a:rPr>
              <a:t>Como ajudar os </a:t>
            </a:r>
            <a:r>
              <a:rPr lang="pt-PT" sz="2000" dirty="0">
                <a:ea typeface="SimSun" panose="02010600030101010101" pitchFamily="2" charset="-122"/>
              </a:rPr>
              <a:t>estudantes </a:t>
            </a:r>
            <a:r>
              <a:rPr lang="pt-PT" sz="2000" dirty="0" smtClean="0">
                <a:ea typeface="SimSun" panose="02010600030101010101" pitchFamily="2" charset="-122"/>
              </a:rPr>
              <a:t>a </a:t>
            </a:r>
            <a:r>
              <a:rPr lang="pt-PT" sz="2000" dirty="0">
                <a:ea typeface="SimSun" panose="02010600030101010101" pitchFamily="2" charset="-122"/>
              </a:rPr>
              <a:t>desenvolver </a:t>
            </a:r>
            <a:r>
              <a:rPr lang="pt-PT" sz="2000" dirty="0" smtClean="0">
                <a:ea typeface="SimSun" panose="02010600030101010101" pitchFamily="2" charset="-122"/>
              </a:rPr>
              <a:t>competências </a:t>
            </a:r>
            <a:r>
              <a:rPr lang="pt-PT" sz="2000" dirty="0">
                <a:ea typeface="Times New Roman" panose="02020603050405020304" pitchFamily="18" charset="0"/>
              </a:rPr>
              <a:t>necessárias </a:t>
            </a:r>
            <a:r>
              <a:rPr lang="pt-PT" sz="2000" dirty="0" smtClean="0">
                <a:ea typeface="Times New Roman" panose="02020603050405020304" pitchFamily="18" charset="0"/>
              </a:rPr>
              <a:t>para: </a:t>
            </a:r>
          </a:p>
          <a:p>
            <a:pPr algn="just"/>
            <a:endParaRPr lang="pt-PT" sz="2000" dirty="0" smtClean="0">
              <a:ea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t-PT" sz="2000" dirty="0" smtClean="0">
                <a:ea typeface="Times New Roman" panose="02020603050405020304" pitchFamily="18" charset="0"/>
              </a:rPr>
              <a:t>Reconhecer </a:t>
            </a:r>
            <a:r>
              <a:rPr lang="pt-PT" sz="2000" dirty="0">
                <a:ea typeface="Times New Roman" panose="02020603050405020304" pitchFamily="18" charset="0"/>
              </a:rPr>
              <a:t>as suas necessidades de </a:t>
            </a:r>
            <a:r>
              <a:rPr lang="pt-PT" sz="2000" dirty="0" smtClean="0">
                <a:ea typeface="Times New Roman" panose="02020603050405020304" pitchFamily="18" charset="0"/>
              </a:rPr>
              <a:t>informação </a:t>
            </a:r>
          </a:p>
          <a:p>
            <a:pPr marL="457200" indent="-457200" algn="just">
              <a:buFont typeface="+mj-lt"/>
              <a:buAutoNum type="arabicPeriod"/>
            </a:pPr>
            <a:endParaRPr lang="pt-PT" sz="2000" dirty="0" smtClean="0">
              <a:ea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t-PT" sz="2000" dirty="0" smtClean="0">
                <a:ea typeface="Times New Roman" panose="02020603050405020304" pitchFamily="18" charset="0"/>
              </a:rPr>
              <a:t>Obter </a:t>
            </a:r>
            <a:r>
              <a:rPr lang="pt-PT" sz="2000" dirty="0">
                <a:ea typeface="Times New Roman" panose="02020603050405020304" pitchFamily="18" charset="0"/>
              </a:rPr>
              <a:t>autonomia para localizar, avaliar, selecionar, e utilizar de forma eficaz, e ética, os recursos de </a:t>
            </a:r>
            <a:r>
              <a:rPr lang="pt-PT" sz="2000" dirty="0" smtClean="0">
                <a:ea typeface="Times New Roman" panose="02020603050405020304" pitchFamily="18" charset="0"/>
              </a:rPr>
              <a:t>informação </a:t>
            </a:r>
            <a:endParaRPr lang="pt-PT" sz="2000" dirty="0"/>
          </a:p>
        </p:txBody>
      </p:sp>
      <p:pic>
        <p:nvPicPr>
          <p:cNvPr id="43013" name="Picture 5" descr="Resultado de imagem para estudantes universitario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28581"/>
            <a:ext cx="1286075" cy="975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" name="Retângulo 14"/>
          <p:cNvSpPr/>
          <p:nvPr/>
        </p:nvSpPr>
        <p:spPr>
          <a:xfrm>
            <a:off x="0" y="1103477"/>
            <a:ext cx="2445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3</a:t>
            </a:r>
            <a:r>
              <a:rPr lang="pt-PT" sz="2800" b="1" dirty="0" smtClean="0">
                <a:latin typeface="+mj-lt"/>
              </a:rPr>
              <a:t>. Problema</a:t>
            </a:r>
            <a:endParaRPr lang="pt-PT" sz="2800" b="1" dirty="0">
              <a:latin typeface="+mj-lt"/>
            </a:endParaRPr>
          </a:p>
        </p:txBody>
      </p:sp>
      <p:pic>
        <p:nvPicPr>
          <p:cNvPr id="20" name="Picture 4" descr="http://www.naufragiosdobrasil.com.br/imagens/bonec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09110"/>
            <a:ext cx="1258066" cy="307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57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55BB-6403-4004-A409-C32424135D60}" type="datetime1">
              <a:rPr lang="pt-PT" smtClean="0"/>
              <a:t>02/06/2026</a:t>
            </a:fld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44546" y="4767264"/>
            <a:ext cx="2133600" cy="273844"/>
          </a:xfrm>
        </p:spPr>
        <p:txBody>
          <a:bodyPr/>
          <a:lstStyle/>
          <a:p>
            <a:fld id="{9B74FA4F-C1A2-4731-8C0D-65C362E1DB78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9099" y="1170125"/>
            <a:ext cx="7027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4</a:t>
            </a:r>
            <a:r>
              <a:rPr lang="pt-PT" sz="2800" b="1" dirty="0" smtClean="0">
                <a:latin typeface="+mj-lt"/>
              </a:rPr>
              <a:t>. Metodologia | Formação de Utilizadores</a:t>
            </a:r>
            <a:endParaRPr lang="pt-PT" sz="2800" b="1" dirty="0">
              <a:latin typeface="+mj-lt"/>
            </a:endParaRPr>
          </a:p>
        </p:txBody>
      </p:sp>
      <p:sp>
        <p:nvSpPr>
          <p:cNvPr id="10" name="Forma livre 9"/>
          <p:cNvSpPr/>
          <p:nvPr/>
        </p:nvSpPr>
        <p:spPr>
          <a:xfrm>
            <a:off x="1000505" y="2365037"/>
            <a:ext cx="1905940" cy="980713"/>
          </a:xfrm>
          <a:custGeom>
            <a:avLst/>
            <a:gdLst>
              <a:gd name="connsiteX0" fmla="*/ 0 w 1634522"/>
              <a:gd name="connsiteY0" fmla="*/ 98071 h 980713"/>
              <a:gd name="connsiteX1" fmla="*/ 98071 w 1634522"/>
              <a:gd name="connsiteY1" fmla="*/ 0 h 980713"/>
              <a:gd name="connsiteX2" fmla="*/ 1536451 w 1634522"/>
              <a:gd name="connsiteY2" fmla="*/ 0 h 980713"/>
              <a:gd name="connsiteX3" fmla="*/ 1634522 w 1634522"/>
              <a:gd name="connsiteY3" fmla="*/ 98071 h 980713"/>
              <a:gd name="connsiteX4" fmla="*/ 1634522 w 1634522"/>
              <a:gd name="connsiteY4" fmla="*/ 882642 h 980713"/>
              <a:gd name="connsiteX5" fmla="*/ 1536451 w 1634522"/>
              <a:gd name="connsiteY5" fmla="*/ 980713 h 980713"/>
              <a:gd name="connsiteX6" fmla="*/ 98071 w 1634522"/>
              <a:gd name="connsiteY6" fmla="*/ 980713 h 980713"/>
              <a:gd name="connsiteX7" fmla="*/ 0 w 1634522"/>
              <a:gd name="connsiteY7" fmla="*/ 882642 h 980713"/>
              <a:gd name="connsiteX8" fmla="*/ 0 w 1634522"/>
              <a:gd name="connsiteY8" fmla="*/ 98071 h 98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4522" h="980713">
                <a:moveTo>
                  <a:pt x="0" y="98071"/>
                </a:moveTo>
                <a:cubicBezTo>
                  <a:pt x="0" y="43908"/>
                  <a:pt x="43908" y="0"/>
                  <a:pt x="98071" y="0"/>
                </a:cubicBezTo>
                <a:lnTo>
                  <a:pt x="1536451" y="0"/>
                </a:lnTo>
                <a:cubicBezTo>
                  <a:pt x="1590614" y="0"/>
                  <a:pt x="1634522" y="43908"/>
                  <a:pt x="1634522" y="98071"/>
                </a:cubicBezTo>
                <a:lnTo>
                  <a:pt x="1634522" y="882642"/>
                </a:lnTo>
                <a:cubicBezTo>
                  <a:pt x="1634522" y="936805"/>
                  <a:pt x="1590614" y="980713"/>
                  <a:pt x="1536451" y="980713"/>
                </a:cubicBezTo>
                <a:lnTo>
                  <a:pt x="98071" y="980713"/>
                </a:lnTo>
                <a:cubicBezTo>
                  <a:pt x="43908" y="980713"/>
                  <a:pt x="0" y="936805"/>
                  <a:pt x="0" y="882642"/>
                </a:cubicBezTo>
                <a:lnTo>
                  <a:pt x="0" y="98071"/>
                </a:lnTo>
                <a:close/>
              </a:path>
            </a:pathLst>
          </a:cu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800" b="1" kern="1200" dirty="0" smtClean="0"/>
              <a:t>Ações de formação pré definidas</a:t>
            </a:r>
            <a:endParaRPr lang="pt-PT" sz="1800" kern="1200" dirty="0"/>
          </a:p>
        </p:txBody>
      </p:sp>
      <p:sp>
        <p:nvSpPr>
          <p:cNvPr id="12" name="Forma livre 11"/>
          <p:cNvSpPr/>
          <p:nvPr/>
        </p:nvSpPr>
        <p:spPr>
          <a:xfrm>
            <a:off x="3645520" y="2364069"/>
            <a:ext cx="1905940" cy="980713"/>
          </a:xfrm>
          <a:custGeom>
            <a:avLst/>
            <a:gdLst>
              <a:gd name="connsiteX0" fmla="*/ 0 w 1634522"/>
              <a:gd name="connsiteY0" fmla="*/ 98071 h 980713"/>
              <a:gd name="connsiteX1" fmla="*/ 98071 w 1634522"/>
              <a:gd name="connsiteY1" fmla="*/ 0 h 980713"/>
              <a:gd name="connsiteX2" fmla="*/ 1536451 w 1634522"/>
              <a:gd name="connsiteY2" fmla="*/ 0 h 980713"/>
              <a:gd name="connsiteX3" fmla="*/ 1634522 w 1634522"/>
              <a:gd name="connsiteY3" fmla="*/ 98071 h 980713"/>
              <a:gd name="connsiteX4" fmla="*/ 1634522 w 1634522"/>
              <a:gd name="connsiteY4" fmla="*/ 882642 h 980713"/>
              <a:gd name="connsiteX5" fmla="*/ 1536451 w 1634522"/>
              <a:gd name="connsiteY5" fmla="*/ 980713 h 980713"/>
              <a:gd name="connsiteX6" fmla="*/ 98071 w 1634522"/>
              <a:gd name="connsiteY6" fmla="*/ 980713 h 980713"/>
              <a:gd name="connsiteX7" fmla="*/ 0 w 1634522"/>
              <a:gd name="connsiteY7" fmla="*/ 882642 h 980713"/>
              <a:gd name="connsiteX8" fmla="*/ 0 w 1634522"/>
              <a:gd name="connsiteY8" fmla="*/ 98071 h 98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4522" h="980713">
                <a:moveTo>
                  <a:pt x="0" y="98071"/>
                </a:moveTo>
                <a:cubicBezTo>
                  <a:pt x="0" y="43908"/>
                  <a:pt x="43908" y="0"/>
                  <a:pt x="98071" y="0"/>
                </a:cubicBezTo>
                <a:lnTo>
                  <a:pt x="1536451" y="0"/>
                </a:lnTo>
                <a:cubicBezTo>
                  <a:pt x="1590614" y="0"/>
                  <a:pt x="1634522" y="43908"/>
                  <a:pt x="1634522" y="98071"/>
                </a:cubicBezTo>
                <a:lnTo>
                  <a:pt x="1634522" y="882642"/>
                </a:lnTo>
                <a:cubicBezTo>
                  <a:pt x="1634522" y="936805"/>
                  <a:pt x="1590614" y="980713"/>
                  <a:pt x="1536451" y="980713"/>
                </a:cubicBezTo>
                <a:lnTo>
                  <a:pt x="98071" y="980713"/>
                </a:lnTo>
                <a:cubicBezTo>
                  <a:pt x="43908" y="980713"/>
                  <a:pt x="0" y="936805"/>
                  <a:pt x="0" y="882642"/>
                </a:cubicBezTo>
                <a:lnTo>
                  <a:pt x="0" y="98071"/>
                </a:lnTo>
                <a:close/>
              </a:path>
            </a:pathLst>
          </a:cu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800" b="1" kern="1200" dirty="0" smtClean="0">
                <a:latin typeface="+mn-lt"/>
              </a:rPr>
              <a:t>Ações de formação personalizadas</a:t>
            </a:r>
            <a:endParaRPr lang="pt-PT" sz="1800" kern="1200" dirty="0"/>
          </a:p>
        </p:txBody>
      </p:sp>
      <p:sp>
        <p:nvSpPr>
          <p:cNvPr id="14" name="Forma livre 13"/>
          <p:cNvSpPr/>
          <p:nvPr/>
        </p:nvSpPr>
        <p:spPr>
          <a:xfrm>
            <a:off x="6290535" y="2304634"/>
            <a:ext cx="1905940" cy="980713"/>
          </a:xfrm>
          <a:custGeom>
            <a:avLst/>
            <a:gdLst>
              <a:gd name="connsiteX0" fmla="*/ 0 w 1634522"/>
              <a:gd name="connsiteY0" fmla="*/ 98071 h 980713"/>
              <a:gd name="connsiteX1" fmla="*/ 98071 w 1634522"/>
              <a:gd name="connsiteY1" fmla="*/ 0 h 980713"/>
              <a:gd name="connsiteX2" fmla="*/ 1536451 w 1634522"/>
              <a:gd name="connsiteY2" fmla="*/ 0 h 980713"/>
              <a:gd name="connsiteX3" fmla="*/ 1634522 w 1634522"/>
              <a:gd name="connsiteY3" fmla="*/ 98071 h 980713"/>
              <a:gd name="connsiteX4" fmla="*/ 1634522 w 1634522"/>
              <a:gd name="connsiteY4" fmla="*/ 882642 h 980713"/>
              <a:gd name="connsiteX5" fmla="*/ 1536451 w 1634522"/>
              <a:gd name="connsiteY5" fmla="*/ 980713 h 980713"/>
              <a:gd name="connsiteX6" fmla="*/ 98071 w 1634522"/>
              <a:gd name="connsiteY6" fmla="*/ 980713 h 980713"/>
              <a:gd name="connsiteX7" fmla="*/ 0 w 1634522"/>
              <a:gd name="connsiteY7" fmla="*/ 882642 h 980713"/>
              <a:gd name="connsiteX8" fmla="*/ 0 w 1634522"/>
              <a:gd name="connsiteY8" fmla="*/ 98071 h 98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4522" h="980713">
                <a:moveTo>
                  <a:pt x="0" y="98071"/>
                </a:moveTo>
                <a:cubicBezTo>
                  <a:pt x="0" y="43908"/>
                  <a:pt x="43908" y="0"/>
                  <a:pt x="98071" y="0"/>
                </a:cubicBezTo>
                <a:lnTo>
                  <a:pt x="1536451" y="0"/>
                </a:lnTo>
                <a:cubicBezTo>
                  <a:pt x="1590614" y="0"/>
                  <a:pt x="1634522" y="43908"/>
                  <a:pt x="1634522" y="98071"/>
                </a:cubicBezTo>
                <a:lnTo>
                  <a:pt x="1634522" y="882642"/>
                </a:lnTo>
                <a:cubicBezTo>
                  <a:pt x="1634522" y="936805"/>
                  <a:pt x="1590614" y="980713"/>
                  <a:pt x="1536451" y="980713"/>
                </a:cubicBezTo>
                <a:lnTo>
                  <a:pt x="98071" y="980713"/>
                </a:lnTo>
                <a:cubicBezTo>
                  <a:pt x="43908" y="980713"/>
                  <a:pt x="0" y="936805"/>
                  <a:pt x="0" y="882642"/>
                </a:cubicBezTo>
                <a:lnTo>
                  <a:pt x="0" y="98071"/>
                </a:lnTo>
                <a:close/>
              </a:path>
            </a:pathLst>
          </a:cu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800" b="1" kern="1200" dirty="0" smtClean="0"/>
              <a:t>Guias &amp; Tutoriais</a:t>
            </a:r>
            <a:endParaRPr lang="pt-PT" sz="1800" kern="1200" dirty="0"/>
          </a:p>
        </p:txBody>
      </p:sp>
      <p:sp>
        <p:nvSpPr>
          <p:cNvPr id="25" name="Retângulo arredondado 24"/>
          <p:cNvSpPr/>
          <p:nvPr/>
        </p:nvSpPr>
        <p:spPr>
          <a:xfrm>
            <a:off x="947525" y="1649777"/>
            <a:ext cx="7248950" cy="479609"/>
          </a:xfrm>
          <a:prstGeom prst="roundRect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/>
              <a:t>Formação de Utilizadores</a:t>
            </a:r>
          </a:p>
        </p:txBody>
      </p:sp>
      <p:sp>
        <p:nvSpPr>
          <p:cNvPr id="21" name="Forma livre 20"/>
          <p:cNvSpPr/>
          <p:nvPr/>
        </p:nvSpPr>
        <p:spPr>
          <a:xfrm>
            <a:off x="4684350" y="4253981"/>
            <a:ext cx="295404" cy="163196"/>
          </a:xfrm>
          <a:custGeom>
            <a:avLst/>
            <a:gdLst>
              <a:gd name="connsiteX0" fmla="*/ 0 w 295404"/>
              <a:gd name="connsiteY0" fmla="*/ 69113 h 345567"/>
              <a:gd name="connsiteX1" fmla="*/ 147702 w 295404"/>
              <a:gd name="connsiteY1" fmla="*/ 69113 h 345567"/>
              <a:gd name="connsiteX2" fmla="*/ 147702 w 295404"/>
              <a:gd name="connsiteY2" fmla="*/ 0 h 345567"/>
              <a:gd name="connsiteX3" fmla="*/ 295404 w 295404"/>
              <a:gd name="connsiteY3" fmla="*/ 172784 h 345567"/>
              <a:gd name="connsiteX4" fmla="*/ 147702 w 295404"/>
              <a:gd name="connsiteY4" fmla="*/ 345567 h 345567"/>
              <a:gd name="connsiteX5" fmla="*/ 147702 w 295404"/>
              <a:gd name="connsiteY5" fmla="*/ 276454 h 345567"/>
              <a:gd name="connsiteX6" fmla="*/ 0 w 295404"/>
              <a:gd name="connsiteY6" fmla="*/ 276454 h 345567"/>
              <a:gd name="connsiteX7" fmla="*/ 0 w 295404"/>
              <a:gd name="connsiteY7" fmla="*/ 69113 h 34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404" h="345567">
                <a:moveTo>
                  <a:pt x="0" y="69113"/>
                </a:moveTo>
                <a:lnTo>
                  <a:pt x="147702" y="69113"/>
                </a:lnTo>
                <a:lnTo>
                  <a:pt x="147702" y="0"/>
                </a:lnTo>
                <a:lnTo>
                  <a:pt x="295404" y="172784"/>
                </a:lnTo>
                <a:lnTo>
                  <a:pt x="147702" y="345567"/>
                </a:lnTo>
                <a:lnTo>
                  <a:pt x="147702" y="276454"/>
                </a:lnTo>
                <a:lnTo>
                  <a:pt x="0" y="276454"/>
                </a:lnTo>
                <a:lnTo>
                  <a:pt x="0" y="69113"/>
                </a:lnTo>
                <a:close/>
              </a:path>
            </a:pathLst>
          </a:cu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9113" rIns="88621" bIns="6911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sz="1500" kern="1200"/>
          </a:p>
        </p:txBody>
      </p:sp>
      <p:sp>
        <p:nvSpPr>
          <p:cNvPr id="23" name="Forma livre 22"/>
          <p:cNvSpPr/>
          <p:nvPr/>
        </p:nvSpPr>
        <p:spPr>
          <a:xfrm>
            <a:off x="6635133" y="4253981"/>
            <a:ext cx="295404" cy="163196"/>
          </a:xfrm>
          <a:custGeom>
            <a:avLst/>
            <a:gdLst>
              <a:gd name="connsiteX0" fmla="*/ 0 w 295404"/>
              <a:gd name="connsiteY0" fmla="*/ 69113 h 345567"/>
              <a:gd name="connsiteX1" fmla="*/ 147702 w 295404"/>
              <a:gd name="connsiteY1" fmla="*/ 69113 h 345567"/>
              <a:gd name="connsiteX2" fmla="*/ 147702 w 295404"/>
              <a:gd name="connsiteY2" fmla="*/ 0 h 345567"/>
              <a:gd name="connsiteX3" fmla="*/ 295404 w 295404"/>
              <a:gd name="connsiteY3" fmla="*/ 172784 h 345567"/>
              <a:gd name="connsiteX4" fmla="*/ 147702 w 295404"/>
              <a:gd name="connsiteY4" fmla="*/ 345567 h 345567"/>
              <a:gd name="connsiteX5" fmla="*/ 147702 w 295404"/>
              <a:gd name="connsiteY5" fmla="*/ 276454 h 345567"/>
              <a:gd name="connsiteX6" fmla="*/ 0 w 295404"/>
              <a:gd name="connsiteY6" fmla="*/ 276454 h 345567"/>
              <a:gd name="connsiteX7" fmla="*/ 0 w 295404"/>
              <a:gd name="connsiteY7" fmla="*/ 69113 h 34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404" h="345567">
                <a:moveTo>
                  <a:pt x="0" y="69113"/>
                </a:moveTo>
                <a:lnTo>
                  <a:pt x="147702" y="69113"/>
                </a:lnTo>
                <a:lnTo>
                  <a:pt x="147702" y="0"/>
                </a:lnTo>
                <a:lnTo>
                  <a:pt x="295404" y="172784"/>
                </a:lnTo>
                <a:lnTo>
                  <a:pt x="147702" y="345567"/>
                </a:lnTo>
                <a:lnTo>
                  <a:pt x="147702" y="276454"/>
                </a:lnTo>
                <a:lnTo>
                  <a:pt x="0" y="276454"/>
                </a:lnTo>
                <a:lnTo>
                  <a:pt x="0" y="69113"/>
                </a:lnTo>
                <a:close/>
              </a:path>
            </a:pathLst>
          </a:cu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9113" rIns="88621" bIns="6911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sz="1500" kern="1200"/>
          </a:p>
        </p:txBody>
      </p:sp>
      <p:sp>
        <p:nvSpPr>
          <p:cNvPr id="28" name="Triângulo isósceles 27"/>
          <p:cNvSpPr/>
          <p:nvPr/>
        </p:nvSpPr>
        <p:spPr>
          <a:xfrm rot="10800000">
            <a:off x="1378423" y="3602911"/>
            <a:ext cx="3531570" cy="239244"/>
          </a:xfrm>
          <a:prstGeom prst="triangle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b="1">
              <a:ln w="12700">
                <a:solidFill>
                  <a:schemeClr val="tx1"/>
                </a:solidFill>
              </a:ln>
            </a:endParaRPr>
          </a:p>
        </p:txBody>
      </p:sp>
      <p:grpSp>
        <p:nvGrpSpPr>
          <p:cNvPr id="30" name="Grupo 29"/>
          <p:cNvGrpSpPr/>
          <p:nvPr/>
        </p:nvGrpSpPr>
        <p:grpSpPr>
          <a:xfrm>
            <a:off x="9099" y="3751476"/>
            <a:ext cx="2939315" cy="901266"/>
            <a:chOff x="1197623" y="3631727"/>
            <a:chExt cx="3347385" cy="901266"/>
          </a:xfrm>
        </p:grpSpPr>
        <p:sp>
          <p:nvSpPr>
            <p:cNvPr id="18" name="Forma livre 17"/>
            <p:cNvSpPr/>
            <p:nvPr/>
          </p:nvSpPr>
          <p:spPr>
            <a:xfrm>
              <a:off x="1197623" y="4127559"/>
              <a:ext cx="1393416" cy="394829"/>
            </a:xfrm>
            <a:custGeom>
              <a:avLst/>
              <a:gdLst>
                <a:gd name="connsiteX0" fmla="*/ 0 w 1393416"/>
                <a:gd name="connsiteY0" fmla="*/ 83605 h 836049"/>
                <a:gd name="connsiteX1" fmla="*/ 83605 w 1393416"/>
                <a:gd name="connsiteY1" fmla="*/ 0 h 836049"/>
                <a:gd name="connsiteX2" fmla="*/ 1309811 w 1393416"/>
                <a:gd name="connsiteY2" fmla="*/ 0 h 836049"/>
                <a:gd name="connsiteX3" fmla="*/ 1393416 w 1393416"/>
                <a:gd name="connsiteY3" fmla="*/ 83605 h 836049"/>
                <a:gd name="connsiteX4" fmla="*/ 1393416 w 1393416"/>
                <a:gd name="connsiteY4" fmla="*/ 752444 h 836049"/>
                <a:gd name="connsiteX5" fmla="*/ 1309811 w 1393416"/>
                <a:gd name="connsiteY5" fmla="*/ 836049 h 836049"/>
                <a:gd name="connsiteX6" fmla="*/ 83605 w 1393416"/>
                <a:gd name="connsiteY6" fmla="*/ 836049 h 836049"/>
                <a:gd name="connsiteX7" fmla="*/ 0 w 1393416"/>
                <a:gd name="connsiteY7" fmla="*/ 752444 h 836049"/>
                <a:gd name="connsiteX8" fmla="*/ 0 w 1393416"/>
                <a:gd name="connsiteY8" fmla="*/ 83605 h 83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416" h="836049">
                  <a:moveTo>
                    <a:pt x="0" y="83605"/>
                  </a:moveTo>
                  <a:cubicBezTo>
                    <a:pt x="0" y="37431"/>
                    <a:pt x="37431" y="0"/>
                    <a:pt x="83605" y="0"/>
                  </a:cubicBezTo>
                  <a:lnTo>
                    <a:pt x="1309811" y="0"/>
                  </a:lnTo>
                  <a:cubicBezTo>
                    <a:pt x="1355985" y="0"/>
                    <a:pt x="1393416" y="37431"/>
                    <a:pt x="1393416" y="83605"/>
                  </a:cubicBezTo>
                  <a:lnTo>
                    <a:pt x="1393416" y="752444"/>
                  </a:lnTo>
                  <a:cubicBezTo>
                    <a:pt x="1393416" y="798618"/>
                    <a:pt x="1355985" y="836049"/>
                    <a:pt x="1309811" y="836049"/>
                  </a:cubicBezTo>
                  <a:lnTo>
                    <a:pt x="83605" y="836049"/>
                  </a:lnTo>
                  <a:cubicBezTo>
                    <a:pt x="37431" y="836049"/>
                    <a:pt x="0" y="798618"/>
                    <a:pt x="0" y="752444"/>
                  </a:cubicBezTo>
                  <a:lnTo>
                    <a:pt x="0" y="83605"/>
                  </a:lnTo>
                  <a:close/>
                </a:path>
              </a:pathLst>
            </a:cu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77" tIns="96877" rIns="96877" bIns="9687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kern="1200" dirty="0" smtClean="0"/>
                <a:t>Síncrono</a:t>
              </a:r>
              <a:endParaRPr lang="pt-PT" kern="1200" dirty="0"/>
            </a:p>
          </p:txBody>
        </p:sp>
        <p:sp>
          <p:nvSpPr>
            <p:cNvPr id="20" name="Forma livre 19"/>
            <p:cNvSpPr/>
            <p:nvPr/>
          </p:nvSpPr>
          <p:spPr>
            <a:xfrm>
              <a:off x="3151592" y="4138164"/>
              <a:ext cx="1393416" cy="394829"/>
            </a:xfrm>
            <a:custGeom>
              <a:avLst/>
              <a:gdLst>
                <a:gd name="connsiteX0" fmla="*/ 0 w 1393416"/>
                <a:gd name="connsiteY0" fmla="*/ 83605 h 836049"/>
                <a:gd name="connsiteX1" fmla="*/ 83605 w 1393416"/>
                <a:gd name="connsiteY1" fmla="*/ 0 h 836049"/>
                <a:gd name="connsiteX2" fmla="*/ 1309811 w 1393416"/>
                <a:gd name="connsiteY2" fmla="*/ 0 h 836049"/>
                <a:gd name="connsiteX3" fmla="*/ 1393416 w 1393416"/>
                <a:gd name="connsiteY3" fmla="*/ 83605 h 836049"/>
                <a:gd name="connsiteX4" fmla="*/ 1393416 w 1393416"/>
                <a:gd name="connsiteY4" fmla="*/ 752444 h 836049"/>
                <a:gd name="connsiteX5" fmla="*/ 1309811 w 1393416"/>
                <a:gd name="connsiteY5" fmla="*/ 836049 h 836049"/>
                <a:gd name="connsiteX6" fmla="*/ 83605 w 1393416"/>
                <a:gd name="connsiteY6" fmla="*/ 836049 h 836049"/>
                <a:gd name="connsiteX7" fmla="*/ 0 w 1393416"/>
                <a:gd name="connsiteY7" fmla="*/ 752444 h 836049"/>
                <a:gd name="connsiteX8" fmla="*/ 0 w 1393416"/>
                <a:gd name="connsiteY8" fmla="*/ 83605 h 83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416" h="836049">
                  <a:moveTo>
                    <a:pt x="0" y="83605"/>
                  </a:moveTo>
                  <a:cubicBezTo>
                    <a:pt x="0" y="37431"/>
                    <a:pt x="37431" y="0"/>
                    <a:pt x="83605" y="0"/>
                  </a:cubicBezTo>
                  <a:lnTo>
                    <a:pt x="1309811" y="0"/>
                  </a:lnTo>
                  <a:cubicBezTo>
                    <a:pt x="1355985" y="0"/>
                    <a:pt x="1393416" y="37431"/>
                    <a:pt x="1393416" y="83605"/>
                  </a:cubicBezTo>
                  <a:lnTo>
                    <a:pt x="1393416" y="752444"/>
                  </a:lnTo>
                  <a:cubicBezTo>
                    <a:pt x="1393416" y="798618"/>
                    <a:pt x="1355985" y="836049"/>
                    <a:pt x="1309811" y="836049"/>
                  </a:cubicBezTo>
                  <a:lnTo>
                    <a:pt x="83605" y="836049"/>
                  </a:lnTo>
                  <a:cubicBezTo>
                    <a:pt x="37431" y="836049"/>
                    <a:pt x="0" y="798618"/>
                    <a:pt x="0" y="752444"/>
                  </a:cubicBezTo>
                  <a:lnTo>
                    <a:pt x="0" y="83605"/>
                  </a:lnTo>
                  <a:close/>
                </a:path>
              </a:pathLst>
            </a:cu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77" tIns="96877" rIns="96877" bIns="9687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kern="1200" dirty="0" smtClean="0"/>
                <a:t>Assíncrono</a:t>
              </a:r>
              <a:endParaRPr lang="pt-PT" kern="1200" dirty="0"/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2656575" y="4145610"/>
              <a:ext cx="433708" cy="369332"/>
            </a:xfrm>
            <a:prstGeom prst="rect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t-PT" i="1" dirty="0"/>
                <a:t>v</a:t>
              </a:r>
              <a:r>
                <a:rPr lang="pt-PT" i="1" dirty="0" smtClean="0"/>
                <a:t>s.</a:t>
              </a:r>
              <a:endParaRPr lang="pt-PT" i="1" dirty="0"/>
            </a:p>
          </p:txBody>
        </p:sp>
        <p:pic>
          <p:nvPicPr>
            <p:cNvPr id="48132" name="Picture 4" descr="Resultado de imagem para clock icon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9274" y="3631727"/>
              <a:ext cx="432000" cy="432000"/>
            </a:xfrm>
            <a:prstGeom prst="rect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upo 30"/>
          <p:cNvGrpSpPr/>
          <p:nvPr/>
        </p:nvGrpSpPr>
        <p:grpSpPr>
          <a:xfrm>
            <a:off x="3012251" y="3740871"/>
            <a:ext cx="3344198" cy="901266"/>
            <a:chOff x="5102375" y="3631727"/>
            <a:chExt cx="3344198" cy="901266"/>
          </a:xfrm>
        </p:grpSpPr>
        <p:sp>
          <p:nvSpPr>
            <p:cNvPr id="22" name="Forma livre 21"/>
            <p:cNvSpPr/>
            <p:nvPr/>
          </p:nvSpPr>
          <p:spPr>
            <a:xfrm>
              <a:off x="5102375" y="4138164"/>
              <a:ext cx="1393416" cy="394829"/>
            </a:xfrm>
            <a:custGeom>
              <a:avLst/>
              <a:gdLst>
                <a:gd name="connsiteX0" fmla="*/ 0 w 1393416"/>
                <a:gd name="connsiteY0" fmla="*/ 83605 h 836049"/>
                <a:gd name="connsiteX1" fmla="*/ 83605 w 1393416"/>
                <a:gd name="connsiteY1" fmla="*/ 0 h 836049"/>
                <a:gd name="connsiteX2" fmla="*/ 1309811 w 1393416"/>
                <a:gd name="connsiteY2" fmla="*/ 0 h 836049"/>
                <a:gd name="connsiteX3" fmla="*/ 1393416 w 1393416"/>
                <a:gd name="connsiteY3" fmla="*/ 83605 h 836049"/>
                <a:gd name="connsiteX4" fmla="*/ 1393416 w 1393416"/>
                <a:gd name="connsiteY4" fmla="*/ 752444 h 836049"/>
                <a:gd name="connsiteX5" fmla="*/ 1309811 w 1393416"/>
                <a:gd name="connsiteY5" fmla="*/ 836049 h 836049"/>
                <a:gd name="connsiteX6" fmla="*/ 83605 w 1393416"/>
                <a:gd name="connsiteY6" fmla="*/ 836049 h 836049"/>
                <a:gd name="connsiteX7" fmla="*/ 0 w 1393416"/>
                <a:gd name="connsiteY7" fmla="*/ 752444 h 836049"/>
                <a:gd name="connsiteX8" fmla="*/ 0 w 1393416"/>
                <a:gd name="connsiteY8" fmla="*/ 83605 h 83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416" h="836049">
                  <a:moveTo>
                    <a:pt x="0" y="83605"/>
                  </a:moveTo>
                  <a:cubicBezTo>
                    <a:pt x="0" y="37431"/>
                    <a:pt x="37431" y="0"/>
                    <a:pt x="83605" y="0"/>
                  </a:cubicBezTo>
                  <a:lnTo>
                    <a:pt x="1309811" y="0"/>
                  </a:lnTo>
                  <a:cubicBezTo>
                    <a:pt x="1355985" y="0"/>
                    <a:pt x="1393416" y="37431"/>
                    <a:pt x="1393416" y="83605"/>
                  </a:cubicBezTo>
                  <a:lnTo>
                    <a:pt x="1393416" y="752444"/>
                  </a:lnTo>
                  <a:cubicBezTo>
                    <a:pt x="1393416" y="798618"/>
                    <a:pt x="1355985" y="836049"/>
                    <a:pt x="1309811" y="836049"/>
                  </a:cubicBezTo>
                  <a:lnTo>
                    <a:pt x="83605" y="836049"/>
                  </a:lnTo>
                  <a:cubicBezTo>
                    <a:pt x="37431" y="836049"/>
                    <a:pt x="0" y="798618"/>
                    <a:pt x="0" y="752444"/>
                  </a:cubicBezTo>
                  <a:lnTo>
                    <a:pt x="0" y="83605"/>
                  </a:lnTo>
                  <a:close/>
                </a:path>
              </a:pathLst>
            </a:cu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77" tIns="96877" rIns="96877" bIns="9687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kern="1200" dirty="0" smtClean="0"/>
                <a:t>Presencial</a:t>
              </a:r>
              <a:endParaRPr lang="pt-PT" kern="1200" dirty="0"/>
            </a:p>
          </p:txBody>
        </p:sp>
        <p:sp>
          <p:nvSpPr>
            <p:cNvPr id="24" name="Forma livre 23"/>
            <p:cNvSpPr/>
            <p:nvPr/>
          </p:nvSpPr>
          <p:spPr>
            <a:xfrm>
              <a:off x="7053157" y="4138164"/>
              <a:ext cx="1393416" cy="394829"/>
            </a:xfrm>
            <a:custGeom>
              <a:avLst/>
              <a:gdLst>
                <a:gd name="connsiteX0" fmla="*/ 0 w 1393416"/>
                <a:gd name="connsiteY0" fmla="*/ 83605 h 836049"/>
                <a:gd name="connsiteX1" fmla="*/ 83605 w 1393416"/>
                <a:gd name="connsiteY1" fmla="*/ 0 h 836049"/>
                <a:gd name="connsiteX2" fmla="*/ 1309811 w 1393416"/>
                <a:gd name="connsiteY2" fmla="*/ 0 h 836049"/>
                <a:gd name="connsiteX3" fmla="*/ 1393416 w 1393416"/>
                <a:gd name="connsiteY3" fmla="*/ 83605 h 836049"/>
                <a:gd name="connsiteX4" fmla="*/ 1393416 w 1393416"/>
                <a:gd name="connsiteY4" fmla="*/ 752444 h 836049"/>
                <a:gd name="connsiteX5" fmla="*/ 1309811 w 1393416"/>
                <a:gd name="connsiteY5" fmla="*/ 836049 h 836049"/>
                <a:gd name="connsiteX6" fmla="*/ 83605 w 1393416"/>
                <a:gd name="connsiteY6" fmla="*/ 836049 h 836049"/>
                <a:gd name="connsiteX7" fmla="*/ 0 w 1393416"/>
                <a:gd name="connsiteY7" fmla="*/ 752444 h 836049"/>
                <a:gd name="connsiteX8" fmla="*/ 0 w 1393416"/>
                <a:gd name="connsiteY8" fmla="*/ 83605 h 83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416" h="836049">
                  <a:moveTo>
                    <a:pt x="0" y="83605"/>
                  </a:moveTo>
                  <a:cubicBezTo>
                    <a:pt x="0" y="37431"/>
                    <a:pt x="37431" y="0"/>
                    <a:pt x="83605" y="0"/>
                  </a:cubicBezTo>
                  <a:lnTo>
                    <a:pt x="1309811" y="0"/>
                  </a:lnTo>
                  <a:cubicBezTo>
                    <a:pt x="1355985" y="0"/>
                    <a:pt x="1393416" y="37431"/>
                    <a:pt x="1393416" y="83605"/>
                  </a:cubicBezTo>
                  <a:lnTo>
                    <a:pt x="1393416" y="752444"/>
                  </a:lnTo>
                  <a:cubicBezTo>
                    <a:pt x="1393416" y="798618"/>
                    <a:pt x="1355985" y="836049"/>
                    <a:pt x="1309811" y="836049"/>
                  </a:cubicBezTo>
                  <a:lnTo>
                    <a:pt x="83605" y="836049"/>
                  </a:lnTo>
                  <a:cubicBezTo>
                    <a:pt x="37431" y="836049"/>
                    <a:pt x="0" y="798618"/>
                    <a:pt x="0" y="752444"/>
                  </a:cubicBezTo>
                  <a:lnTo>
                    <a:pt x="0" y="83605"/>
                  </a:lnTo>
                  <a:close/>
                </a:path>
              </a:pathLst>
            </a:cu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77" tIns="96877" rIns="96877" bIns="9687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kern="1200" dirty="0" smtClean="0"/>
                <a:t>Virtual</a:t>
              </a:r>
              <a:endParaRPr lang="pt-PT" kern="1200" dirty="0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6560989" y="4146374"/>
              <a:ext cx="433708" cy="369332"/>
            </a:xfrm>
            <a:prstGeom prst="rect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t-PT" i="1" dirty="0"/>
                <a:t>v</a:t>
              </a:r>
              <a:r>
                <a:rPr lang="pt-PT" i="1" dirty="0" smtClean="0"/>
                <a:t>s.</a:t>
              </a:r>
              <a:endParaRPr lang="pt-PT" i="1" dirty="0"/>
            </a:p>
          </p:txBody>
        </p:sp>
        <p:pic>
          <p:nvPicPr>
            <p:cNvPr id="48134" name="Picture 6" descr="Resultado de imagem para people class icon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6835" y="3631727"/>
              <a:ext cx="432000" cy="432000"/>
            </a:xfrm>
            <a:prstGeom prst="rect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376652" y="4767264"/>
            <a:ext cx="4390697" cy="273844"/>
          </a:xfrm>
        </p:spPr>
        <p:txBody>
          <a:bodyPr/>
          <a:lstStyle/>
          <a:p>
            <a:r>
              <a:rPr lang="pt-PT" dirty="0" smtClean="0"/>
              <a:t>Promover a literacia da informação na </a:t>
            </a:r>
            <a:r>
              <a:rPr lang="pt-PT" dirty="0" err="1" smtClean="0"/>
              <a:t>UAb</a:t>
            </a:r>
            <a:r>
              <a:rPr lang="pt-PT" dirty="0" smtClean="0"/>
              <a:t>. A estratégia da DSD</a:t>
            </a:r>
            <a:endParaRPr lang="pt-PT" dirty="0"/>
          </a:p>
        </p:txBody>
      </p:sp>
      <p:sp>
        <p:nvSpPr>
          <p:cNvPr id="29" name="Triângulo isósceles 28"/>
          <p:cNvSpPr/>
          <p:nvPr/>
        </p:nvSpPr>
        <p:spPr>
          <a:xfrm rot="10800000">
            <a:off x="6496775" y="3602910"/>
            <a:ext cx="1510224" cy="239244"/>
          </a:xfrm>
          <a:prstGeom prst="triangle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b="1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2" name="Forma livre 31"/>
          <p:cNvSpPr/>
          <p:nvPr/>
        </p:nvSpPr>
        <p:spPr>
          <a:xfrm>
            <a:off x="7730732" y="4219762"/>
            <a:ext cx="1393416" cy="394829"/>
          </a:xfrm>
          <a:custGeom>
            <a:avLst/>
            <a:gdLst>
              <a:gd name="connsiteX0" fmla="*/ 0 w 1393416"/>
              <a:gd name="connsiteY0" fmla="*/ 83605 h 836049"/>
              <a:gd name="connsiteX1" fmla="*/ 83605 w 1393416"/>
              <a:gd name="connsiteY1" fmla="*/ 0 h 836049"/>
              <a:gd name="connsiteX2" fmla="*/ 1309811 w 1393416"/>
              <a:gd name="connsiteY2" fmla="*/ 0 h 836049"/>
              <a:gd name="connsiteX3" fmla="*/ 1393416 w 1393416"/>
              <a:gd name="connsiteY3" fmla="*/ 83605 h 836049"/>
              <a:gd name="connsiteX4" fmla="*/ 1393416 w 1393416"/>
              <a:gd name="connsiteY4" fmla="*/ 752444 h 836049"/>
              <a:gd name="connsiteX5" fmla="*/ 1309811 w 1393416"/>
              <a:gd name="connsiteY5" fmla="*/ 836049 h 836049"/>
              <a:gd name="connsiteX6" fmla="*/ 83605 w 1393416"/>
              <a:gd name="connsiteY6" fmla="*/ 836049 h 836049"/>
              <a:gd name="connsiteX7" fmla="*/ 0 w 1393416"/>
              <a:gd name="connsiteY7" fmla="*/ 752444 h 836049"/>
              <a:gd name="connsiteX8" fmla="*/ 0 w 1393416"/>
              <a:gd name="connsiteY8" fmla="*/ 83605 h 83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3416" h="836049">
                <a:moveTo>
                  <a:pt x="0" y="83605"/>
                </a:moveTo>
                <a:cubicBezTo>
                  <a:pt x="0" y="37431"/>
                  <a:pt x="37431" y="0"/>
                  <a:pt x="83605" y="0"/>
                </a:cubicBezTo>
                <a:lnTo>
                  <a:pt x="1309811" y="0"/>
                </a:lnTo>
                <a:cubicBezTo>
                  <a:pt x="1355985" y="0"/>
                  <a:pt x="1393416" y="37431"/>
                  <a:pt x="1393416" y="83605"/>
                </a:cubicBezTo>
                <a:lnTo>
                  <a:pt x="1393416" y="752444"/>
                </a:lnTo>
                <a:cubicBezTo>
                  <a:pt x="1393416" y="798618"/>
                  <a:pt x="1355985" y="836049"/>
                  <a:pt x="1309811" y="836049"/>
                </a:cubicBezTo>
                <a:lnTo>
                  <a:pt x="83605" y="836049"/>
                </a:lnTo>
                <a:cubicBezTo>
                  <a:pt x="37431" y="836049"/>
                  <a:pt x="0" y="798618"/>
                  <a:pt x="0" y="752444"/>
                </a:cubicBezTo>
                <a:lnTo>
                  <a:pt x="0" y="83605"/>
                </a:lnTo>
                <a:close/>
              </a:path>
            </a:pathLst>
          </a:cu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877" tIns="96877" rIns="96877" bIns="96877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kern="1200" dirty="0" smtClean="0"/>
              <a:t>Virtual</a:t>
            </a:r>
            <a:endParaRPr lang="pt-PT" kern="1200" dirty="0"/>
          </a:p>
        </p:txBody>
      </p:sp>
      <p:sp>
        <p:nvSpPr>
          <p:cNvPr id="34" name="Forma livre 33"/>
          <p:cNvSpPr/>
          <p:nvPr/>
        </p:nvSpPr>
        <p:spPr>
          <a:xfrm>
            <a:off x="6476658" y="4230021"/>
            <a:ext cx="1223549" cy="394829"/>
          </a:xfrm>
          <a:custGeom>
            <a:avLst/>
            <a:gdLst>
              <a:gd name="connsiteX0" fmla="*/ 0 w 1393416"/>
              <a:gd name="connsiteY0" fmla="*/ 83605 h 836049"/>
              <a:gd name="connsiteX1" fmla="*/ 83605 w 1393416"/>
              <a:gd name="connsiteY1" fmla="*/ 0 h 836049"/>
              <a:gd name="connsiteX2" fmla="*/ 1309811 w 1393416"/>
              <a:gd name="connsiteY2" fmla="*/ 0 h 836049"/>
              <a:gd name="connsiteX3" fmla="*/ 1393416 w 1393416"/>
              <a:gd name="connsiteY3" fmla="*/ 83605 h 836049"/>
              <a:gd name="connsiteX4" fmla="*/ 1393416 w 1393416"/>
              <a:gd name="connsiteY4" fmla="*/ 752444 h 836049"/>
              <a:gd name="connsiteX5" fmla="*/ 1309811 w 1393416"/>
              <a:gd name="connsiteY5" fmla="*/ 836049 h 836049"/>
              <a:gd name="connsiteX6" fmla="*/ 83605 w 1393416"/>
              <a:gd name="connsiteY6" fmla="*/ 836049 h 836049"/>
              <a:gd name="connsiteX7" fmla="*/ 0 w 1393416"/>
              <a:gd name="connsiteY7" fmla="*/ 752444 h 836049"/>
              <a:gd name="connsiteX8" fmla="*/ 0 w 1393416"/>
              <a:gd name="connsiteY8" fmla="*/ 83605 h 83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3416" h="836049">
                <a:moveTo>
                  <a:pt x="0" y="83605"/>
                </a:moveTo>
                <a:cubicBezTo>
                  <a:pt x="0" y="37431"/>
                  <a:pt x="37431" y="0"/>
                  <a:pt x="83605" y="0"/>
                </a:cubicBezTo>
                <a:lnTo>
                  <a:pt x="1309811" y="0"/>
                </a:lnTo>
                <a:cubicBezTo>
                  <a:pt x="1355985" y="0"/>
                  <a:pt x="1393416" y="37431"/>
                  <a:pt x="1393416" y="83605"/>
                </a:cubicBezTo>
                <a:lnTo>
                  <a:pt x="1393416" y="752444"/>
                </a:lnTo>
                <a:cubicBezTo>
                  <a:pt x="1393416" y="798618"/>
                  <a:pt x="1355985" y="836049"/>
                  <a:pt x="1309811" y="836049"/>
                </a:cubicBezTo>
                <a:lnTo>
                  <a:pt x="83605" y="836049"/>
                </a:lnTo>
                <a:cubicBezTo>
                  <a:pt x="37431" y="836049"/>
                  <a:pt x="0" y="798618"/>
                  <a:pt x="0" y="752444"/>
                </a:cubicBezTo>
                <a:lnTo>
                  <a:pt x="0" y="83605"/>
                </a:lnTo>
                <a:close/>
              </a:path>
            </a:pathLst>
          </a:cu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877" tIns="96877" rIns="96877" bIns="96877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kern="1200" dirty="0" smtClean="0"/>
              <a:t>Assíncrono</a:t>
            </a:r>
            <a:endParaRPr lang="pt-PT" kern="1200" dirty="0"/>
          </a:p>
        </p:txBody>
      </p:sp>
    </p:spTree>
    <p:extLst>
      <p:ext uri="{BB962C8B-B14F-4D97-AF65-F5344CB8AC3E}">
        <p14:creationId xmlns:p14="http://schemas.microsoft.com/office/powerpoint/2010/main" val="22251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25" grpId="0" animBg="1"/>
      <p:bldP spid="23" grpId="0" animBg="1"/>
      <p:bldP spid="28" grpId="0" animBg="1"/>
      <p:bldP spid="29" grpId="0" animBg="1"/>
      <p:bldP spid="32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ta para a direita 14"/>
          <p:cNvSpPr/>
          <p:nvPr/>
        </p:nvSpPr>
        <p:spPr>
          <a:xfrm>
            <a:off x="457200" y="1952625"/>
            <a:ext cx="8291143" cy="219075"/>
          </a:xfrm>
          <a:prstGeom prst="rightArrow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b="1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55BB-6403-4004-A409-C32424135D60}" type="datetime1">
              <a:rPr lang="pt-PT" smtClean="0"/>
              <a:t>02/06/2026</a:t>
            </a:fld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FA4F-C1A2-4731-8C0D-65C362E1DB78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9099" y="1170125"/>
            <a:ext cx="8226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PT" sz="2800" b="1" dirty="0">
                <a:latin typeface="+mj-lt"/>
              </a:rPr>
              <a:t>4</a:t>
            </a:r>
            <a:r>
              <a:rPr lang="pt-PT" sz="2800" b="1" dirty="0" smtClean="0">
                <a:latin typeface="+mj-lt"/>
              </a:rPr>
              <a:t>. Metodologia | Ações de Formação Pré-Definidas</a:t>
            </a:r>
          </a:p>
        </p:txBody>
      </p:sp>
      <p:sp>
        <p:nvSpPr>
          <p:cNvPr id="2" name="Oval 1"/>
          <p:cNvSpPr/>
          <p:nvPr/>
        </p:nvSpPr>
        <p:spPr>
          <a:xfrm>
            <a:off x="686174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/>
              <a:t>1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74118" y="2333663"/>
            <a:ext cx="1438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Definição do </a:t>
            </a:r>
          </a:p>
          <a:p>
            <a:pPr algn="ctr"/>
            <a:r>
              <a:rPr lang="pt-PT" b="1" dirty="0" smtClean="0"/>
              <a:t>âmbito</a:t>
            </a:r>
            <a:endParaRPr lang="pt-PT" b="1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2028905" y="2472162"/>
            <a:ext cx="1532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Agendamento</a:t>
            </a:r>
            <a:endParaRPr lang="pt-PT" b="1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3983779" y="2472162"/>
            <a:ext cx="122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Divulgação</a:t>
            </a:r>
            <a:endParaRPr lang="pt-PT" b="1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5805155" y="2472162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Realização</a:t>
            </a:r>
            <a:endParaRPr lang="pt-PT" b="1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7625889" y="2472162"/>
            <a:ext cx="114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b="1" dirty="0" smtClean="0"/>
              <a:t>Avaliação </a:t>
            </a:r>
            <a:endParaRPr lang="pt-PT" b="1" dirty="0"/>
          </a:p>
        </p:txBody>
      </p:sp>
      <p:sp>
        <p:nvSpPr>
          <p:cNvPr id="34" name="Oval 33"/>
          <p:cNvSpPr/>
          <p:nvPr/>
        </p:nvSpPr>
        <p:spPr>
          <a:xfrm>
            <a:off x="248792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2</a:t>
            </a:r>
            <a:endParaRPr lang="pt-PT" b="1" dirty="0"/>
          </a:p>
        </p:txBody>
      </p:sp>
      <p:sp>
        <p:nvSpPr>
          <p:cNvPr id="35" name="Oval 34"/>
          <p:cNvSpPr/>
          <p:nvPr/>
        </p:nvSpPr>
        <p:spPr>
          <a:xfrm>
            <a:off x="4289684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3</a:t>
            </a:r>
            <a:endParaRPr lang="pt-PT" b="1" dirty="0"/>
          </a:p>
        </p:txBody>
      </p:sp>
      <p:sp>
        <p:nvSpPr>
          <p:cNvPr id="36" name="Oval 35"/>
          <p:cNvSpPr/>
          <p:nvPr/>
        </p:nvSpPr>
        <p:spPr>
          <a:xfrm>
            <a:off x="6091439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4</a:t>
            </a:r>
            <a:endParaRPr lang="pt-PT" b="1" dirty="0"/>
          </a:p>
        </p:txBody>
      </p:sp>
      <p:sp>
        <p:nvSpPr>
          <p:cNvPr id="37" name="Oval 36"/>
          <p:cNvSpPr/>
          <p:nvPr/>
        </p:nvSpPr>
        <p:spPr>
          <a:xfrm>
            <a:off x="7893192" y="1761240"/>
            <a:ext cx="614297" cy="576282"/>
          </a:xfrm>
          <a:prstGeom prst="ellipse">
            <a:avLst/>
          </a:pr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304" tIns="97304" rIns="97304" bIns="97304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b="1" dirty="0" smtClean="0"/>
              <a:t>5</a:t>
            </a:r>
            <a:endParaRPr lang="pt-PT" b="1" dirty="0"/>
          </a:p>
        </p:txBody>
      </p:sp>
      <p:sp>
        <p:nvSpPr>
          <p:cNvPr id="8" name="Retângulo 7"/>
          <p:cNvSpPr/>
          <p:nvPr/>
        </p:nvSpPr>
        <p:spPr>
          <a:xfrm>
            <a:off x="129322" y="2930529"/>
            <a:ext cx="1728000" cy="1800000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1200" dirty="0" smtClean="0"/>
              <a:t>Diversificação dos conteúdos:</a:t>
            </a:r>
            <a:endParaRPr lang="pt-PT" sz="1200" dirty="0"/>
          </a:p>
          <a:p>
            <a:pPr marL="100013" indent="-214313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Utilização de </a:t>
            </a:r>
            <a:r>
              <a:rPr lang="pt-PT" sz="1200" dirty="0" smtClean="0"/>
              <a:t>recursos</a:t>
            </a:r>
            <a:endParaRPr lang="pt-PT" sz="600" dirty="0"/>
          </a:p>
          <a:p>
            <a:pPr marL="100013" indent="-214313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Utilização da </a:t>
            </a:r>
            <a:r>
              <a:rPr lang="pt-PT" sz="1200" dirty="0" smtClean="0"/>
              <a:t>informação</a:t>
            </a:r>
            <a:endParaRPr lang="pt-PT" sz="600" dirty="0"/>
          </a:p>
          <a:p>
            <a:pPr marL="100013" indent="-214313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Normalização e </a:t>
            </a:r>
            <a:r>
              <a:rPr lang="pt-PT" sz="1200" dirty="0" smtClean="0"/>
              <a:t>referenciação</a:t>
            </a:r>
          </a:p>
          <a:p>
            <a:pPr marL="100013" indent="-214313">
              <a:buFont typeface="Wingdings" panose="05000000000000000000" pitchFamily="2" charset="2"/>
              <a:buChar char="§"/>
              <a:defRPr/>
            </a:pPr>
            <a:r>
              <a:rPr lang="pt-PT" sz="1200" dirty="0" smtClean="0"/>
              <a:t>Acesso Aberto</a:t>
            </a:r>
            <a:endParaRPr lang="pt-PT" sz="1200" dirty="0"/>
          </a:p>
        </p:txBody>
      </p:sp>
      <p:sp>
        <p:nvSpPr>
          <p:cNvPr id="38" name="Retângulo 37"/>
          <p:cNvSpPr/>
          <p:nvPr/>
        </p:nvSpPr>
        <p:spPr>
          <a:xfrm>
            <a:off x="1933541" y="2930530"/>
            <a:ext cx="1728000" cy="1800000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 algn="just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Semestral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5535407" y="2930530"/>
            <a:ext cx="1728000" cy="1800000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 algn="just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Sessões abertas e dinâmicas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734474" y="2930530"/>
            <a:ext cx="1728000" cy="1800000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  <a:prstDash val="dash"/>
          </a:ln>
        </p:spPr>
        <p:txBody>
          <a:bodyPr>
            <a:spAutoFit/>
          </a:bodyPr>
          <a:lstStyle/>
          <a:p>
            <a:pPr marL="28575" indent="-257175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Plano de formação</a:t>
            </a:r>
          </a:p>
          <a:p>
            <a:pPr marL="28575" indent="-257175" algn="just">
              <a:buFont typeface="Wingdings" panose="05000000000000000000" pitchFamily="2" charset="2"/>
              <a:buChar char="§"/>
              <a:defRPr/>
            </a:pPr>
            <a:r>
              <a:rPr lang="pt-PT" sz="1200" dirty="0"/>
              <a:t>Formulário de inscrição </a:t>
            </a:r>
          </a:p>
        </p:txBody>
      </p:sp>
      <p:sp>
        <p:nvSpPr>
          <p:cNvPr id="39" name="Retângulo 38"/>
          <p:cNvSpPr/>
          <p:nvPr/>
        </p:nvSpPr>
        <p:spPr>
          <a:xfrm>
            <a:off x="7336340" y="2930524"/>
            <a:ext cx="1728000" cy="1754326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square">
            <a:spAutoFit/>
          </a:bodyPr>
          <a:lstStyle/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 smtClean="0"/>
              <a:t>Partilha dos questionários de satisfação </a:t>
            </a:r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r>
              <a:rPr lang="pt-PT" sz="1200" dirty="0" smtClean="0"/>
              <a:t>Análise dos resultados</a:t>
            </a:r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 smtClean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/>
          </a:p>
          <a:p>
            <a:pPr marL="28575" indent="-257175">
              <a:buFont typeface="Wingdings" panose="05000000000000000000" pitchFamily="2" charset="2"/>
              <a:buChar char="§"/>
              <a:defRPr/>
            </a:pPr>
            <a:endParaRPr lang="pt-PT" sz="1200" dirty="0"/>
          </a:p>
        </p:txBody>
      </p:sp>
      <p:sp>
        <p:nvSpPr>
          <p:cNvPr id="40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376652" y="4767264"/>
            <a:ext cx="4390697" cy="273844"/>
          </a:xfrm>
        </p:spPr>
        <p:txBody>
          <a:bodyPr/>
          <a:lstStyle/>
          <a:p>
            <a:r>
              <a:rPr lang="pt-PT" dirty="0" smtClean="0"/>
              <a:t>Promover a literacia da informação na </a:t>
            </a:r>
            <a:r>
              <a:rPr lang="pt-PT" dirty="0" err="1" smtClean="0"/>
              <a:t>UAb</a:t>
            </a:r>
            <a:r>
              <a:rPr lang="pt-PT" dirty="0" smtClean="0"/>
              <a:t>. A estratégia da DSD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2539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8" grpId="0" animBg="1"/>
      <p:bldP spid="38" grpId="0" animBg="1"/>
      <p:bldP spid="11" grpId="0" animBg="1"/>
      <p:bldP spid="13" grpId="0" animBg="1"/>
      <p:bldP spid="3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</TotalTime>
  <Words>783</Words>
  <Application>Microsoft Office PowerPoint</Application>
  <PresentationFormat>On-screen Show (16:9)</PresentationFormat>
  <Paragraphs>177</Paragraphs>
  <Slides>17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SimSun</vt:lpstr>
      <vt:lpstr>Arial</vt:lpstr>
      <vt:lpstr>Calibri</vt:lpstr>
      <vt:lpstr>Candara</vt:lpstr>
      <vt:lpstr>Times New Roman</vt:lpstr>
      <vt:lpstr>Wingdings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João</dc:creator>
  <cp:lastModifiedBy>word2</cp:lastModifiedBy>
  <cp:revision>123</cp:revision>
  <dcterms:created xsi:type="dcterms:W3CDTF">2013-05-19T20:14:42Z</dcterms:created>
  <dcterms:modified xsi:type="dcterms:W3CDTF">2026-06-02T08:45:06Z</dcterms:modified>
</cp:coreProperties>
</file>