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6" r:id="rId1"/>
  </p:sldMasterIdLst>
  <p:notesMasterIdLst>
    <p:notesMasterId r:id="rId15"/>
  </p:notesMasterIdLst>
  <p:handoutMasterIdLst>
    <p:handoutMasterId r:id="rId16"/>
  </p:handoutMasterIdLst>
  <p:sldIdLst>
    <p:sldId id="257" r:id="rId2"/>
    <p:sldId id="269" r:id="rId3"/>
    <p:sldId id="259" r:id="rId4"/>
    <p:sldId id="277" r:id="rId5"/>
    <p:sldId id="283" r:id="rId6"/>
    <p:sldId id="278" r:id="rId7"/>
    <p:sldId id="284" r:id="rId8"/>
    <p:sldId id="279" r:id="rId9"/>
    <p:sldId id="280" r:id="rId10"/>
    <p:sldId id="281" r:id="rId11"/>
    <p:sldId id="286" r:id="rId12"/>
    <p:sldId id="282" r:id="rId13"/>
    <p:sldId id="287" r:id="rId14"/>
  </p:sldIdLst>
  <p:sldSz cx="12192000" cy="6858000"/>
  <p:notesSz cx="6858000" cy="9144000"/>
  <p:defaultTextStyle>
    <a:defPPr rtl="0"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6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4" d="100"/>
          <a:sy n="124" d="100"/>
        </p:scale>
        <p:origin x="49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B928736-AA0B-442D-A1AF-8261F7034BF9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D92CB86-0DB9-4A70-B1CF-B23508471F6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5764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pt"/>
              <a:t>Clique para editar os Estilos de texto do modelo global</a:t>
            </a:r>
            <a:endParaRPr lang="en-US"/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2B151B-D7D1-48E5-8230-5AADBC794F8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927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pt-pt" dirty="0"/>
              <a:t>Clique para editar o estilo do título do Modelo Global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3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pt-PT"/>
              <a:t>Clique para editar o estilo de subtítulo do Modelo Global</a:t>
            </a:r>
            <a:endParaRPr lang="en-US" dirty="0"/>
          </a:p>
        </p:txBody>
      </p:sp>
      <p:cxnSp>
        <p:nvCxnSpPr>
          <p:cNvPr id="9" name="Conexão Reta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ED0CAB-5C98-4633-8227-766380E8BC6E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lIns="45720" tIns="0" rIns="45720" bIns="0"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 texto do 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222BAA2-AC6B-4746-8053-EDC8606E535A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412302"/>
            <a:ext cx="2628900" cy="5759898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 estilo do título do Modelo Global</a:t>
            </a:r>
            <a:endParaRPr lang="en-US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 rtlCol="0"/>
          <a:lstStyle/>
          <a:p>
            <a:pPr lvl="0" rtl="0"/>
            <a:r>
              <a:rPr lang="pt-PT"/>
              <a:t>Clique para editar os estilos do texto de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EDC9CF0-46A2-4AC7-9FA2-8EC67FAC0032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Marcador de Posição do Número do Diapositivo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t-PT"/>
              <a:t>Clique para editar os estilos do texto de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BC3D2EF-A9F1-401A-8C02-1662D96CBA0D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B7F09D0-DD86-2188-919D-694EE1762A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2247" y="221605"/>
            <a:ext cx="938564" cy="897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pt-pt" dirty="0"/>
              <a:t>Clique para editar o estilo do título do Modelo Global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3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PT"/>
              <a:t>Clique para editar os estilos do texto de Modelo Global</a:t>
            </a:r>
          </a:p>
        </p:txBody>
      </p:sp>
      <p:cxnSp>
        <p:nvCxnSpPr>
          <p:cNvPr id="9" name="Conexão Reta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7582FB0-8268-4450-AEFB-7C755E727544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1" name="Marcador de Posição do Número do Diapositivo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 hasCustomPrompt="1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 hasCustomPrompt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 hasCustomPrompt="1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6E0A07F-0364-433A-B636-12526FBF2765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9" name="Marcador de Posição do Rodapé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Marcador de Posição do Número do Diapositivo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/>
          <p:cNvSpPr>
            <a:spLocks noGrp="1"/>
          </p:cNvSpPr>
          <p:nvPr>
            <p:ph type="title" hasCustomPrompt="1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 hasCustomPrompt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pt" dirty="0"/>
              <a:t>Clique para editar os estilos de 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 hasCustomPrompt="1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pt" dirty="0"/>
              <a:t>Clique para editar os estilos de 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 hasCustomPrompt="1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25BCC9B-3D00-4038-B827-05429894F1D1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11" name="Marcador de Posição do Rodapé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2" name="Marcador de Posição do Número do Diapositivo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6" name="Marcador de Posição da Data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E5B8D0D-025A-4217-B697-16EEC070DDC8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7" name="Marcador de Posição do Rodapé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8" name="Marcador de Posição do Número do Diapositivo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763092-FB88-4F2E-B7A9-6AD9CA079CD0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pt-PT"/>
              <a:t>Clique para editar os estilos do texto de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pt" dirty="0"/>
              <a:t>Clique para editar os estilos de 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E55777FD-C41C-4ED6-9788-E0BDB29FE28C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pPr rtl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Marcador de Posição da Imagem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1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E2C937DC-1FD7-45E0-8375-82F139FBDB0A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US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pt-pt"/>
              <a:t>Clique para editar os Estilos de texto do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1F5BAF06-A1C3-41CD-B482-A3F55490B9C6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0" name="Conexão Reta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tângulo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754" y="639097"/>
            <a:ext cx="6253317" cy="3686015"/>
          </a:xfrm>
        </p:spPr>
        <p:txBody>
          <a:bodyPr rtlCol="0">
            <a:normAutofit/>
          </a:bodyPr>
          <a:lstStyle/>
          <a:p>
            <a:pPr rtl="0"/>
            <a:r>
              <a:rPr lang="pt-PT" sz="6000" dirty="0"/>
              <a:t>Sistemas Computacionais</a:t>
            </a:r>
            <a:endParaRPr lang="pt-pt" sz="60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753" y="4672739"/>
            <a:ext cx="6269347" cy="1021498"/>
          </a:xfrm>
        </p:spPr>
        <p:txBody>
          <a:bodyPr rtlCol="0">
            <a:normAutofit/>
          </a:bodyPr>
          <a:lstStyle/>
          <a:p>
            <a:pPr rtl="0"/>
            <a:r>
              <a:rPr lang="pt-PT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Tópico 1 (Parte </a:t>
            </a:r>
            <a:r>
              <a:rPr lang="pt-PT" sz="1700">
                <a:solidFill>
                  <a:schemeClr val="tx1">
                    <a:lumMod val="85000"/>
                    <a:lumOff val="15000"/>
                  </a:schemeClr>
                </a:solidFill>
              </a:rPr>
              <a:t>2)</a:t>
            </a:r>
          </a:p>
          <a:p>
            <a:pPr rtl="0"/>
            <a:r>
              <a:rPr lang="pt-PT" sz="1700">
                <a:solidFill>
                  <a:schemeClr val="tx1">
                    <a:lumMod val="85000"/>
                    <a:lumOff val="15000"/>
                  </a:schemeClr>
                </a:solidFill>
              </a:rPr>
              <a:t>DESEMPENHO COMPUTACIONAL</a:t>
            </a:r>
            <a:endParaRPr lang="pt-pt" sz="1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Imagem 4" descr="Uma imagem com um edifício, espaço de repouso, banco, área lateral&#10;&#10;Descrição gerada automaticamente">
            <a:extLst>
              <a:ext uri="{FF2B5EF4-FFF2-40B4-BE49-F238E27FC236}">
                <a16:creationId xmlns:a16="http://schemas.microsoft.com/office/drawing/2014/main" id="{282CF6DD-7FE8-4063-9551-1B7BBCE92A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"/>
            <a:ext cx="4635315" cy="6857999"/>
          </a:xfrm>
          <a:prstGeom prst="rect">
            <a:avLst/>
          </a:prstGeom>
        </p:spPr>
      </p:pic>
      <p:cxnSp>
        <p:nvCxnSpPr>
          <p:cNvPr id="24" name="Conexão Reta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BC3FF321-5E5B-2BB3-8D7D-CC222015A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600" y="382713"/>
            <a:ext cx="2857500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B856E7FD-3BE8-5F2A-3BA7-668FCA47969A}"/>
              </a:ext>
            </a:extLst>
          </p:cNvPr>
          <p:cNvSpPr txBox="1"/>
          <p:nvPr/>
        </p:nvSpPr>
        <p:spPr>
          <a:xfrm>
            <a:off x="5289753" y="5973511"/>
            <a:ext cx="2744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 dirty="0"/>
              <a:t>Vitor Rocio, outubro 2020 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E0AC7BC3-58FE-3D3F-6AA8-1E5A4A9B58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667" y="6139756"/>
            <a:ext cx="860246" cy="30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0FB07927-1193-AD9F-E6D9-A23A6E633087}"/>
              </a:ext>
            </a:extLst>
          </p:cNvPr>
          <p:cNvSpPr txBox="1"/>
          <p:nvPr/>
        </p:nvSpPr>
        <p:spPr>
          <a:xfrm>
            <a:off x="8701600" y="6488240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900" b="0" i="0" dirty="0"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Este trabalho está licenciado com uma Licença </a:t>
            </a:r>
            <a:r>
              <a:rPr lang="pt-PT" sz="900" b="0" i="0" u="none" strike="noStrike" dirty="0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5"/>
              </a:rPr>
              <a:t>Creative </a:t>
            </a:r>
            <a:r>
              <a:rPr lang="pt-PT" sz="900" b="0" i="0" u="none" strike="noStrike" dirty="0" err="1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5"/>
              </a:rPr>
              <a:t>Commons</a:t>
            </a:r>
            <a:r>
              <a:rPr lang="pt-PT" sz="900" b="0" i="0" u="none" strike="noStrike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5"/>
              </a:rPr>
              <a:t> - Atribuição 4.0 Internacional</a:t>
            </a:r>
            <a:r>
              <a:rPr lang="pt-PT" sz="900" b="0" i="0"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.</a:t>
            </a:r>
            <a:endParaRPr lang="pt-P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737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7E7767-53EA-4FF9-9F82-778A8E1EF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Uniprocessadores vs. multiprocessadores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ADEB57A-985D-4FE9-97BF-C29CF10370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A barreira da energia forçou assim uma mudança dramática no desenho dos microprocessadores: em vez de os fabricantes tornarem os processadores mais rápidos pelo aumento da frequência do relógio, desenvolvem microprocessadores com mais do que um processador: os chamados “</a:t>
            </a:r>
            <a:r>
              <a:rPr lang="pt-PT" b="1" dirty="0"/>
              <a:t>cores</a:t>
            </a:r>
            <a:r>
              <a:rPr lang="pt-PT" dirty="0"/>
              <a:t>”. Assim, um microprocessador “</a:t>
            </a:r>
            <a:r>
              <a:rPr lang="pt-PT" dirty="0" err="1"/>
              <a:t>quadcore</a:t>
            </a:r>
            <a:r>
              <a:rPr lang="pt-PT" dirty="0"/>
              <a:t>” contém quatro processadores ou cores que correm em paralelo.</a:t>
            </a:r>
          </a:p>
          <a:p>
            <a:r>
              <a:rPr lang="pt-PT" dirty="0"/>
              <a:t>O paralelismo é assim, uma forma de melhorar o desempenho dos computadores, mas implica um aumento de complexidade na programação, pois é crítico:</a:t>
            </a:r>
          </a:p>
          <a:p>
            <a:pPr lvl="1"/>
            <a:r>
              <a:rPr lang="pt-PT" dirty="0"/>
              <a:t>Garantir uma distribuição das tarefas pelos vários processadores/cores, por forma a que uns fiquem sobrecarregados enquanto outros nada tenham para fazer;</a:t>
            </a:r>
          </a:p>
          <a:p>
            <a:pPr lvl="1"/>
            <a:r>
              <a:rPr lang="pt-PT" dirty="0"/>
              <a:t>Minimizar a comunicação entre os processadores/cores, pois uma comunicação excessiva limita a independência de cada core para fazer as tarefas que lhe estão atribuídas.</a:t>
            </a:r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BDFD7728-3D62-4937-99E3-E615219C3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3D898358-611A-47A0-AD3E-D3EB5E9F9A6E}"/>
              </a:ext>
            </a:extLst>
          </p:cNvPr>
          <p:cNvSpPr txBox="1"/>
          <p:nvPr/>
        </p:nvSpPr>
        <p:spPr>
          <a:xfrm>
            <a:off x="10645604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896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CB482F-1A2A-466D-86B2-9A224FC3F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Benchmarks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50D923D-77E6-4552-8CE8-8F8F042EC8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Aplicando o princípio da rapidez dos casos comuns (ver s</a:t>
            </a:r>
            <a:r>
              <a:rPr lang="en-US" dirty="0" err="1"/>
              <a:t>ecção</a:t>
            </a:r>
            <a:r>
              <a:rPr lang="en-US" dirty="0"/>
              <a:t> 1.2), </a:t>
            </a:r>
            <a:r>
              <a:rPr lang="en-US" dirty="0" err="1"/>
              <a:t>foi</a:t>
            </a:r>
            <a:r>
              <a:rPr lang="en-US" dirty="0"/>
              <a:t> </a:t>
            </a:r>
            <a:r>
              <a:rPr lang="en-US" dirty="0" err="1"/>
              <a:t>criado</a:t>
            </a:r>
            <a:r>
              <a:rPr lang="en-US" dirty="0"/>
              <a:t> o </a:t>
            </a:r>
            <a:r>
              <a:rPr lang="en-US" dirty="0" err="1"/>
              <a:t>conceito</a:t>
            </a:r>
            <a:r>
              <a:rPr lang="en-US" dirty="0"/>
              <a:t> de </a:t>
            </a:r>
            <a:r>
              <a:rPr lang="en-US" b="1" dirty="0"/>
              <a:t>benchmark</a:t>
            </a:r>
            <a:r>
              <a:rPr lang="en-US" dirty="0"/>
              <a:t> – um conjunto de </a:t>
            </a:r>
            <a:r>
              <a:rPr lang="en-US" dirty="0" err="1"/>
              <a:t>programas</a:t>
            </a:r>
            <a:r>
              <a:rPr lang="en-US" dirty="0"/>
              <a:t> que </a:t>
            </a:r>
            <a:r>
              <a:rPr lang="en-US" dirty="0" err="1"/>
              <a:t>representa</a:t>
            </a:r>
            <a:r>
              <a:rPr lang="en-US" dirty="0"/>
              <a:t> a </a:t>
            </a:r>
            <a:r>
              <a:rPr lang="en-US" dirty="0" err="1"/>
              <a:t>utilização</a:t>
            </a:r>
            <a:r>
              <a:rPr lang="en-US" dirty="0"/>
              <a:t> </a:t>
            </a:r>
            <a:r>
              <a:rPr lang="en-US" dirty="0" err="1"/>
              <a:t>comum</a:t>
            </a:r>
            <a:r>
              <a:rPr lang="en-US" dirty="0"/>
              <a:t> de um </a:t>
            </a:r>
            <a:r>
              <a:rPr lang="en-US" dirty="0" err="1"/>
              <a:t>computador</a:t>
            </a:r>
            <a:r>
              <a:rPr lang="en-US" dirty="0"/>
              <a:t>, e que serve para </a:t>
            </a:r>
            <a:r>
              <a:rPr lang="en-US" dirty="0" err="1"/>
              <a:t>medir</a:t>
            </a:r>
            <a:r>
              <a:rPr lang="en-US" dirty="0"/>
              <a:t> o </a:t>
            </a:r>
            <a:r>
              <a:rPr lang="en-US" dirty="0" err="1"/>
              <a:t>desempenho</a:t>
            </a:r>
            <a:r>
              <a:rPr lang="en-US" dirty="0"/>
              <a:t> e </a:t>
            </a:r>
            <a:r>
              <a:rPr lang="en-US" dirty="0" err="1"/>
              <a:t>compará</a:t>
            </a:r>
            <a:r>
              <a:rPr lang="en-US" dirty="0"/>
              <a:t>-lo entre </a:t>
            </a:r>
            <a:r>
              <a:rPr lang="en-US" dirty="0" err="1"/>
              <a:t>vários</a:t>
            </a:r>
            <a:r>
              <a:rPr lang="en-US" dirty="0"/>
              <a:t> </a:t>
            </a:r>
            <a:r>
              <a:rPr lang="en-US" dirty="0" err="1"/>
              <a:t>computadores</a:t>
            </a:r>
            <a:r>
              <a:rPr lang="en-US" dirty="0"/>
              <a:t>.</a:t>
            </a:r>
          </a:p>
          <a:p>
            <a:r>
              <a:rPr lang="pt-PT" dirty="0"/>
              <a:t>SPEC (</a:t>
            </a:r>
            <a:r>
              <a:rPr lang="pt-PT" dirty="0" err="1"/>
              <a:t>System</a:t>
            </a:r>
            <a:r>
              <a:rPr lang="pt-PT" dirty="0"/>
              <a:t> Performance </a:t>
            </a:r>
            <a:r>
              <a:rPr lang="pt-PT" dirty="0" err="1"/>
              <a:t>Evaluation</a:t>
            </a:r>
            <a:r>
              <a:rPr lang="pt-PT" dirty="0"/>
              <a:t> </a:t>
            </a:r>
            <a:r>
              <a:rPr lang="pt-PT" dirty="0" err="1"/>
              <a:t>Cooperative</a:t>
            </a:r>
            <a:r>
              <a:rPr lang="pt-PT" dirty="0"/>
              <a:t>) é um projeto suportado por vários fabricantes para criar </a:t>
            </a:r>
            <a:r>
              <a:rPr lang="pt-PT" dirty="0" err="1"/>
              <a:t>benchmarks</a:t>
            </a:r>
            <a:r>
              <a:rPr lang="pt-PT" dirty="0"/>
              <a:t> normalizadas para sistemas de computadores modernos.</a:t>
            </a:r>
          </a:p>
          <a:p>
            <a:r>
              <a:rPr lang="pt-PT" dirty="0"/>
              <a:t>O </a:t>
            </a:r>
            <a:r>
              <a:rPr lang="pt-PT" b="1" dirty="0" err="1"/>
              <a:t>SPECratio</a:t>
            </a:r>
            <a:r>
              <a:rPr lang="pt-PT" dirty="0"/>
              <a:t> é uma medida normalizada que agrega 12 </a:t>
            </a:r>
            <a:r>
              <a:rPr lang="pt-PT" dirty="0" err="1"/>
              <a:t>benchmarks</a:t>
            </a:r>
            <a:r>
              <a:rPr lang="pt-PT" dirty="0"/>
              <a:t> sobre números inteiros, e obtém-se dividindo o tempo de execução num processador de referência pelo tempo de execução no computador cujo desempenho estamos a medir. Sendo o </a:t>
            </a:r>
            <a:r>
              <a:rPr lang="pt-PT" dirty="0" err="1"/>
              <a:t>SPECratio</a:t>
            </a:r>
            <a:r>
              <a:rPr lang="pt-PT" dirty="0"/>
              <a:t> inversamente proporcional ao tempo de execução, é tanto maior quanto maior o desempenho do computador.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D3C45D35-A2DD-4EA8-84A5-B2D0935A4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7032086-74E6-465D-8122-715B641D8E34}"/>
              </a:ext>
            </a:extLst>
          </p:cNvPr>
          <p:cNvSpPr txBox="1"/>
          <p:nvPr/>
        </p:nvSpPr>
        <p:spPr>
          <a:xfrm>
            <a:off x="10645604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554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7BE255-CECD-4342-B12F-4058FA28B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Lei de </a:t>
            </a:r>
            <a:r>
              <a:rPr lang="pt-PT" dirty="0" err="1"/>
              <a:t>Amdahl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C9D528D2-A0F3-48F9-8280-EA3466C65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b="1" dirty="0"/>
              <a:t>Lei de </a:t>
            </a:r>
            <a:r>
              <a:rPr lang="pt-PT" b="1" dirty="0" err="1"/>
              <a:t>Amdahl</a:t>
            </a:r>
            <a:r>
              <a:rPr lang="pt-PT" b="1" dirty="0"/>
              <a:t> </a:t>
            </a:r>
            <a:r>
              <a:rPr lang="pt-PT" dirty="0"/>
              <a:t>– O aumento de desempenho possível com uma determinada melhoria no sistema é sempre limitada pelo grau de uso dessa melhoria.</a:t>
            </a:r>
          </a:p>
          <a:p>
            <a:r>
              <a:rPr lang="pt-PT" dirty="0"/>
              <a:t>Por exemplo, se um programa tem um tempo de execução de 100 segundos e gasta 80 segundos a fazer multiplicações, melhorar o desempenho da operação de multiplicação para o dobro não irá fazer com que o desempenho do programa atinja também o dobro, porque durante 20 segundos estará a fazer outras coisas.</a:t>
            </a:r>
          </a:p>
          <a:p>
            <a:r>
              <a:rPr lang="pt-PT" dirty="0"/>
              <a:t>A lei de </a:t>
            </a:r>
            <a:r>
              <a:rPr lang="pt-PT" dirty="0" err="1"/>
              <a:t>Amdahl</a:t>
            </a:r>
            <a:r>
              <a:rPr lang="pt-PT" dirty="0"/>
              <a:t> traduz-se na seguinte expressão:</a:t>
            </a:r>
          </a:p>
          <a:p>
            <a:r>
              <a:rPr lang="pt-PT" u="sng" dirty="0"/>
              <a:t>Tempo de execução após melhoria = Tempo de execução afetado pela melhoria / Grau de melhoria + Tempo de execução não afetado pela melhoria</a:t>
            </a:r>
            <a:endParaRPr lang="en-US" u="sng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6557536-8B26-4AB7-A665-579FB1BA9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974EACF0-3F09-49FA-A318-E4F6993CF628}"/>
              </a:ext>
            </a:extLst>
          </p:cNvPr>
          <p:cNvSpPr txBox="1"/>
          <p:nvPr/>
        </p:nvSpPr>
        <p:spPr>
          <a:xfrm>
            <a:off x="10527431" y="1368028"/>
            <a:ext cx="628249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862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6DFD58-CE30-4F1C-8495-63F4CEACD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Lei de </a:t>
            </a:r>
            <a:r>
              <a:rPr lang="pt-PT" dirty="0" err="1"/>
              <a:t>Amdahl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06E03BC5-7775-4823-ADD1-615344066D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  <a:p>
            <a:r>
              <a:rPr lang="pt-PT" dirty="0"/>
              <a:t>Aplicando a expressão ao exemplo anterior:</a:t>
            </a:r>
          </a:p>
          <a:p>
            <a:r>
              <a:rPr lang="pt-PT" dirty="0"/>
              <a:t>Tempo de execução após melhoria = 80 / 2 + 20 = 40 + 20 = 60 segundos</a:t>
            </a:r>
          </a:p>
          <a:p>
            <a:r>
              <a:rPr lang="pt-PT" dirty="0"/>
              <a:t>Ou seja, o tempo de execução do programa não é reduzido para metade, mesmo que o desempenho das multiplicações seja o dobro.</a:t>
            </a:r>
            <a:endParaRPr lang="en-US" dirty="0"/>
          </a:p>
          <a:p>
            <a:r>
              <a:rPr lang="pt-PT" dirty="0"/>
              <a:t>Da mesma forma, não é possível reduzir o tempo de execução para 20 segundos ou menos apenas pelo </a:t>
            </a:r>
            <a:r>
              <a:rPr lang="pt-PT"/>
              <a:t>aumento do </a:t>
            </a:r>
            <a:r>
              <a:rPr lang="pt-PT" dirty="0"/>
              <a:t>desempenho das operações de multiplicação.</a:t>
            </a:r>
          </a:p>
          <a:p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BEE80E46-080D-4550-8A0E-5DCB3792B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989F0E9D-E5B7-411E-8A04-480948122D02}"/>
              </a:ext>
            </a:extLst>
          </p:cNvPr>
          <p:cNvSpPr txBox="1"/>
          <p:nvPr/>
        </p:nvSpPr>
        <p:spPr>
          <a:xfrm>
            <a:off x="10527431" y="1368028"/>
            <a:ext cx="628249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966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146CDE-7661-419B-981E-974B3B540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Índice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3D95DE9-1FBD-40AB-A5D7-54C9A15EC4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PT" dirty="0">
                <a:solidFill>
                  <a:srgbClr val="9BA8B7"/>
                </a:solidFill>
              </a:rPr>
              <a:t>1.1. Introdução: que tipos de computadores existem?</a:t>
            </a:r>
          </a:p>
          <a:p>
            <a:r>
              <a:rPr lang="pt-PT" dirty="0">
                <a:solidFill>
                  <a:srgbClr val="9BA8B7"/>
                </a:solidFill>
              </a:rPr>
              <a:t>1.2. Oito grandes ideias em Arquitetura de Computadores</a:t>
            </a:r>
          </a:p>
          <a:p>
            <a:r>
              <a:rPr lang="pt-PT" dirty="0">
                <a:solidFill>
                  <a:srgbClr val="9BA8B7"/>
                </a:solidFill>
              </a:rPr>
              <a:t>1.3. O que está por detrás das aplicações?</a:t>
            </a:r>
          </a:p>
          <a:p>
            <a:r>
              <a:rPr lang="pt-PT" dirty="0">
                <a:solidFill>
                  <a:srgbClr val="9BA8B7"/>
                </a:solidFill>
              </a:rPr>
              <a:t>1.4. O que está dentro do computador?</a:t>
            </a:r>
          </a:p>
          <a:p>
            <a:r>
              <a:rPr lang="pt-PT" dirty="0">
                <a:solidFill>
                  <a:srgbClr val="9BA8B7"/>
                </a:solidFill>
              </a:rPr>
              <a:t>1.5. Tecnologias para construir processadores e memória</a:t>
            </a:r>
          </a:p>
          <a:p>
            <a:r>
              <a:rPr lang="pt-PT" b="1" dirty="0">
                <a:solidFill>
                  <a:schemeClr val="tx1"/>
                </a:solidFill>
              </a:rPr>
              <a:t>1.6. Desempenho</a:t>
            </a:r>
          </a:p>
          <a:p>
            <a:r>
              <a:rPr lang="pt-PT" b="1" dirty="0">
                <a:solidFill>
                  <a:schemeClr val="tx1"/>
                </a:solidFill>
              </a:rPr>
              <a:t>1.7. A barreira da energia</a:t>
            </a:r>
          </a:p>
          <a:p>
            <a:r>
              <a:rPr lang="pt-PT" b="1" dirty="0">
                <a:solidFill>
                  <a:schemeClr val="tx1"/>
                </a:solidFill>
              </a:rPr>
              <a:t>1.8, 1.9. Uniprocessadores vs. Multiprocessadores</a:t>
            </a:r>
          </a:p>
          <a:p>
            <a:r>
              <a:rPr lang="pt-PT" b="1" dirty="0">
                <a:solidFill>
                  <a:schemeClr val="tx1"/>
                </a:solidFill>
              </a:rPr>
              <a:t>1.10. Lei de </a:t>
            </a:r>
            <a:r>
              <a:rPr lang="pt-PT" b="1" dirty="0" err="1">
                <a:solidFill>
                  <a:schemeClr val="tx1"/>
                </a:solidFill>
              </a:rPr>
              <a:t>Amdahl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11447A2-3326-4AFB-ABDE-35B626439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ED0A512-730C-47A2-8364-9BEA0A77C27B}"/>
              </a:ext>
            </a:extLst>
          </p:cNvPr>
          <p:cNvSpPr txBox="1"/>
          <p:nvPr/>
        </p:nvSpPr>
        <p:spPr>
          <a:xfrm>
            <a:off x="8686800" y="5932156"/>
            <a:ext cx="312617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PT" sz="1400" dirty="0">
                <a:latin typeface="+mj-lt"/>
              </a:rPr>
              <a:t>Cf. Patterson &amp; </a:t>
            </a:r>
            <a:r>
              <a:rPr lang="pt-PT" sz="1400" dirty="0" err="1">
                <a:latin typeface="+mj-lt"/>
              </a:rPr>
              <a:t>Hennessy</a:t>
            </a:r>
            <a:r>
              <a:rPr lang="pt-PT" sz="1400" dirty="0">
                <a:latin typeface="+mj-lt"/>
              </a:rPr>
              <a:t>, Cap. 1</a:t>
            </a:r>
            <a:endParaRPr 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98355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9AD010-EE1D-4A6A-B2C1-893EC5ED6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Desempenho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58F4B6D9-8343-40F9-82BA-0E30A7F523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PT" dirty="0"/>
              <a:t>O desempenho de um computador pode ser medido de várias formas, e a complexidade dos atuais sistemas computacionais exige que se tenham em conta várias delas. De forma geral, existem dois tipos de medidas de desempenho:</a:t>
            </a:r>
          </a:p>
          <a:p>
            <a:r>
              <a:rPr lang="pt-PT" b="1" dirty="0"/>
              <a:t>Tempo de resposta ou de execução </a:t>
            </a:r>
            <a:r>
              <a:rPr lang="pt-PT" dirty="0"/>
              <a:t>– o tempo total necessário para um computador executar uma tarefa, incluindo acessos a disco, acessos a memória, atividades de input/output, tempo de CPU, etc.</a:t>
            </a:r>
          </a:p>
          <a:p>
            <a:r>
              <a:rPr lang="pt-PT" b="1" dirty="0"/>
              <a:t>Largura de banda (</a:t>
            </a:r>
            <a:r>
              <a:rPr lang="pt-PT" b="1" dirty="0" err="1"/>
              <a:t>bandwidth</a:t>
            </a:r>
            <a:r>
              <a:rPr lang="pt-PT" b="1" dirty="0"/>
              <a:t> ou </a:t>
            </a:r>
            <a:r>
              <a:rPr lang="pt-PT" b="1" dirty="0" err="1"/>
              <a:t>throughput</a:t>
            </a:r>
            <a:r>
              <a:rPr lang="pt-PT" b="1" dirty="0"/>
              <a:t>) </a:t>
            </a:r>
            <a:r>
              <a:rPr lang="pt-PT" dirty="0"/>
              <a:t>– a quantidade total de trabalho realizada por um computador durante um certo intervalo de tempo. </a:t>
            </a:r>
          </a:p>
          <a:p>
            <a:r>
              <a:rPr lang="pt-PT" dirty="0"/>
              <a:t>Uma medida de desempenho que iremos usar, está assim relacionada com o tempo de execução, sendo inversamente proporcional ao mesmo:</a:t>
            </a:r>
          </a:p>
          <a:p>
            <a:pPr algn="ctr"/>
            <a:r>
              <a:rPr lang="pt-PT" dirty="0" err="1"/>
              <a:t>Desempenho</a:t>
            </a:r>
            <a:r>
              <a:rPr lang="pt-PT" baseline="-25000" dirty="0" err="1"/>
              <a:t>X</a:t>
            </a:r>
            <a:r>
              <a:rPr lang="pt-PT" dirty="0"/>
              <a:t> = 1 / Tempo de </a:t>
            </a:r>
            <a:r>
              <a:rPr lang="pt-PT" dirty="0" err="1"/>
              <a:t>execução</a:t>
            </a:r>
            <a:r>
              <a:rPr lang="pt-PT" baseline="-25000" dirty="0" err="1"/>
              <a:t>X</a:t>
            </a:r>
            <a:endParaRPr lang="en-US" baseline="-25000" dirty="0"/>
          </a:p>
          <a:p>
            <a:endParaRPr lang="pt-PT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BD8954A-D8F4-4293-B73F-25453B01F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6E612A8-13B9-4F96-A7F3-6FF74478EAF2}"/>
              </a:ext>
            </a:extLst>
          </p:cNvPr>
          <p:cNvSpPr txBox="1"/>
          <p:nvPr/>
        </p:nvSpPr>
        <p:spPr>
          <a:xfrm>
            <a:off x="10645604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633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7D6FD7-361B-4919-B438-8DF15AE47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Desempenho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DB6D775-05CC-45B7-9E3E-8EDE2F25BC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b="1" dirty="0"/>
              <a:t>Exemplo</a:t>
            </a:r>
          </a:p>
          <a:p>
            <a:r>
              <a:rPr lang="pt-PT" dirty="0"/>
              <a:t>Quase sempre um aumento da largura de banda aumenta também o tempo de resposta (e vice-versa). Isso acontece por exemplo, se se substituir um processador por um mais rápido. No entanto, se acrescerem o número de processadores dedicados a tarefas específicas (ex. pesquisa na web), a largura de banda aumenta, mas o tempo de resposta de cada tarefa particular é o mesmo, exceto quando um elevado número de tarefas obriga a que haja uma fila de espera para execução.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FA92D7F5-9AD0-4D83-9385-208B5654D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0A42613B-0C7A-47FD-816D-EF3B23EDE2DE}"/>
              </a:ext>
            </a:extLst>
          </p:cNvPr>
          <p:cNvSpPr txBox="1"/>
          <p:nvPr/>
        </p:nvSpPr>
        <p:spPr>
          <a:xfrm>
            <a:off x="10645604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499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68A3C3-FC4C-4C7A-9FD2-1F0F1249E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Desempenho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2F8FA74-1519-4320-80C0-E656336534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b="1" dirty="0"/>
              <a:t>Tempo de CPU </a:t>
            </a:r>
            <a:r>
              <a:rPr lang="pt-PT" dirty="0"/>
              <a:t>– é o tempo que o processador usado na execução estrita de um programa, e exclui os tempos de espera em operações de input/output ou o tempo em que o CPU está a correr outros programas.</a:t>
            </a:r>
          </a:p>
          <a:p>
            <a:r>
              <a:rPr lang="pt-PT" dirty="0"/>
              <a:t>O tempo de CPU num programa pode dividir-se em:</a:t>
            </a:r>
          </a:p>
          <a:p>
            <a:r>
              <a:rPr lang="pt-PT" b="1" dirty="0"/>
              <a:t>Tempo de CPU do utilizador </a:t>
            </a:r>
            <a:r>
              <a:rPr lang="pt-PT" dirty="0"/>
              <a:t>– tempo de CPU usado a executar instruções do programa</a:t>
            </a:r>
          </a:p>
          <a:p>
            <a:r>
              <a:rPr lang="pt-PT" b="1" dirty="0"/>
              <a:t>Tempo de CPU do sistema </a:t>
            </a:r>
            <a:r>
              <a:rPr lang="pt-PT" dirty="0"/>
              <a:t>– tempo de CPU usado a executar instruções do sistema operativo (invocadas pelo programa)</a:t>
            </a:r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E5CE34B-3A46-4C48-AFC0-07D0DCC6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BF14FF51-55CF-4CE1-8AC9-9DDF401A340D}"/>
              </a:ext>
            </a:extLst>
          </p:cNvPr>
          <p:cNvSpPr txBox="1"/>
          <p:nvPr/>
        </p:nvSpPr>
        <p:spPr>
          <a:xfrm>
            <a:off x="10645604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034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F1C716-C5C1-4F25-80A1-A7223C4A1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Desempenho do CPU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3B8740C-6CD5-4CF6-B64E-5E8835DAB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PT" dirty="0"/>
              <a:t>Num CPU, um </a:t>
            </a:r>
            <a:r>
              <a:rPr lang="pt-PT" b="1" dirty="0"/>
              <a:t>ciclo de relógio (</a:t>
            </a:r>
            <a:r>
              <a:rPr lang="pt-PT" b="1" dirty="0" err="1"/>
              <a:t>clock</a:t>
            </a:r>
            <a:r>
              <a:rPr lang="pt-PT" b="1" dirty="0"/>
              <a:t> </a:t>
            </a:r>
            <a:r>
              <a:rPr lang="pt-PT" b="1" dirty="0" err="1"/>
              <a:t>cycle</a:t>
            </a:r>
            <a:r>
              <a:rPr lang="pt-PT" b="1" dirty="0"/>
              <a:t>) </a:t>
            </a:r>
            <a:r>
              <a:rPr lang="pt-PT" dirty="0"/>
              <a:t>é o intervalo de tempo mínimo de funcionamento do CPU, a um ritmo constante. Na especificação do CPU, é mais comum ser indicada a </a:t>
            </a:r>
            <a:r>
              <a:rPr lang="pt-PT" b="1" dirty="0"/>
              <a:t>frequência do relógio do CPU (</a:t>
            </a:r>
            <a:r>
              <a:rPr lang="pt-PT" b="1" dirty="0" err="1"/>
              <a:t>clock</a:t>
            </a:r>
            <a:r>
              <a:rPr lang="pt-PT" b="1" dirty="0"/>
              <a:t> rate)</a:t>
            </a:r>
            <a:r>
              <a:rPr lang="pt-PT" dirty="0"/>
              <a:t>, ou seja, o nº de ciclos de relógio por segundo – Ex. um CPU de 10 MHz tem uma frequência de 10 milhões de ciclos de relógio por segundo (1 Hz = 1 ciclo por segundo).</a:t>
            </a:r>
          </a:p>
          <a:p>
            <a:r>
              <a:rPr lang="pt-PT" dirty="0"/>
              <a:t>Se soubermos o nº de ciclos de relógio de um programa, o tempo de execução de CPU é facilmente calculado por:</a:t>
            </a:r>
          </a:p>
          <a:p>
            <a:r>
              <a:rPr lang="en-US" u="sng" dirty="0"/>
              <a:t>Tempo de </a:t>
            </a:r>
            <a:r>
              <a:rPr lang="en-US" u="sng" dirty="0" err="1"/>
              <a:t>execução</a:t>
            </a:r>
            <a:r>
              <a:rPr lang="en-US" u="sng" dirty="0"/>
              <a:t> de CPU para o </a:t>
            </a:r>
            <a:r>
              <a:rPr lang="en-US" u="sng" dirty="0" err="1"/>
              <a:t>programa</a:t>
            </a:r>
            <a:r>
              <a:rPr lang="en-US" u="sng" dirty="0"/>
              <a:t> = Nº de </a:t>
            </a:r>
            <a:r>
              <a:rPr lang="en-US" u="sng" dirty="0" err="1"/>
              <a:t>ciclos</a:t>
            </a:r>
            <a:r>
              <a:rPr lang="en-US" u="sng" dirty="0"/>
              <a:t> de </a:t>
            </a:r>
            <a:r>
              <a:rPr lang="en-US" u="sng" dirty="0" err="1"/>
              <a:t>relógio</a:t>
            </a:r>
            <a:r>
              <a:rPr lang="en-US" u="sng" dirty="0"/>
              <a:t> para o </a:t>
            </a:r>
            <a:r>
              <a:rPr lang="en-US" u="sng" dirty="0" err="1"/>
              <a:t>programa</a:t>
            </a:r>
            <a:r>
              <a:rPr lang="en-US" u="sng" dirty="0"/>
              <a:t> X Tempo do </a:t>
            </a:r>
            <a:r>
              <a:rPr lang="en-US" u="sng" dirty="0" err="1"/>
              <a:t>ciclo</a:t>
            </a:r>
            <a:r>
              <a:rPr lang="en-US" u="sng" dirty="0"/>
              <a:t> de </a:t>
            </a:r>
            <a:r>
              <a:rPr lang="en-US" u="sng" dirty="0" err="1"/>
              <a:t>relógio</a:t>
            </a:r>
            <a:endParaRPr lang="en-US" u="sng" dirty="0"/>
          </a:p>
          <a:p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alternativa</a:t>
            </a:r>
            <a:r>
              <a:rPr lang="en-US" dirty="0"/>
              <a:t>, </a:t>
            </a:r>
            <a:r>
              <a:rPr lang="en-US" dirty="0" err="1"/>
              <a:t>porque</a:t>
            </a:r>
            <a:r>
              <a:rPr lang="en-US" dirty="0"/>
              <a:t> a </a:t>
            </a:r>
            <a:r>
              <a:rPr lang="en-US" dirty="0" err="1"/>
              <a:t>frequência</a:t>
            </a:r>
            <a:r>
              <a:rPr lang="en-US" dirty="0"/>
              <a:t> é </a:t>
            </a:r>
            <a:r>
              <a:rPr lang="en-US" dirty="0" err="1"/>
              <a:t>inversa</a:t>
            </a:r>
            <a:r>
              <a:rPr lang="en-US" dirty="0"/>
              <a:t> do tempo do </a:t>
            </a:r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relógio</a:t>
            </a:r>
            <a:r>
              <a:rPr lang="en-US" dirty="0"/>
              <a:t>:</a:t>
            </a:r>
          </a:p>
          <a:p>
            <a:r>
              <a:rPr lang="en-US" u="sng" dirty="0"/>
              <a:t>Tempo de </a:t>
            </a:r>
            <a:r>
              <a:rPr lang="en-US" u="sng" dirty="0" err="1"/>
              <a:t>execução</a:t>
            </a:r>
            <a:r>
              <a:rPr lang="en-US" u="sng" dirty="0"/>
              <a:t> de CPU para o </a:t>
            </a:r>
            <a:r>
              <a:rPr lang="en-US" u="sng" dirty="0" err="1"/>
              <a:t>programa</a:t>
            </a:r>
            <a:r>
              <a:rPr lang="en-US" u="sng" dirty="0"/>
              <a:t> = Nº de </a:t>
            </a:r>
            <a:r>
              <a:rPr lang="en-US" u="sng" dirty="0" err="1"/>
              <a:t>ciclos</a:t>
            </a:r>
            <a:r>
              <a:rPr lang="en-US" u="sng" dirty="0"/>
              <a:t> de </a:t>
            </a:r>
            <a:r>
              <a:rPr lang="en-US" u="sng" dirty="0" err="1"/>
              <a:t>relógio</a:t>
            </a:r>
            <a:r>
              <a:rPr lang="en-US" u="sng" dirty="0"/>
              <a:t> para o </a:t>
            </a:r>
            <a:r>
              <a:rPr lang="en-US" u="sng" dirty="0" err="1"/>
              <a:t>programa</a:t>
            </a:r>
            <a:r>
              <a:rPr lang="en-US" u="sng" dirty="0"/>
              <a:t> / </a:t>
            </a:r>
            <a:r>
              <a:rPr lang="en-US" u="sng" dirty="0" err="1"/>
              <a:t>Frequência</a:t>
            </a:r>
            <a:r>
              <a:rPr lang="en-US" u="sng" dirty="0"/>
              <a:t> do </a:t>
            </a:r>
            <a:r>
              <a:rPr lang="en-US" u="sng" dirty="0" err="1"/>
              <a:t>relógio</a:t>
            </a:r>
            <a:endParaRPr lang="en-US" u="sng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FB99EA0-A18E-4FB8-BA13-CAFBFB49B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B91E28B4-32D9-485F-8D26-C0EE2572BA19}"/>
              </a:ext>
            </a:extLst>
          </p:cNvPr>
          <p:cNvSpPr txBox="1"/>
          <p:nvPr/>
        </p:nvSpPr>
        <p:spPr>
          <a:xfrm>
            <a:off x="10645604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9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790D4D-4C36-426F-8905-996A8084B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Desempenho do CPU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4BE3948-7371-4198-8984-ED32E52B03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Uma vez que os programas são compostos por instruções, torna-se mais cómodo determinar o tempo de execução através do número de instruções executadas.</a:t>
            </a:r>
          </a:p>
          <a:p>
            <a:r>
              <a:rPr lang="pt-PT" dirty="0"/>
              <a:t>As instruções máquina demoram tipicamente alguns ciclos de relógio a serem executadas, mas esse número não é constante, pelo que se usa um valor médio, os chamados CPI (</a:t>
            </a:r>
            <a:r>
              <a:rPr lang="pt-PT" dirty="0" err="1"/>
              <a:t>cycles</a:t>
            </a:r>
            <a:r>
              <a:rPr lang="pt-PT" dirty="0"/>
              <a:t> per </a:t>
            </a:r>
            <a:r>
              <a:rPr lang="pt-PT" dirty="0" err="1"/>
              <a:t>instruction</a:t>
            </a:r>
            <a:r>
              <a:rPr lang="pt-PT" dirty="0"/>
              <a:t>).</a:t>
            </a:r>
          </a:p>
          <a:p>
            <a:r>
              <a:rPr lang="pt-PT" dirty="0"/>
              <a:t>Assim, uma forma de determinar aproximadamente o tempo de execução do programa é através da expressão:</a:t>
            </a:r>
          </a:p>
          <a:p>
            <a:r>
              <a:rPr lang="pt-PT" u="sng" dirty="0"/>
              <a:t>Tempo de execução do programa = Nº de instruções do programa X CPI / Frequência do relógio</a:t>
            </a:r>
          </a:p>
          <a:p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A43D172-FFCB-450D-B225-3EA9F120E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8A0EEF96-7478-4BC9-8E23-3617A66B816A}"/>
              </a:ext>
            </a:extLst>
          </p:cNvPr>
          <p:cNvSpPr txBox="1"/>
          <p:nvPr/>
        </p:nvSpPr>
        <p:spPr>
          <a:xfrm>
            <a:off x="10645604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070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88B316-6561-46D5-9B16-A361FAE01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Desempenho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9DAD5E3-92B0-432A-A714-6CEA7AECB2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A expressão anterior é particularmente útil porque separa os três fatores chave que afetam o desempenho do CPU.</a:t>
            </a:r>
          </a:p>
          <a:p>
            <a:pPr lvl="1"/>
            <a:r>
              <a:rPr lang="pt-PT" dirty="0"/>
              <a:t>frequência de relógio do processador </a:t>
            </a:r>
          </a:p>
          <a:p>
            <a:pPr lvl="1"/>
            <a:r>
              <a:rPr lang="en-US" dirty="0" err="1"/>
              <a:t>quantidade</a:t>
            </a:r>
            <a:r>
              <a:rPr lang="en-US" dirty="0"/>
              <a:t> de </a:t>
            </a:r>
            <a:r>
              <a:rPr lang="en-US" dirty="0" err="1"/>
              <a:t>instruções</a:t>
            </a:r>
            <a:r>
              <a:rPr lang="en-US" dirty="0"/>
              <a:t> do </a:t>
            </a:r>
            <a:r>
              <a:rPr lang="en-US" dirty="0" err="1"/>
              <a:t>programa</a:t>
            </a:r>
            <a:endParaRPr lang="en-US" dirty="0"/>
          </a:p>
          <a:p>
            <a:pPr lvl="1"/>
            <a:r>
              <a:rPr lang="en-US" dirty="0"/>
              <a:t>nº </a:t>
            </a:r>
            <a:r>
              <a:rPr lang="en-US" dirty="0" err="1"/>
              <a:t>médio</a:t>
            </a:r>
            <a:r>
              <a:rPr lang="en-US" dirty="0"/>
              <a:t> de </a:t>
            </a:r>
            <a:r>
              <a:rPr lang="en-US" dirty="0" err="1"/>
              <a:t>ciclos</a:t>
            </a:r>
            <a:r>
              <a:rPr lang="en-US" dirty="0"/>
              <a:t> de </a:t>
            </a:r>
            <a:r>
              <a:rPr lang="en-US" dirty="0" err="1"/>
              <a:t>relógio</a:t>
            </a:r>
            <a:r>
              <a:rPr lang="en-US" dirty="0"/>
              <a:t> por </a:t>
            </a:r>
            <a:r>
              <a:rPr lang="en-US" dirty="0" err="1"/>
              <a:t>instrução</a:t>
            </a:r>
            <a:r>
              <a:rPr lang="en-US" dirty="0"/>
              <a:t> (CPI)</a:t>
            </a:r>
          </a:p>
          <a:p>
            <a:r>
              <a:rPr lang="en-US" dirty="0"/>
              <a:t>O </a:t>
            </a:r>
            <a:r>
              <a:rPr lang="en-US" dirty="0" err="1"/>
              <a:t>desempenho</a:t>
            </a:r>
            <a:r>
              <a:rPr lang="en-US" dirty="0"/>
              <a:t> de um </a:t>
            </a:r>
            <a:r>
              <a:rPr lang="en-US" dirty="0" err="1"/>
              <a:t>programa</a:t>
            </a:r>
            <a:r>
              <a:rPr lang="en-US" dirty="0"/>
              <a:t> </a:t>
            </a:r>
            <a:r>
              <a:rPr lang="en-US" dirty="0" err="1"/>
              <a:t>depende</a:t>
            </a:r>
            <a:r>
              <a:rPr lang="en-US" dirty="0"/>
              <a:t> de </a:t>
            </a:r>
            <a:r>
              <a:rPr lang="en-US" dirty="0" err="1"/>
              <a:t>vários</a:t>
            </a:r>
            <a:r>
              <a:rPr lang="en-US" dirty="0"/>
              <a:t> outros </a:t>
            </a:r>
            <a:r>
              <a:rPr lang="en-US" dirty="0" err="1"/>
              <a:t>fatores</a:t>
            </a:r>
            <a:r>
              <a:rPr lang="en-US" dirty="0"/>
              <a:t> que </a:t>
            </a:r>
            <a:r>
              <a:rPr lang="en-US" dirty="0" err="1"/>
              <a:t>afetam</a:t>
            </a:r>
            <a:r>
              <a:rPr lang="en-US" dirty="0"/>
              <a:t> </a:t>
            </a:r>
            <a:r>
              <a:rPr lang="en-US" dirty="0" err="1"/>
              <a:t>diretamente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3 </a:t>
            </a:r>
            <a:r>
              <a:rPr lang="en-US" dirty="0" err="1"/>
              <a:t>fatores</a:t>
            </a:r>
            <a:r>
              <a:rPr lang="en-US" dirty="0"/>
              <a:t> </a:t>
            </a:r>
            <a:r>
              <a:rPr lang="en-US" dirty="0" err="1"/>
              <a:t>chave</a:t>
            </a:r>
            <a:r>
              <a:rPr lang="en-US" dirty="0"/>
              <a:t> de </a:t>
            </a:r>
            <a:r>
              <a:rPr lang="en-US" dirty="0" err="1"/>
              <a:t>desempenho</a:t>
            </a:r>
            <a:r>
              <a:rPr lang="en-US" dirty="0"/>
              <a:t> do CPU:</a:t>
            </a:r>
          </a:p>
          <a:p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FC999E4-DC52-49A6-BE2B-0A3BE0652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graphicFrame>
        <p:nvGraphicFramePr>
          <p:cNvPr id="5" name="Tabela 5">
            <a:extLst>
              <a:ext uri="{FF2B5EF4-FFF2-40B4-BE49-F238E27FC236}">
                <a16:creationId xmlns:a16="http://schemas.microsoft.com/office/drawing/2014/main" id="{CB675461-EABF-443F-B5A6-26898CE906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950301"/>
              </p:ext>
            </p:extLst>
          </p:nvPr>
        </p:nvGraphicFramePr>
        <p:xfrm>
          <a:off x="2205736" y="4660730"/>
          <a:ext cx="8062976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1488">
                  <a:extLst>
                    <a:ext uri="{9D8B030D-6E8A-4147-A177-3AD203B41FA5}">
                      <a16:colId xmlns:a16="http://schemas.microsoft.com/office/drawing/2014/main" val="3747199955"/>
                    </a:ext>
                  </a:extLst>
                </a:gridCol>
                <a:gridCol w="4031488">
                  <a:extLst>
                    <a:ext uri="{9D8B030D-6E8A-4147-A177-3AD203B41FA5}">
                      <a16:colId xmlns:a16="http://schemas.microsoft.com/office/drawing/2014/main" val="3981447455"/>
                    </a:ext>
                  </a:extLst>
                </a:gridCol>
              </a:tblGrid>
              <a:tr h="296808">
                <a:tc>
                  <a:txBody>
                    <a:bodyPr/>
                    <a:lstStyle/>
                    <a:p>
                      <a:pPr algn="ctr"/>
                      <a:r>
                        <a:rPr lang="pt-PT" sz="1600" dirty="0"/>
                        <a:t>Fator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/>
                        <a:t>Fator desempenho CPU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6704920"/>
                  </a:ext>
                </a:extLst>
              </a:tr>
              <a:tr h="296808">
                <a:tc>
                  <a:txBody>
                    <a:bodyPr/>
                    <a:lstStyle/>
                    <a:p>
                      <a:r>
                        <a:rPr lang="pt-PT" sz="1600" dirty="0"/>
                        <a:t>Algoritmo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600" dirty="0"/>
                        <a:t>Nº de instruções, possivelmente CPI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4998106"/>
                  </a:ext>
                </a:extLst>
              </a:tr>
              <a:tr h="296808">
                <a:tc>
                  <a:txBody>
                    <a:bodyPr/>
                    <a:lstStyle/>
                    <a:p>
                      <a:r>
                        <a:rPr lang="pt-PT" sz="1600" dirty="0"/>
                        <a:t>Linguagem de programação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600" dirty="0"/>
                        <a:t>Nº de instruções, CPI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3402348"/>
                  </a:ext>
                </a:extLst>
              </a:tr>
              <a:tr h="296808">
                <a:tc>
                  <a:txBody>
                    <a:bodyPr/>
                    <a:lstStyle/>
                    <a:p>
                      <a:r>
                        <a:rPr lang="pt-PT" sz="1600" dirty="0"/>
                        <a:t>Compilador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600" dirty="0"/>
                        <a:t>Nº de instruções, CPI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6889322"/>
                  </a:ext>
                </a:extLst>
              </a:tr>
              <a:tr h="296808">
                <a:tc>
                  <a:txBody>
                    <a:bodyPr/>
                    <a:lstStyle/>
                    <a:p>
                      <a:r>
                        <a:rPr lang="pt-PT" sz="1600" dirty="0"/>
                        <a:t>Arquitetura do conjunto de instruções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600" dirty="0"/>
                        <a:t>Nº de instruções, frequência do relógio, CPI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3290019"/>
                  </a:ext>
                </a:extLst>
              </a:tr>
            </a:tbl>
          </a:graphicData>
        </a:graphic>
      </p:graphicFrame>
      <p:sp>
        <p:nvSpPr>
          <p:cNvPr id="7" name="CaixaDeTexto 6">
            <a:extLst>
              <a:ext uri="{FF2B5EF4-FFF2-40B4-BE49-F238E27FC236}">
                <a16:creationId xmlns:a16="http://schemas.microsoft.com/office/drawing/2014/main" id="{2930EEAE-FC05-4418-99D7-48A94209AEDB}"/>
              </a:ext>
            </a:extLst>
          </p:cNvPr>
          <p:cNvSpPr txBox="1"/>
          <p:nvPr/>
        </p:nvSpPr>
        <p:spPr>
          <a:xfrm>
            <a:off x="10645604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784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6B0234-73AB-492E-866A-71A020583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 barreira da energia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B81B6B9-8C2D-48FC-A665-9CE38BB6C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A frequência do relógio está diretamente relacionada com a energia necessária para um CPU funcionar, como se constata nesta figura:</a:t>
            </a:r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C393F8E2-9628-4C39-9BBD-4F13D6C4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F194AF4-600F-48AF-9BD6-2F9F95DCE6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5867" y="2969864"/>
            <a:ext cx="5510096" cy="2252897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54FAD301-B76A-4A49-9C02-F93E9A4D96FC}"/>
              </a:ext>
            </a:extLst>
          </p:cNvPr>
          <p:cNvSpPr/>
          <p:nvPr/>
        </p:nvSpPr>
        <p:spPr>
          <a:xfrm>
            <a:off x="1097280" y="5315429"/>
            <a:ext cx="98472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/>
              <a:t>O custo energético de processadores com frequências de relógio elevadas torna-se proibitivo, bem como por razões mais práticas (arrefecimento dos chips) é inviável seguir por este caminho.</a:t>
            </a:r>
            <a:endParaRPr lang="en-US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416BFF6-1A58-40DC-B6F9-123C9B3A60CF}"/>
              </a:ext>
            </a:extLst>
          </p:cNvPr>
          <p:cNvSpPr txBox="1"/>
          <p:nvPr/>
        </p:nvSpPr>
        <p:spPr>
          <a:xfrm>
            <a:off x="10645604" y="1368028"/>
            <a:ext cx="51007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1.7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534611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VTI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965_TF56160789" id="{81F3A797-2DB1-43D6-A0DF-052D6582437D}" vid="{63A9F976-DBE9-4804-AF5A-308C077DB90B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{5F6573A8-4E49-42EA-A405-989D63B5A554}tf56160789_win32</Template>
  <TotalTime>0</TotalTime>
  <Words>1373</Words>
  <Application>Microsoft Office PowerPoint</Application>
  <PresentationFormat>Ecrã Panorâmico</PresentationFormat>
  <Paragraphs>103</Paragraphs>
  <Slides>13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19" baseType="lpstr">
      <vt:lpstr>Arial</vt:lpstr>
      <vt:lpstr>Bookman Old Style</vt:lpstr>
      <vt:lpstr>Calibri</vt:lpstr>
      <vt:lpstr>Franklin Gothic Book</vt:lpstr>
      <vt:lpstr>source sans pro</vt:lpstr>
      <vt:lpstr>1_RetrospectVTI</vt:lpstr>
      <vt:lpstr>Sistemas Computacionais</vt:lpstr>
      <vt:lpstr>Índice</vt:lpstr>
      <vt:lpstr>Desempenho</vt:lpstr>
      <vt:lpstr>Desempenho</vt:lpstr>
      <vt:lpstr>Desempenho</vt:lpstr>
      <vt:lpstr>Desempenho do CPU</vt:lpstr>
      <vt:lpstr>Desempenho do CPU</vt:lpstr>
      <vt:lpstr>Desempenho</vt:lpstr>
      <vt:lpstr>A barreira da energia</vt:lpstr>
      <vt:lpstr>Uniprocessadores vs. multiprocessadores</vt:lpstr>
      <vt:lpstr>Benchmarks</vt:lpstr>
      <vt:lpstr>Lei de Amdahl</vt:lpstr>
      <vt:lpstr>Lei de Amdahl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2020-10-05T13:06:03Z</dcterms:created>
  <dcterms:modified xsi:type="dcterms:W3CDTF">2023-08-02T19:05:25Z</dcterms:modified>
</cp:coreProperties>
</file>