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9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84" r:id="rId13"/>
    <p:sldId id="278" r:id="rId14"/>
    <p:sldId id="283" r:id="rId15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E7AC07-AF46-863F-9E0F-B20636BEC3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Tópico 3</a:t>
            </a:r>
          </a:p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ABSTRAçÃO E COMUNICAÇÃO ENTRE CAMADAS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3998A0D8-A726-AC9E-76DA-90D1B3D05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928CB69-6067-09EE-D899-B5D0356C95C3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50C965B-3FCE-8DD3-4466-1E17EBA4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17F6E8B-2C1C-5593-3BBF-824AE0A8C4E4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 dirty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 </a:t>
            </a:r>
            <a:r>
              <a:rPr lang="pt-PT" sz="900" b="0" i="0" u="none" strike="noStrike" dirty="0" err="1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Commons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Portas lógicas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Num circuito integrado, a agregação de unidades elétricas básicas resulta geralmente em </a:t>
            </a:r>
            <a:r>
              <a:rPr lang="pt-PT" b="1" dirty="0"/>
              <a:t>portas lógicas</a:t>
            </a:r>
            <a:r>
              <a:rPr lang="pt-PT" dirty="0"/>
              <a:t>, ou seja, concretizações eletrónicas de operações lógicas (também chamadas booleanas), com valores de verdadeiro e falso, ou uns e zeros. As operações lógicas básicas são:</a:t>
            </a:r>
          </a:p>
          <a:p>
            <a:pPr lvl="1"/>
            <a:r>
              <a:rPr lang="pt-PT" dirty="0"/>
              <a:t>AND – o resultado é verdadeiro (1) se ambas as entradas forem 1</a:t>
            </a:r>
          </a:p>
          <a:p>
            <a:pPr lvl="1"/>
            <a:r>
              <a:rPr lang="pt-PT" dirty="0"/>
              <a:t>OR – o resultado é 1 se pelo menos uma das entradas for 1</a:t>
            </a:r>
          </a:p>
          <a:p>
            <a:pPr lvl="1"/>
            <a:r>
              <a:rPr lang="pt-PT" dirty="0"/>
              <a:t>NOT – o resultado é 1 se a (única) entrada for 0</a:t>
            </a:r>
          </a:p>
          <a:p>
            <a:r>
              <a:rPr lang="pt-PT" dirty="0"/>
              <a:t>Demonstra-se matematicamente que qualquer computação é redutível a combinações de portas lógicas, mesmo que isso signifique que qualquer programa minimamente útil seja composto por milhões ou biliões de portas!</a:t>
            </a:r>
          </a:p>
          <a:p>
            <a:r>
              <a:rPr lang="pt-PT" dirty="0"/>
              <a:t>Aqui se vê o </a:t>
            </a:r>
            <a:r>
              <a:rPr lang="pt-PT" u="sng" dirty="0"/>
              <a:t>poder da abstração</a:t>
            </a:r>
            <a:r>
              <a:rPr lang="pt-PT" dirty="0"/>
              <a:t>, pois ninguém conseguiria construir um programa como os que usamos hoje em dia, apenas montando portas lógicas num circuito integrado!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63225F-9F6A-4464-8175-3C3653CBB021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6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Transístores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2108201"/>
            <a:ext cx="10176602" cy="3760891"/>
          </a:xfrm>
        </p:spPr>
        <p:txBody>
          <a:bodyPr>
            <a:normAutofit/>
          </a:bodyPr>
          <a:lstStyle/>
          <a:p>
            <a:r>
              <a:rPr lang="pt-PT" dirty="0"/>
              <a:t>Se as portas lógicas lidam com valores digitais binários (0’s e 1’s), esses valores são também uma abstração para os níveis de tensão elétrica.</a:t>
            </a:r>
          </a:p>
          <a:p>
            <a:r>
              <a:rPr lang="pt-PT" dirty="0"/>
              <a:t>Os </a:t>
            </a:r>
            <a:r>
              <a:rPr lang="pt-PT" b="1" dirty="0"/>
              <a:t>transístores</a:t>
            </a:r>
            <a:r>
              <a:rPr lang="pt-PT" dirty="0"/>
              <a:t> são os dispositivos eletrónicos básicos que constituem as portas lógicas e os circuitos integrados, e já não operam no domínio dos bits, mas sim dos valores de tensão elétrica, analógicos (isto é, contínuos, físicos).</a:t>
            </a:r>
          </a:p>
          <a:p>
            <a:r>
              <a:rPr lang="pt-PT" dirty="0"/>
              <a:t>Um transístor é basicamente um interruptor controlado não por um dedo humano, mas por uma outra corrente elétrica. Se a tensão de entrada ultrapassar um certo limite, o interruptor fecha, se descer abaixo de outro limite, fica aberto. São estes limites de tensão que determinam o zero e o um: abaixo de 0,4 volts é zero, acima de 2,6 volts é um (no tipo de circuitos mais comuns, os TTL).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B5A67A-7C52-4570-9420-9DB7FC65DD13}"/>
              </a:ext>
            </a:extLst>
          </p:cNvPr>
          <p:cNvSpPr txBox="1"/>
          <p:nvPr/>
        </p:nvSpPr>
        <p:spPr>
          <a:xfrm>
            <a:off x="10533778" y="1368028"/>
            <a:ext cx="621902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85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90D4D-4C36-426F-8905-996A8084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Modelos de aplicações distribuídas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4BE3948-7371-4198-8984-ED32E52B0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As aplicações podem ser centralizadas numa máquina, ou podem correr de forma distribuída em várias. Desde que os computadores passaram a estar ligados entre si através de redes, passou a ser possível, e muitas vezes conveniente, que as aplicações utilizassem dados e funcionalidades localizados noutros sítios.</a:t>
            </a:r>
          </a:p>
          <a:p>
            <a:r>
              <a:rPr lang="pt-PT" dirty="0"/>
              <a:t>Existem essencialmente dois modelos de distribuição de aplicações:</a:t>
            </a:r>
          </a:p>
          <a:p>
            <a:pPr lvl="1"/>
            <a:r>
              <a:rPr lang="pt-PT" dirty="0"/>
              <a:t>Modelo </a:t>
            </a:r>
            <a:r>
              <a:rPr lang="pt-PT" b="1" dirty="0"/>
              <a:t>cliente-servidor</a:t>
            </a:r>
            <a:r>
              <a:rPr lang="pt-PT" dirty="0"/>
              <a:t>, em que um computador cliente depende do serviço fornecido por um computador servidor.</a:t>
            </a:r>
          </a:p>
          <a:p>
            <a:pPr lvl="1"/>
            <a:r>
              <a:rPr lang="pt-PT" dirty="0"/>
              <a:t>Modelo </a:t>
            </a:r>
            <a:r>
              <a:rPr lang="pt-PT" b="1" i="1" dirty="0" err="1"/>
              <a:t>peer</a:t>
            </a:r>
            <a:r>
              <a:rPr lang="pt-PT" b="1" i="1" dirty="0"/>
              <a:t>-to-</a:t>
            </a:r>
            <a:r>
              <a:rPr lang="pt-PT" b="1" i="1" dirty="0" err="1"/>
              <a:t>peer</a:t>
            </a:r>
            <a:r>
              <a:rPr lang="pt-PT" i="1" dirty="0"/>
              <a:t>, </a:t>
            </a:r>
            <a:r>
              <a:rPr lang="pt-PT" dirty="0"/>
              <a:t>em que todos os computadores estão ao mesmo nível, trocando serviços e dados entre si, colaborando para uma funcionalidade comum.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A43D172-FFCB-450D-B225-3EA9F120E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B9803A-D76B-41F8-956D-B6FA255774B9}"/>
              </a:ext>
            </a:extLst>
          </p:cNvPr>
          <p:cNvSpPr txBox="1"/>
          <p:nvPr/>
        </p:nvSpPr>
        <p:spPr>
          <a:xfrm>
            <a:off x="10777004" y="1368028"/>
            <a:ext cx="31771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07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1C716-C5C1-4F25-80A1-A7223C4A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Modelo cliente-servidor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B8740C-6CD5-4CF6-B64E-5E8835DA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6986016" cy="376089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O </a:t>
            </a:r>
            <a:r>
              <a:rPr lang="pt-PT" b="1" dirty="0"/>
              <a:t>servidor</a:t>
            </a:r>
            <a:r>
              <a:rPr lang="pt-PT" dirty="0"/>
              <a:t> é tipicamente um sistema poderoso que guarda os dados ou a informação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O </a:t>
            </a:r>
            <a:r>
              <a:rPr lang="pt-PT" b="1" dirty="0"/>
              <a:t>cliente</a:t>
            </a:r>
            <a:r>
              <a:rPr lang="pt-PT" dirty="0"/>
              <a:t> é a máquina que permite aos utilizadores aceder à informação no servidor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No modelo cliente-servidor, o cliente envia um pedido (</a:t>
            </a:r>
            <a:r>
              <a:rPr lang="pt-PT" i="1" dirty="0" err="1"/>
              <a:t>request</a:t>
            </a:r>
            <a:r>
              <a:rPr lang="pt-PT" dirty="0"/>
              <a:t>) ao servidor, que por sua vez devolve uma resposta apropriada ao cliente (com a informação solicitada ou com indicação de uma qualquer anomalia).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Normalmente, muitos clientes podem aceder a um servidor, razão pela qual o servidor deve ser um sistema poderoso, isto é, ter capacidade suficiente para atender a todos os pedidos em tempo útil.</a:t>
            </a:r>
            <a:endParaRPr lang="en-US" dirty="0"/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FB99EA0-A18E-4FB8-BA13-CAFBFB49B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5290865-8722-4B69-BB60-9A9F2AA89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426" y="3089912"/>
            <a:ext cx="3146791" cy="20307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9544654-8C23-4AB2-B7A9-5694F231927C}"/>
              </a:ext>
            </a:extLst>
          </p:cNvPr>
          <p:cNvSpPr txBox="1"/>
          <p:nvPr/>
        </p:nvSpPr>
        <p:spPr>
          <a:xfrm>
            <a:off x="10777004" y="1368028"/>
            <a:ext cx="31771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8A3C3-FC4C-4C7A-9FD2-1F0F1249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Redes </a:t>
            </a:r>
            <a:r>
              <a:rPr lang="pt-PT" i="1" dirty="0" err="1"/>
              <a:t>peer</a:t>
            </a:r>
            <a:r>
              <a:rPr lang="pt-PT" i="1" dirty="0"/>
              <a:t>-to-</a:t>
            </a:r>
            <a:r>
              <a:rPr lang="pt-PT" i="1" dirty="0" err="1"/>
              <a:t>peer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2F8FA74-1519-4320-80C0-E65633653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7023001" cy="376089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No modelo </a:t>
            </a:r>
            <a:r>
              <a:rPr lang="pt-PT" i="1" dirty="0" err="1"/>
              <a:t>peer</a:t>
            </a:r>
            <a:r>
              <a:rPr lang="pt-PT" i="1" dirty="0"/>
              <a:t>-to-</a:t>
            </a:r>
            <a:r>
              <a:rPr lang="pt-PT" i="1" dirty="0" err="1"/>
              <a:t>peer</a:t>
            </a:r>
            <a:r>
              <a:rPr lang="pt-PT" dirty="0"/>
              <a:t>, todos os computadores são pares (</a:t>
            </a:r>
            <a:r>
              <a:rPr lang="pt-PT" i="1" dirty="0" err="1"/>
              <a:t>peers</a:t>
            </a:r>
            <a:r>
              <a:rPr lang="pt-PT" dirty="0"/>
              <a:t>), funcionando como clientes ou como servidores, consoante as necessidades em cada momento. Cada computador é assim um </a:t>
            </a:r>
            <a:r>
              <a:rPr lang="pt-PT" b="1" dirty="0"/>
              <a:t>nó</a:t>
            </a:r>
            <a:r>
              <a:rPr lang="pt-PT" dirty="0"/>
              <a:t> indiferenciado da rede.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Na rede, há duas formas de saber que nó fornece que serviços: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PT" dirty="0"/>
              <a:t>o nó fornecedor regista os seus serviços junto de um serviço centralizado de </a:t>
            </a:r>
            <a:r>
              <a:rPr lang="pt-PT" i="1" dirty="0" err="1"/>
              <a:t>lookup</a:t>
            </a:r>
            <a:r>
              <a:rPr lang="pt-PT" dirty="0"/>
              <a:t>, e que todos os outros podem consultar;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PT" dirty="0"/>
              <a:t>o nó requerente anuncia (faz um </a:t>
            </a:r>
            <a:r>
              <a:rPr lang="pt-PT" i="1" dirty="0" err="1"/>
              <a:t>broadcast</a:t>
            </a:r>
            <a:r>
              <a:rPr lang="pt-PT" dirty="0"/>
              <a:t>) do seu pedido de serviço a todos os outros, sendo que o correspondente nó fornecedor responde em conformidade ao nó requerente.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No modelo </a:t>
            </a:r>
            <a:r>
              <a:rPr lang="pt-PT" dirty="0" err="1"/>
              <a:t>peer</a:t>
            </a:r>
            <a:r>
              <a:rPr lang="pt-PT" dirty="0"/>
              <a:t>-to-</a:t>
            </a:r>
            <a:r>
              <a:rPr lang="pt-PT" dirty="0" err="1"/>
              <a:t>peer</a:t>
            </a:r>
            <a:r>
              <a:rPr lang="pt-PT" dirty="0"/>
              <a:t>, a distribuição é mais equitativa entre as máquinas;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Mas: é mais sensível ao nº de nós: demasiados ou muito poucos nós podem ter impacto considerável ao nível do desempenho ou mesmo da disponibilidade da informação.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E5CE34B-3A46-4C48-AFC0-07D0DCC6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6" name="Imagem 5" descr="Uma imagem com microscópio, objeto&#10;&#10;Descrição gerada automaticamente">
            <a:extLst>
              <a:ext uri="{FF2B5EF4-FFF2-40B4-BE49-F238E27FC236}">
                <a16:creationId xmlns:a16="http://schemas.microsoft.com/office/drawing/2014/main" id="{6B5591A6-A01C-4214-BFC0-52A98E5D3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388" y="2417332"/>
            <a:ext cx="2703897" cy="265132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209F45B-B74F-4677-B1E1-A5B937D98A57}"/>
              </a:ext>
            </a:extLst>
          </p:cNvPr>
          <p:cNvSpPr txBox="1"/>
          <p:nvPr/>
        </p:nvSpPr>
        <p:spPr>
          <a:xfrm>
            <a:off x="10837964" y="1368028"/>
            <a:ext cx="31771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34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Níveis de abstração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PT" dirty="0"/>
              <a:t>Os computadores organizam-se em níveis/camadas de abstração, sendo as camadas mais altas mais próximas da forma como os utilizadores pensam, e as mais baixas como o computador funciona realmente. Esta hierarquia de abstração pode ser descrita pelas seguintes camadas, da mais alta para a mais baixa, e organizadas em domínios:</a:t>
            </a:r>
          </a:p>
          <a:p>
            <a:pPr lvl="1"/>
            <a:r>
              <a:rPr lang="pt-PT" b="1" dirty="0">
                <a:solidFill>
                  <a:srgbClr val="00B050"/>
                </a:solidFill>
              </a:rPr>
              <a:t>Aplicações</a:t>
            </a:r>
          </a:p>
          <a:p>
            <a:pPr lvl="1"/>
            <a:r>
              <a:rPr lang="pt-PT" b="1" dirty="0">
                <a:solidFill>
                  <a:srgbClr val="00B050"/>
                </a:solidFill>
              </a:rPr>
              <a:t>Linguagens de programação</a:t>
            </a:r>
          </a:p>
          <a:p>
            <a:pPr lvl="1"/>
            <a:r>
              <a:rPr lang="pt-PT" b="1" dirty="0">
                <a:solidFill>
                  <a:srgbClr val="00B050"/>
                </a:solidFill>
              </a:rPr>
              <a:t>Bibliotecas</a:t>
            </a:r>
          </a:p>
          <a:p>
            <a:pPr lvl="1"/>
            <a:r>
              <a:rPr lang="pt-PT" b="1" dirty="0">
                <a:solidFill>
                  <a:srgbClr val="00B050"/>
                </a:solidFill>
              </a:rPr>
              <a:t>Sistemas operativos</a:t>
            </a:r>
          </a:p>
          <a:p>
            <a:pPr lvl="1"/>
            <a:r>
              <a:rPr lang="pt-PT" b="1" dirty="0">
                <a:solidFill>
                  <a:srgbClr val="7030A0"/>
                </a:solidFill>
              </a:rPr>
              <a:t>Arquitetura</a:t>
            </a:r>
          </a:p>
          <a:p>
            <a:pPr lvl="1"/>
            <a:r>
              <a:rPr lang="pt-PT" b="1" dirty="0">
                <a:solidFill>
                  <a:srgbClr val="7030A0"/>
                </a:solidFill>
              </a:rPr>
              <a:t>Componentes</a:t>
            </a:r>
          </a:p>
          <a:p>
            <a:pPr lvl="1"/>
            <a:r>
              <a:rPr lang="pt-PT" b="1" dirty="0">
                <a:solidFill>
                  <a:srgbClr val="7030A0"/>
                </a:solidFill>
              </a:rPr>
              <a:t>Circuitos integrados</a:t>
            </a:r>
          </a:p>
          <a:p>
            <a:pPr lvl="1"/>
            <a:r>
              <a:rPr lang="pt-PT" b="1" dirty="0">
                <a:solidFill>
                  <a:srgbClr val="7030A0"/>
                </a:solidFill>
              </a:rPr>
              <a:t>Portas lógicas</a:t>
            </a:r>
          </a:p>
          <a:p>
            <a:pPr lvl="1"/>
            <a:r>
              <a:rPr lang="pt-PT" b="1" dirty="0">
                <a:solidFill>
                  <a:srgbClr val="C00000"/>
                </a:solidFill>
              </a:rPr>
              <a:t>Transístores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AAC00B8-8131-4FF5-9054-91704EB5070A}"/>
              </a:ext>
            </a:extLst>
          </p:cNvPr>
          <p:cNvSpPr txBox="1"/>
          <p:nvPr/>
        </p:nvSpPr>
        <p:spPr>
          <a:xfrm>
            <a:off x="4948410" y="3429000"/>
            <a:ext cx="4127449" cy="80021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00B050"/>
                </a:solidFill>
              </a:rPr>
              <a:t>Domínio do software – </a:t>
            </a:r>
            <a:r>
              <a:rPr lang="pt-PT" sz="1400" dirty="0">
                <a:solidFill>
                  <a:srgbClr val="00B050"/>
                </a:solidFill>
              </a:rPr>
              <a:t>abstrações que permitem manipular o computador sem ter de saber como funciona ao nível dos 0’s e 1’s.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A264651-9CFC-4AF1-A346-E6E2DAB5A799}"/>
              </a:ext>
            </a:extLst>
          </p:cNvPr>
          <p:cNvSpPr txBox="1"/>
          <p:nvPr/>
        </p:nvSpPr>
        <p:spPr>
          <a:xfrm>
            <a:off x="5151237" y="4332577"/>
            <a:ext cx="3721794" cy="10156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7030A0"/>
                </a:solidFill>
              </a:rPr>
              <a:t>Domínio digital – </a:t>
            </a:r>
            <a:r>
              <a:rPr lang="pt-PT" sz="1400" dirty="0">
                <a:solidFill>
                  <a:srgbClr val="7030A0"/>
                </a:solidFill>
              </a:rPr>
              <a:t>abstrações sobre a organização e funcionamento do computador como máquina que trata informação binária (isto é, 0’s e 1’s).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FCA8AE7-F616-4C2E-9995-1DA76C988B46}"/>
              </a:ext>
            </a:extLst>
          </p:cNvPr>
          <p:cNvSpPr txBox="1"/>
          <p:nvPr/>
        </p:nvSpPr>
        <p:spPr>
          <a:xfrm>
            <a:off x="5264854" y="5451598"/>
            <a:ext cx="3494562" cy="8002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C00000"/>
                </a:solidFill>
              </a:rPr>
              <a:t>Domínio analógico – </a:t>
            </a:r>
            <a:r>
              <a:rPr lang="pt-PT" sz="1400" dirty="0">
                <a:solidFill>
                  <a:srgbClr val="C00000"/>
                </a:solidFill>
              </a:rPr>
              <a:t>abstração sobre o funcionamento eletrónico do computador (níveis de tensão elétrica).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E709F1B-2527-4A32-B48A-9AC8E7B402A6}"/>
              </a:ext>
            </a:extLst>
          </p:cNvPr>
          <p:cNvSpPr txBox="1"/>
          <p:nvPr/>
        </p:nvSpPr>
        <p:spPr>
          <a:xfrm>
            <a:off x="10660993" y="1368028"/>
            <a:ext cx="49468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Aplicações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As </a:t>
            </a:r>
            <a:r>
              <a:rPr lang="pt-PT" b="1" dirty="0"/>
              <a:t>aplicações</a:t>
            </a:r>
            <a:r>
              <a:rPr lang="pt-PT" dirty="0"/>
              <a:t> são as peças de software mais conhecidas dos utilizadores em geral. São efetivamente programas de computador desenhados para serem utilizados por pessoas sem conhecimentos técnicos de informática. </a:t>
            </a:r>
          </a:p>
          <a:p>
            <a:r>
              <a:rPr lang="pt-PT" dirty="0"/>
              <a:t>As aplicações são construídas com linguagens de programação, abrangendo as mais variadas necessidades: </a:t>
            </a:r>
          </a:p>
          <a:p>
            <a:pPr lvl="1"/>
            <a:r>
              <a:rPr lang="pt-PT" dirty="0"/>
              <a:t>aplicações de escritório (processadores de texto, folhas de cálculo)</a:t>
            </a:r>
          </a:p>
          <a:p>
            <a:pPr lvl="1"/>
            <a:r>
              <a:rPr lang="pt-PT" dirty="0"/>
              <a:t>comunicações (browser, email, aplicações de </a:t>
            </a:r>
            <a:r>
              <a:rPr lang="pt-PT" i="1" dirty="0"/>
              <a:t>chat</a:t>
            </a:r>
            <a:r>
              <a:rPr lang="pt-PT" dirty="0"/>
              <a:t>)</a:t>
            </a:r>
          </a:p>
          <a:p>
            <a:pPr lvl="1"/>
            <a:r>
              <a:rPr lang="pt-PT" dirty="0"/>
              <a:t>videojogos</a:t>
            </a:r>
          </a:p>
          <a:p>
            <a:pPr lvl="1"/>
            <a:r>
              <a:rPr lang="en-US" dirty="0" err="1"/>
              <a:t>tratamento</a:t>
            </a:r>
            <a:r>
              <a:rPr lang="en-US" dirty="0"/>
              <a:t> de </a:t>
            </a:r>
            <a:r>
              <a:rPr lang="en-US" dirty="0" err="1"/>
              <a:t>imagem</a:t>
            </a:r>
            <a:r>
              <a:rPr lang="en-US" dirty="0"/>
              <a:t> e design</a:t>
            </a:r>
          </a:p>
          <a:p>
            <a:pPr lvl="1"/>
            <a:r>
              <a:rPr lang="en-US" dirty="0" err="1"/>
              <a:t>edição</a:t>
            </a:r>
            <a:r>
              <a:rPr lang="en-US" dirty="0"/>
              <a:t> digital de video</a:t>
            </a:r>
          </a:p>
          <a:p>
            <a:pPr lvl="1"/>
            <a:r>
              <a:rPr lang="en-US" i="1" dirty="0"/>
              <a:t>data mining</a:t>
            </a:r>
            <a:r>
              <a:rPr lang="en-US" dirty="0"/>
              <a:t> e </a:t>
            </a:r>
            <a:r>
              <a:rPr lang="en-US" i="1" dirty="0"/>
              <a:t>machine learning </a:t>
            </a:r>
            <a:r>
              <a:rPr lang="en-US" dirty="0"/>
              <a:t>para </a:t>
            </a:r>
            <a:r>
              <a:rPr lang="en-US" dirty="0" err="1"/>
              <a:t>tratamento</a:t>
            </a:r>
            <a:r>
              <a:rPr lang="en-US" dirty="0"/>
              <a:t> de dados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F45C-C6CC-4424-8DF6-27B08E4EF03D}"/>
              </a:ext>
            </a:extLst>
          </p:cNvPr>
          <p:cNvSpPr txBox="1"/>
          <p:nvPr/>
        </p:nvSpPr>
        <p:spPr>
          <a:xfrm>
            <a:off x="1059099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33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Linguagens de programação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As </a:t>
            </a:r>
            <a:r>
              <a:rPr lang="pt-PT" b="1" dirty="0"/>
              <a:t>linguagens de programação </a:t>
            </a:r>
            <a:r>
              <a:rPr lang="pt-PT" dirty="0"/>
              <a:t>permitem ao programador construir as aplicações, expressando a lógica subjacente ao funcionamento pretendido de cada aplicação. A descrição da aplicação numa linguagem de programação designa-se por </a:t>
            </a:r>
            <a:r>
              <a:rPr lang="pt-PT" b="1" dirty="0"/>
              <a:t>código-fonte</a:t>
            </a:r>
            <a:r>
              <a:rPr lang="pt-PT" dirty="0"/>
              <a:t>, e deve ser legível (</a:t>
            </a:r>
            <a:r>
              <a:rPr lang="pt-PT" i="1" dirty="0" err="1"/>
              <a:t>readability</a:t>
            </a:r>
            <a:r>
              <a:rPr lang="pt-PT" dirty="0"/>
              <a:t>) sem grande dificuldade por outro programador (que o pode pretender alterar ou melhorar). Além disso, o código-fonte deve funcionar como uma “receita” que o computador automaticamente executa.</a:t>
            </a:r>
          </a:p>
          <a:p>
            <a:r>
              <a:rPr lang="pt-PT" dirty="0"/>
              <a:t>Existem linguagens com diferentes níveis de abstração, também. As linguagens </a:t>
            </a:r>
            <a:r>
              <a:rPr lang="pt-PT" b="1" dirty="0"/>
              <a:t>de alto nível </a:t>
            </a:r>
            <a:r>
              <a:rPr lang="pt-PT" dirty="0"/>
              <a:t>são mais abstratas, permitindo a utilização de conceitos mais afastados dos circuitos e dos bits do computador, e outras mais próximas, chamadas </a:t>
            </a:r>
            <a:r>
              <a:rPr lang="pt-PT" b="1" dirty="0"/>
              <a:t>de baixo nível</a:t>
            </a:r>
            <a:r>
              <a:rPr lang="pt-PT" dirty="0"/>
              <a:t>. Geralmente, um programa complexo é mais facilmente codificável numa linguagem de alto nível. No nível mais baixo de abstração, temos o </a:t>
            </a:r>
            <a:r>
              <a:rPr lang="pt-PT" b="1" i="1" dirty="0" err="1"/>
              <a:t>assembly</a:t>
            </a:r>
            <a:r>
              <a:rPr lang="pt-PT" dirty="0"/>
              <a:t> e as </a:t>
            </a:r>
            <a:r>
              <a:rPr lang="pt-PT" b="1" dirty="0"/>
              <a:t>linguagens-máquina</a:t>
            </a:r>
            <a:r>
              <a:rPr lang="pt-PT" dirty="0"/>
              <a:t>, que têm uma correspondência quase direta com as operações elementares do hardware.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70B36F0-CA8D-409C-B6A0-00A5893CAE0C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25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Bibliotecas e </a:t>
            </a:r>
            <a:r>
              <a:rPr lang="pt-PT" i="1" dirty="0" err="1"/>
              <a:t>frameworks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As </a:t>
            </a:r>
            <a:r>
              <a:rPr lang="pt-PT" b="1" dirty="0"/>
              <a:t>bibliotecas e as </a:t>
            </a:r>
            <a:r>
              <a:rPr lang="pt-PT" b="1" i="1" dirty="0" err="1"/>
              <a:t>frameworks</a:t>
            </a:r>
            <a:r>
              <a:rPr lang="pt-PT" dirty="0"/>
              <a:t> são partes de programas pré-feitas, que ajudam o programador a incluir funcionalidades comuns, como a escrita de carateres no ecrã, a emissão de sons, ou o uso de funções matemáticas complexas, sem ter de se preocupar com os detalhes da sua implementação.</a:t>
            </a:r>
          </a:p>
          <a:p>
            <a:r>
              <a:rPr lang="pt-PT" dirty="0"/>
              <a:t>Ambas as modalidades permitem abstrair de certos detalhes, a principal diferença é que as bibliotecas são usadas pelo programador na estrutura de código que ele próprio definiu, </a:t>
            </a:r>
            <a:r>
              <a:rPr lang="pt-PT" dirty="0" err="1"/>
              <a:t>enquando</a:t>
            </a:r>
            <a:r>
              <a:rPr lang="pt-PT" dirty="0"/>
              <a:t> que as </a:t>
            </a:r>
            <a:r>
              <a:rPr lang="pt-PT" i="1" dirty="0" err="1"/>
              <a:t>frameworks</a:t>
            </a:r>
            <a:r>
              <a:rPr lang="pt-PT" dirty="0"/>
              <a:t> já têm uma estrutura definida, tendo o programador que preencher algumas áreas com as funcionalidades específicas da sua aplicação. Por outras palavras, é uma questão de controlo: usando bibliotecas, o programador tem o controlo do fluxo do programa, enquanto que as </a:t>
            </a:r>
            <a:r>
              <a:rPr lang="pt-PT" i="1" dirty="0" err="1"/>
              <a:t>frameworks</a:t>
            </a:r>
            <a:r>
              <a:rPr lang="pt-PT" dirty="0"/>
              <a:t> controlam o fluxo através de uma estrutura pré-definida, que o programador tem de completar.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5E44918-D752-44A3-AA4F-CDBB51B43CA4}"/>
              </a:ext>
            </a:extLst>
          </p:cNvPr>
          <p:cNvSpPr txBox="1"/>
          <p:nvPr/>
        </p:nvSpPr>
        <p:spPr>
          <a:xfrm>
            <a:off x="10210263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A.4</a:t>
            </a:r>
            <a:endParaRPr lang="en-US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83D6AAE-2F57-44C1-A47D-32DCBAAAD540}"/>
              </a:ext>
            </a:extLst>
          </p:cNvPr>
          <p:cNvSpPr txBox="1"/>
          <p:nvPr/>
        </p:nvSpPr>
        <p:spPr>
          <a:xfrm>
            <a:off x="10831552" y="1368028"/>
            <a:ext cx="3241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02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Sistemas operativos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PT" dirty="0"/>
              <a:t>O </a:t>
            </a:r>
            <a:r>
              <a:rPr lang="pt-PT" b="1" dirty="0"/>
              <a:t>sistema operativo (SO) </a:t>
            </a:r>
            <a:r>
              <a:rPr lang="pt-PT" dirty="0"/>
              <a:t>é a camada de software de que as aplicações e bibliotecas dependem para comunicar com o computador. Os sistemas operativos são responsáveis por, entre outros:</a:t>
            </a:r>
          </a:p>
          <a:p>
            <a:pPr lvl="1"/>
            <a:r>
              <a:rPr lang="pt-PT" dirty="0"/>
              <a:t>gerir janelas do ambiente gráfico;</a:t>
            </a:r>
          </a:p>
          <a:p>
            <a:pPr lvl="1"/>
            <a:r>
              <a:rPr lang="pt-PT" dirty="0"/>
              <a:t>gerir o sistema de ficheiros;</a:t>
            </a:r>
          </a:p>
          <a:p>
            <a:pPr lvl="1"/>
            <a:r>
              <a:rPr lang="pt-PT" dirty="0"/>
              <a:t>comunicar com dispositivos externos, como o teclado ou a impressora.</a:t>
            </a:r>
          </a:p>
          <a:p>
            <a:r>
              <a:rPr lang="en-US" dirty="0"/>
              <a:t>A </a:t>
            </a:r>
            <a:r>
              <a:rPr lang="en-US" dirty="0" err="1"/>
              <a:t>generalidade</a:t>
            </a:r>
            <a:r>
              <a:rPr lang="en-US" dirty="0"/>
              <a:t> dos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operativos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inclui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aplicações</a:t>
            </a:r>
            <a:r>
              <a:rPr lang="en-US" dirty="0"/>
              <a:t> </a:t>
            </a:r>
            <a:r>
              <a:rPr lang="en-US" dirty="0" err="1"/>
              <a:t>básicas</a:t>
            </a:r>
            <a:r>
              <a:rPr lang="en-US" dirty="0"/>
              <a:t> que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dotar</a:t>
            </a:r>
            <a:r>
              <a:rPr lang="en-US" dirty="0"/>
              <a:t> um </a:t>
            </a:r>
            <a:r>
              <a:rPr lang="en-US" dirty="0" err="1"/>
              <a:t>computador</a:t>
            </a:r>
            <a:r>
              <a:rPr lang="en-US" dirty="0"/>
              <a:t> de </a:t>
            </a:r>
            <a:r>
              <a:rPr lang="en-US" dirty="0" err="1"/>
              <a:t>alguma</a:t>
            </a:r>
            <a:r>
              <a:rPr lang="en-US" dirty="0"/>
              <a:t> </a:t>
            </a:r>
            <a:r>
              <a:rPr lang="en-US" dirty="0" err="1"/>
              <a:t>funcionalidade</a:t>
            </a:r>
            <a:r>
              <a:rPr lang="en-US" dirty="0"/>
              <a:t> “</a:t>
            </a:r>
            <a:r>
              <a:rPr lang="en-US" dirty="0" err="1"/>
              <a:t>pronta</a:t>
            </a:r>
            <a:r>
              <a:rPr lang="en-US" dirty="0"/>
              <a:t> a </a:t>
            </a:r>
            <a:r>
              <a:rPr lang="en-US" dirty="0" err="1"/>
              <a:t>usar</a:t>
            </a:r>
            <a:r>
              <a:rPr lang="en-US" dirty="0"/>
              <a:t>” – editor de </a:t>
            </a:r>
            <a:r>
              <a:rPr lang="en-US" dirty="0" err="1"/>
              <a:t>texto</a:t>
            </a:r>
            <a:r>
              <a:rPr lang="en-US" dirty="0"/>
              <a:t>, </a:t>
            </a:r>
            <a:r>
              <a:rPr lang="en-US" dirty="0" err="1"/>
              <a:t>calculadora</a:t>
            </a:r>
            <a:r>
              <a:rPr lang="en-US" dirty="0"/>
              <a:t>, etc.</a:t>
            </a:r>
          </a:p>
          <a:p>
            <a:r>
              <a:rPr lang="en-US" dirty="0"/>
              <a:t>O </a:t>
            </a:r>
            <a:r>
              <a:rPr lang="en-US" dirty="0" err="1"/>
              <a:t>núcleo</a:t>
            </a:r>
            <a:r>
              <a:rPr lang="en-US" dirty="0"/>
              <a:t> do SO (</a:t>
            </a:r>
            <a:r>
              <a:rPr lang="en-US" i="1" dirty="0"/>
              <a:t>kernel</a:t>
            </a:r>
            <a:r>
              <a:rPr lang="en-US" dirty="0"/>
              <a:t>) é </a:t>
            </a:r>
            <a:r>
              <a:rPr lang="en-US" dirty="0" err="1"/>
              <a:t>escrito</a:t>
            </a:r>
            <a:r>
              <a:rPr lang="en-US" dirty="0"/>
              <a:t> </a:t>
            </a:r>
            <a:r>
              <a:rPr lang="en-US" dirty="0" err="1"/>
              <a:t>numa</a:t>
            </a:r>
            <a:r>
              <a:rPr lang="en-US" dirty="0"/>
              <a:t> </a:t>
            </a:r>
            <a:r>
              <a:rPr lang="en-US" dirty="0" err="1"/>
              <a:t>linguagem</a:t>
            </a:r>
            <a:r>
              <a:rPr lang="en-US" dirty="0"/>
              <a:t> de </a:t>
            </a: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nível</a:t>
            </a:r>
            <a:r>
              <a:rPr lang="en-US" dirty="0"/>
              <a:t> por forma 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diretamente</a:t>
            </a:r>
            <a:r>
              <a:rPr lang="en-US" dirty="0"/>
              <a:t> o </a:t>
            </a:r>
            <a:r>
              <a:rPr lang="en-US" i="1" dirty="0"/>
              <a:t>hardware</a:t>
            </a:r>
            <a:r>
              <a:rPr lang="en-US" dirty="0"/>
              <a:t>, e </a:t>
            </a:r>
            <a:r>
              <a:rPr lang="en-US" dirty="0" err="1"/>
              <a:t>efetua</a:t>
            </a:r>
            <a:r>
              <a:rPr lang="en-US" dirty="0"/>
              <a:t> </a:t>
            </a:r>
            <a:r>
              <a:rPr lang="en-US" dirty="0" err="1"/>
              <a:t>importantes</a:t>
            </a:r>
            <a:r>
              <a:rPr lang="en-US" dirty="0"/>
              <a:t> </a:t>
            </a:r>
            <a:r>
              <a:rPr lang="en-US" dirty="0" err="1"/>
              <a:t>funções</a:t>
            </a:r>
            <a:r>
              <a:rPr lang="en-US" dirty="0"/>
              <a:t> que </a:t>
            </a:r>
            <a:r>
              <a:rPr lang="en-US" dirty="0" err="1"/>
              <a:t>geralmente</a:t>
            </a:r>
            <a:r>
              <a:rPr lang="en-US" dirty="0"/>
              <a:t> o </a:t>
            </a:r>
            <a:r>
              <a:rPr lang="en-US" dirty="0" err="1"/>
              <a:t>programador</a:t>
            </a:r>
            <a:r>
              <a:rPr lang="en-US" dirty="0"/>
              <a:t> de </a:t>
            </a:r>
            <a:r>
              <a:rPr lang="en-US" dirty="0" err="1"/>
              <a:t>aplicações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precisa</a:t>
            </a:r>
            <a:r>
              <a:rPr lang="en-US" dirty="0"/>
              <a:t> de se </a:t>
            </a:r>
            <a:r>
              <a:rPr lang="en-US" dirty="0" err="1"/>
              <a:t>preocupar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organiza</a:t>
            </a:r>
            <a:r>
              <a:rPr lang="en-US" dirty="0"/>
              <a:t> e </a:t>
            </a:r>
            <a:r>
              <a:rPr lang="en-US" dirty="0" err="1"/>
              <a:t>gere</a:t>
            </a:r>
            <a:r>
              <a:rPr lang="en-US" dirty="0"/>
              <a:t> a </a:t>
            </a:r>
            <a:r>
              <a:rPr lang="en-US" dirty="0" err="1"/>
              <a:t>memória</a:t>
            </a:r>
            <a:r>
              <a:rPr lang="en-US" dirty="0"/>
              <a:t> RAM </a:t>
            </a:r>
            <a:r>
              <a:rPr lang="en-US" dirty="0" err="1"/>
              <a:t>durante</a:t>
            </a:r>
            <a:r>
              <a:rPr lang="en-US" dirty="0"/>
              <a:t> a </a:t>
            </a:r>
            <a:r>
              <a:rPr lang="en-US" dirty="0" err="1"/>
              <a:t>execução</a:t>
            </a:r>
            <a:r>
              <a:rPr lang="en-US" dirty="0"/>
              <a:t> dos </a:t>
            </a:r>
            <a:r>
              <a:rPr lang="en-US" dirty="0" err="1"/>
              <a:t>programas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controla</a:t>
            </a:r>
            <a:r>
              <a:rPr lang="en-US" dirty="0"/>
              <a:t> o tempo que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executa</a:t>
            </a:r>
            <a:r>
              <a:rPr lang="en-US" dirty="0"/>
              <a:t> no CPU;</a:t>
            </a:r>
          </a:p>
          <a:p>
            <a:pPr lvl="1"/>
            <a:r>
              <a:rPr lang="en-US" dirty="0" err="1"/>
              <a:t>garante</a:t>
            </a:r>
            <a:r>
              <a:rPr lang="en-US" dirty="0"/>
              <a:t> a </a:t>
            </a:r>
            <a:r>
              <a:rPr lang="en-US" dirty="0" err="1"/>
              <a:t>segurança</a:t>
            </a:r>
            <a:r>
              <a:rPr lang="en-US" dirty="0"/>
              <a:t> dos </a:t>
            </a:r>
            <a:r>
              <a:rPr lang="en-US" dirty="0" err="1"/>
              <a:t>programas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execução</a:t>
            </a:r>
            <a:r>
              <a:rPr lang="en-US" dirty="0"/>
              <a:t>, por forma a que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possam</a:t>
            </a:r>
            <a:r>
              <a:rPr lang="en-US" dirty="0"/>
              <a:t> </a:t>
            </a:r>
            <a:r>
              <a:rPr lang="en-US" dirty="0" err="1"/>
              <a:t>interferir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com </a:t>
            </a:r>
            <a:r>
              <a:rPr lang="en-US" dirty="0" err="1"/>
              <a:t>os</a:t>
            </a:r>
            <a:r>
              <a:rPr lang="en-US" dirty="0"/>
              <a:t> outros;</a:t>
            </a:r>
          </a:p>
          <a:p>
            <a:pPr lvl="1"/>
            <a:r>
              <a:rPr lang="en-US" dirty="0" err="1"/>
              <a:t>comunica</a:t>
            </a:r>
            <a:r>
              <a:rPr lang="en-US" dirty="0"/>
              <a:t> </a:t>
            </a:r>
            <a:r>
              <a:rPr lang="en-US" dirty="0" err="1"/>
              <a:t>diretamente</a:t>
            </a:r>
            <a:r>
              <a:rPr lang="en-US" dirty="0"/>
              <a:t> com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dispositivos</a:t>
            </a:r>
            <a:r>
              <a:rPr lang="en-US" dirty="0"/>
              <a:t> de input/output, </a:t>
            </a:r>
            <a:r>
              <a:rPr lang="en-US" dirty="0" err="1"/>
              <a:t>sendo</a:t>
            </a:r>
            <a:r>
              <a:rPr lang="en-US" dirty="0"/>
              <a:t> que as </a:t>
            </a:r>
            <a:r>
              <a:rPr lang="en-US" dirty="0" err="1"/>
              <a:t>aplicações</a:t>
            </a:r>
            <a:r>
              <a:rPr lang="en-US" dirty="0"/>
              <a:t> </a:t>
            </a:r>
            <a:r>
              <a:rPr lang="en-US" dirty="0" err="1"/>
              <a:t>só</a:t>
            </a:r>
            <a:r>
              <a:rPr lang="en-US" dirty="0"/>
              <a:t> o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do </a:t>
            </a:r>
            <a:r>
              <a:rPr lang="en-US" i="1" dirty="0"/>
              <a:t>kernel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CACF9B-420F-4A8D-A160-9D5A1DFFE054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37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Arquitetura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No domínio digital, a </a:t>
            </a:r>
            <a:r>
              <a:rPr lang="pt-PT" b="1" dirty="0"/>
              <a:t>arquitetura</a:t>
            </a:r>
            <a:r>
              <a:rPr lang="pt-PT" dirty="0"/>
              <a:t> é a abstração do funcionamento do computador no seu nível mais elementar. O elemento mais importante da arquitetura é o conjunto de instruções-máquina, ou as operações básicas que o hardware executa.</a:t>
            </a:r>
          </a:p>
          <a:p>
            <a:r>
              <a:rPr lang="pt-PT" dirty="0"/>
              <a:t>A forma como o processador se liga à memória é também uma característica importante da arquitetura – uma arquitetura de 64 bits, por exemplo, significa que o </a:t>
            </a:r>
            <a:r>
              <a:rPr lang="pt-PT" dirty="0" err="1"/>
              <a:t>processor</a:t>
            </a:r>
            <a:r>
              <a:rPr lang="pt-PT" dirty="0"/>
              <a:t> pode escrever e ler informação da memória 64 bits de cada vez.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90D307-BC04-4EF5-8184-178CF82E05CF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5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Componentes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O computador consiste em vários </a:t>
            </a:r>
            <a:r>
              <a:rPr lang="pt-PT" b="1" dirty="0"/>
              <a:t>componentes</a:t>
            </a:r>
            <a:r>
              <a:rPr lang="pt-PT" dirty="0"/>
              <a:t> que cada vez mais são integrados num único objeto (por exemplo, os </a:t>
            </a:r>
            <a:r>
              <a:rPr lang="pt-PT" i="1" dirty="0"/>
              <a:t>smartphones</a:t>
            </a:r>
            <a:r>
              <a:rPr lang="pt-PT" dirty="0"/>
              <a:t>). Apesar disso, todos são constituídos por </a:t>
            </a:r>
            <a:r>
              <a:rPr lang="pt-PT" u="sng" dirty="0"/>
              <a:t>processador</a:t>
            </a:r>
            <a:r>
              <a:rPr lang="pt-PT" dirty="0"/>
              <a:t> (ou CPU), </a:t>
            </a:r>
            <a:r>
              <a:rPr lang="pt-PT" u="sng" dirty="0"/>
              <a:t>memória</a:t>
            </a:r>
            <a:r>
              <a:rPr lang="pt-PT" dirty="0"/>
              <a:t> e </a:t>
            </a:r>
            <a:r>
              <a:rPr lang="pt-PT" u="sng" dirty="0"/>
              <a:t>dispositivos de entrada/saída</a:t>
            </a:r>
            <a:r>
              <a:rPr lang="pt-PT" dirty="0"/>
              <a:t>.</a:t>
            </a:r>
          </a:p>
          <a:p>
            <a:r>
              <a:rPr lang="pt-PT" dirty="0"/>
              <a:t>A organização do computador é assim descrita a este nível por componentes que se interligam entre si, mesmo que não sejam visíveis ou percetíveis.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BF0DB45-925E-4C1C-9048-DAB01686FE88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A.7</a:t>
            </a:r>
          </a:p>
        </p:txBody>
      </p:sp>
    </p:spTree>
    <p:extLst>
      <p:ext uri="{BB962C8B-B14F-4D97-AF65-F5344CB8AC3E}">
        <p14:creationId xmlns:p14="http://schemas.microsoft.com/office/powerpoint/2010/main" val="331080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C09AC-CDD7-4ECB-BEC8-769E6ECC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Circuitos integrados</a:t>
            </a:r>
            <a:endParaRPr lang="en-US" i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AAC6C13-DF5F-495A-AC7C-D3E76F4EC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Um </a:t>
            </a:r>
            <a:r>
              <a:rPr lang="pt-PT" b="1" dirty="0"/>
              <a:t>circuito integrado ou </a:t>
            </a:r>
            <a:r>
              <a:rPr lang="pt-PT" b="1" i="1" dirty="0"/>
              <a:t>chip</a:t>
            </a:r>
            <a:r>
              <a:rPr lang="pt-PT" b="1" dirty="0"/>
              <a:t> </a:t>
            </a:r>
            <a:r>
              <a:rPr lang="pt-PT" dirty="0"/>
              <a:t>é um dispositivo eletrónico que agrega milhões ou biliões de unidades elétricas básicas, e tem uma funcionalidade ou propósito bem especificado. Por exemplo, o processador pode ser um circuito integrado, a memória pode ser constituída por vários circuitos integrados (a capacidade de memória será a soma das capacidades dos vários </a:t>
            </a:r>
            <a:r>
              <a:rPr lang="pt-PT" i="1" dirty="0"/>
              <a:t>chips</a:t>
            </a:r>
            <a:r>
              <a:rPr lang="pt-PT" dirty="0"/>
              <a:t>).</a:t>
            </a:r>
          </a:p>
          <a:p>
            <a:r>
              <a:rPr lang="pt-PT" dirty="0"/>
              <a:t>O vasto número de unidades elétricas básicas num </a:t>
            </a:r>
            <a:r>
              <a:rPr lang="pt-PT" i="1" dirty="0"/>
              <a:t>chip</a:t>
            </a:r>
            <a:r>
              <a:rPr lang="pt-PT" dirty="0"/>
              <a:t> obriga a que o seu </a:t>
            </a:r>
            <a:r>
              <a:rPr lang="pt-PT" i="1" dirty="0"/>
              <a:t>design</a:t>
            </a:r>
            <a:r>
              <a:rPr lang="pt-PT" dirty="0"/>
              <a:t> siga também camadas de abstração. Os </a:t>
            </a:r>
            <a:r>
              <a:rPr lang="pt-PT" i="1" dirty="0"/>
              <a:t>designers</a:t>
            </a:r>
            <a:r>
              <a:rPr lang="pt-PT" dirty="0"/>
              <a:t> juntam várias unidades pequenas numa maior de tamanho médio, e assim sucessivamente até atingirem a funcionalidade do circuito como um todo.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83704D-B790-4561-9D6A-1FC178FF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11A303-1D83-451A-95F0-EC62B0147931}"/>
              </a:ext>
            </a:extLst>
          </p:cNvPr>
          <p:cNvSpPr txBox="1"/>
          <p:nvPr/>
        </p:nvSpPr>
        <p:spPr>
          <a:xfrm>
            <a:off x="10651952" y="1368028"/>
            <a:ext cx="50372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A.8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83553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1769</Words>
  <Application>Microsoft Office PowerPoint</Application>
  <PresentationFormat>Ecrã Panorâmico</PresentationFormat>
  <Paragraphs>111</Paragraphs>
  <Slides>14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Franklin Gothic Book</vt:lpstr>
      <vt:lpstr>source sans pro</vt:lpstr>
      <vt:lpstr>Wingdings</vt:lpstr>
      <vt:lpstr>1_RetrospectVTI</vt:lpstr>
      <vt:lpstr>Sistemas Computacionais</vt:lpstr>
      <vt:lpstr>Níveis de abstração</vt:lpstr>
      <vt:lpstr>Aplicações</vt:lpstr>
      <vt:lpstr>Linguagens de programação</vt:lpstr>
      <vt:lpstr>Bibliotecas e frameworks</vt:lpstr>
      <vt:lpstr>Sistemas operativos</vt:lpstr>
      <vt:lpstr>Arquitetura</vt:lpstr>
      <vt:lpstr>Componentes</vt:lpstr>
      <vt:lpstr>Circuitos integrados</vt:lpstr>
      <vt:lpstr>Portas lógicas</vt:lpstr>
      <vt:lpstr>Transístores</vt:lpstr>
      <vt:lpstr>Modelos de aplicações distribuídas</vt:lpstr>
      <vt:lpstr>Modelo cliente-servidor</vt:lpstr>
      <vt:lpstr>Redes peer-to-peer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2023-08-02T19:06:30Z</dcterms:modified>
</cp:coreProperties>
</file>