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46" r:id="rId1"/>
  </p:sldMasterIdLst>
  <p:notesMasterIdLst>
    <p:notesMasterId r:id="rId16"/>
  </p:notesMasterIdLst>
  <p:handoutMasterIdLst>
    <p:handoutMasterId r:id="rId17"/>
  </p:handoutMasterIdLst>
  <p:sldIdLst>
    <p:sldId id="257" r:id="rId2"/>
    <p:sldId id="259" r:id="rId3"/>
    <p:sldId id="288" r:id="rId4"/>
    <p:sldId id="289" r:id="rId5"/>
    <p:sldId id="290" r:id="rId6"/>
    <p:sldId id="291" r:id="rId7"/>
    <p:sldId id="292" r:id="rId8"/>
    <p:sldId id="293" r:id="rId9"/>
    <p:sldId id="294" r:id="rId10"/>
    <p:sldId id="295" r:id="rId11"/>
    <p:sldId id="296" r:id="rId12"/>
    <p:sldId id="284" r:id="rId13"/>
    <p:sldId id="278" r:id="rId14"/>
    <p:sldId id="283" r:id="rId15"/>
  </p:sldIdLst>
  <p:sldSz cx="12192000" cy="6858000"/>
  <p:notesSz cx="6858000" cy="9144000"/>
  <p:defaultTextStyle>
    <a:defPPr rtl="0"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BA8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3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24" d="100"/>
          <a:sy n="124" d="100"/>
        </p:scale>
        <p:origin x="495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EB928736-AA0B-442D-A1AF-8261F7034BF9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ED92CB86-0DB9-4A70-B1CF-B23508471F6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557642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CD4F8076-E201-4AD9-9292-9CDC6E4C499D}" type="datetime1">
              <a:rPr lang="pt-PT" smtClean="0"/>
              <a:t>02/08/2023</a:t>
            </a:fld>
            <a:endParaRPr lang="en-US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US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pt-pt"/>
              <a:t>Clique para editar os Estilos de texto do modelo global</a:t>
            </a:r>
            <a:endParaRPr lang="en-US"/>
          </a:p>
          <a:p>
            <a:pPr lvl="1" rtl="0"/>
            <a:r>
              <a:rPr lang="pt-pt"/>
              <a:t>Segundo nível</a:t>
            </a:r>
          </a:p>
          <a:p>
            <a:pPr lvl="2" rtl="0"/>
            <a:r>
              <a:rPr lang="pt-pt"/>
              <a:t>Terceiro nível</a:t>
            </a:r>
          </a:p>
          <a:p>
            <a:pPr lvl="3" rtl="0"/>
            <a:r>
              <a:rPr lang="pt-pt"/>
              <a:t>Quarto nível</a:t>
            </a:r>
          </a:p>
          <a:p>
            <a:pPr lvl="4" rtl="0"/>
            <a:r>
              <a:rPr lang="pt-pt"/>
              <a:t>Quinto nível</a:t>
            </a:r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C2B151B-D7D1-48E5-8230-5AADBC794F8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5927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097280" y="758952"/>
            <a:ext cx="10058400" cy="3566160"/>
          </a:xfrm>
        </p:spPr>
        <p:txBody>
          <a:bodyPr rtlCol="0"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r>
              <a:rPr lang="pt-pt" dirty="0"/>
              <a:t>Clique para editar o estilo do título do Modelo Global</a:t>
            </a:r>
            <a:endParaRPr 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 rtlCol="0">
            <a:normAutofit/>
          </a:bodyPr>
          <a:lstStyle>
            <a:lvl1pPr marL="0" indent="0" algn="l">
              <a:buNone/>
              <a:defRPr sz="23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 rtl="0"/>
            <a:r>
              <a:rPr lang="pt-PT"/>
              <a:t>Clique para editar o estilo de subtítulo do Modelo Global</a:t>
            </a:r>
            <a:endParaRPr lang="en-US" dirty="0"/>
          </a:p>
        </p:txBody>
      </p:sp>
      <p:cxnSp>
        <p:nvCxnSpPr>
          <p:cNvPr id="9" name="Conexão Reta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CED0CAB-5C98-4633-8227-766380E8BC6E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331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pt-pt" dirty="0"/>
              <a:t>Clique para editar o estilo do título do Modelo Global</a:t>
            </a:r>
            <a:endParaRPr lang="en-US" dirty="0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lIns="45720" tIns="0" rIns="45720" bIns="0" rtlCol="0"/>
          <a:lstStyle>
            <a:lvl1pPr>
              <a:defRPr/>
            </a:lvl1pPr>
          </a:lstStyle>
          <a:p>
            <a:pPr lvl="0" rtl="0"/>
            <a:r>
              <a:rPr lang="pt-pt" dirty="0"/>
              <a:t>Clique para editar os Estilos de texto do modelo global</a:t>
            </a:r>
          </a:p>
          <a:p>
            <a:pPr lvl="1" rtl="0"/>
            <a:r>
              <a:rPr lang="pt-pt" dirty="0"/>
              <a:t>Segundo nível</a:t>
            </a:r>
          </a:p>
          <a:p>
            <a:pPr lvl="2" rtl="0"/>
            <a:r>
              <a:rPr lang="pt-pt" dirty="0"/>
              <a:t>Terceiro nível</a:t>
            </a:r>
          </a:p>
          <a:p>
            <a:pPr lvl="3" rtl="0"/>
            <a:r>
              <a:rPr lang="pt-pt" dirty="0"/>
              <a:t>Quarto nível</a:t>
            </a:r>
          </a:p>
          <a:p>
            <a:pPr lvl="4" rtl="0"/>
            <a:r>
              <a:rPr lang="pt-pt" dirty="0"/>
              <a:t>Quinto nível</a:t>
            </a:r>
            <a:endParaRPr lang="en-US" dirty="0"/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7D5506EE-1026-4F35-9ACC-BD05BE0F9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222BAA2-AC6B-4746-8053-EDC8606E535A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B7696E5F-8D95-4450-AE52-5438E6EDE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999B2253-74CC-409E-BEB0-F8EFCFCB5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269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>
            <a:extLst>
              <a:ext uri="{FF2B5EF4-FFF2-40B4-BE49-F238E27FC236}">
                <a16:creationId xmlns:a16="http://schemas.microsoft.com/office/drawing/2014/main" id="{E1B68A5B-D9FA-424B-A4EB-30E7223836B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Vertical 1"/>
          <p:cNvSpPr>
            <a:spLocks noGrp="1"/>
          </p:cNvSpPr>
          <p:nvPr>
            <p:ph type="title" orient="vert" hasCustomPrompt="1"/>
          </p:nvPr>
        </p:nvSpPr>
        <p:spPr>
          <a:xfrm>
            <a:off x="8724900" y="412302"/>
            <a:ext cx="2628900" cy="5759898"/>
          </a:xfrm>
        </p:spPr>
        <p:txBody>
          <a:bodyPr vert="eaVert" rtlCol="0"/>
          <a:lstStyle>
            <a:lvl1pPr>
              <a:defRPr/>
            </a:lvl1pPr>
          </a:lstStyle>
          <a:p>
            <a:pPr rtl="0"/>
            <a:r>
              <a:rPr lang="pt-pt" dirty="0"/>
              <a:t>Clique para editar o estilo do título do Modelo Global</a:t>
            </a:r>
            <a:endParaRPr lang="en-US" dirty="0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 rtlCol="0"/>
          <a:lstStyle/>
          <a:p>
            <a:pPr lvl="0" rtl="0"/>
            <a:r>
              <a:rPr lang="pt-PT"/>
              <a:t>Clique para editar os estilos do texto de Modelo Global</a:t>
            </a:r>
          </a:p>
          <a:p>
            <a:pPr lvl="1" rtl="0"/>
            <a:r>
              <a:rPr lang="pt-PT"/>
              <a:t>Segundo nível</a:t>
            </a:r>
          </a:p>
          <a:p>
            <a:pPr lvl="2" rtl="0"/>
            <a:r>
              <a:rPr lang="pt-PT"/>
              <a:t>Terceiro nível</a:t>
            </a:r>
          </a:p>
          <a:p>
            <a:pPr lvl="3" rtl="0"/>
            <a:r>
              <a:rPr lang="pt-PT"/>
              <a:t>Quarto nível</a:t>
            </a:r>
          </a:p>
          <a:p>
            <a:pPr lvl="4" rtl="0"/>
            <a:r>
              <a:rPr lang="pt-PT"/>
              <a:t>Quinto nível</a:t>
            </a:r>
            <a:endParaRPr lang="en-US" dirty="0"/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AF33D6B0-F070-45C4-A472-19F432BE3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EDC9CF0-46A2-4AC7-9FA2-8EC67FAC0032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9975399F-DAB2-410D-967F-ED17E6F79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0" name="Marcador de Posição do Número do Diapositivo 9">
            <a:extLst>
              <a:ext uri="{FF2B5EF4-FFF2-40B4-BE49-F238E27FC236}">
                <a16:creationId xmlns:a16="http://schemas.microsoft.com/office/drawing/2014/main" id="{F762A46F-6BE5-4D12-9412-5CA7672EA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827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pt-pt" dirty="0"/>
              <a:t>Clique para editar o estilo do título do Modelo Global</a:t>
            </a:r>
            <a:endParaRPr lang="en-US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pt-PT"/>
              <a:t>Clique para editar os estilos do texto de Modelo Global</a:t>
            </a:r>
          </a:p>
          <a:p>
            <a:pPr lvl="1" rtl="0"/>
            <a:r>
              <a:rPr lang="pt-PT"/>
              <a:t>Segundo nível</a:t>
            </a:r>
          </a:p>
          <a:p>
            <a:pPr lvl="2" rtl="0"/>
            <a:r>
              <a:rPr lang="pt-PT"/>
              <a:t>Terceiro nível</a:t>
            </a:r>
          </a:p>
          <a:p>
            <a:pPr lvl="3" rtl="0"/>
            <a:r>
              <a:rPr lang="pt-PT"/>
              <a:t>Quarto nível</a:t>
            </a:r>
          </a:p>
          <a:p>
            <a:pPr lvl="4" rtl="0"/>
            <a:r>
              <a:rPr lang="pt-PT"/>
              <a:t>Quinto nível</a:t>
            </a:r>
            <a:endParaRPr lang="en-US" dirty="0"/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BC3D2EF-A9F1-401A-8C02-1662D96CBA0D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9FE7AC07-AF46-863F-9E0F-B20636BEC35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2247" y="221605"/>
            <a:ext cx="938564" cy="897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2670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097280" y="758952"/>
            <a:ext cx="10058400" cy="3566160"/>
          </a:xfrm>
        </p:spPr>
        <p:txBody>
          <a:bodyPr rtlCol="0"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r>
              <a:rPr lang="pt-pt" dirty="0"/>
              <a:t>Clique para editar o estilo do título do Modelo Global</a:t>
            </a:r>
            <a:endParaRPr lang="en-US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rtlCol="0" anchor="t" anchorCtr="0">
            <a:normAutofit/>
          </a:bodyPr>
          <a:lstStyle>
            <a:lvl1pPr marL="0" indent="0">
              <a:buNone/>
              <a:defRPr sz="23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-PT"/>
              <a:t>Clique para editar os estilos do texto de Modelo Global</a:t>
            </a:r>
          </a:p>
        </p:txBody>
      </p:sp>
      <p:cxnSp>
        <p:nvCxnSpPr>
          <p:cNvPr id="9" name="Conexão Reta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7582FB0-8268-4450-AEFB-7C755E727544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1" name="Marcador de Posição do Número do Diapositivo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162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title" hasCustomPrompt="1"/>
          </p:nvPr>
        </p:nvSpPr>
        <p:spPr>
          <a:xfrm>
            <a:off x="1097280" y="286603"/>
            <a:ext cx="10058400" cy="1450757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pt-pt" dirty="0"/>
              <a:t>Clique para editar o estilo do título do Modelo Global</a:t>
            </a:r>
            <a:endParaRPr lang="en-US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 hasCustomPrompt="1"/>
          </p:nvPr>
        </p:nvSpPr>
        <p:spPr>
          <a:xfrm>
            <a:off x="1097280" y="2120900"/>
            <a:ext cx="4639736" cy="3748193"/>
          </a:xfrm>
        </p:spPr>
        <p:txBody>
          <a:bodyPr rtlCol="0"/>
          <a:lstStyle>
            <a:lvl1pPr>
              <a:defRPr/>
            </a:lvl1pPr>
          </a:lstStyle>
          <a:p>
            <a:pPr lvl="0" rtl="0"/>
            <a:r>
              <a:rPr lang="pt-pt" dirty="0"/>
              <a:t>Clique para editar os Estilos de texto do modelo global</a:t>
            </a:r>
          </a:p>
          <a:p>
            <a:pPr lvl="1" rtl="0"/>
            <a:r>
              <a:rPr lang="pt-pt" dirty="0"/>
              <a:t>Segundo nível</a:t>
            </a:r>
          </a:p>
          <a:p>
            <a:pPr lvl="2" rtl="0"/>
            <a:r>
              <a:rPr lang="pt-pt" dirty="0"/>
              <a:t>Terceiro nível</a:t>
            </a:r>
          </a:p>
          <a:p>
            <a:pPr lvl="3" rtl="0"/>
            <a:r>
              <a:rPr lang="pt-pt" dirty="0"/>
              <a:t>Quarto nível</a:t>
            </a:r>
          </a:p>
          <a:p>
            <a:pPr lvl="4" rtl="0"/>
            <a:r>
              <a:rPr lang="pt-pt" dirty="0"/>
              <a:t>Quinto nível</a:t>
            </a:r>
            <a:endParaRPr lang="en-US" dirty="0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 hasCustomPrompt="1"/>
          </p:nvPr>
        </p:nvSpPr>
        <p:spPr>
          <a:xfrm>
            <a:off x="6515944" y="2120900"/>
            <a:ext cx="4639736" cy="3748194"/>
          </a:xfrm>
        </p:spPr>
        <p:txBody>
          <a:bodyPr rtlCol="0"/>
          <a:lstStyle>
            <a:lvl1pPr>
              <a:defRPr/>
            </a:lvl1pPr>
          </a:lstStyle>
          <a:p>
            <a:pPr lvl="0" rtl="0"/>
            <a:r>
              <a:rPr lang="pt-pt" dirty="0"/>
              <a:t>Clique para editar os Estilos de texto do modelo global</a:t>
            </a:r>
          </a:p>
          <a:p>
            <a:pPr lvl="1" rtl="0"/>
            <a:r>
              <a:rPr lang="pt-pt" dirty="0"/>
              <a:t>Segundo nível</a:t>
            </a:r>
          </a:p>
          <a:p>
            <a:pPr lvl="2" rtl="0"/>
            <a:r>
              <a:rPr lang="pt-pt" dirty="0"/>
              <a:t>Terceiro nível</a:t>
            </a:r>
          </a:p>
          <a:p>
            <a:pPr lvl="3" rtl="0"/>
            <a:r>
              <a:rPr lang="pt-pt" dirty="0"/>
              <a:t>Quarto nível</a:t>
            </a:r>
          </a:p>
          <a:p>
            <a:pPr lvl="4" rtl="0"/>
            <a:r>
              <a:rPr lang="pt-pt" dirty="0"/>
              <a:t>Quinto nível</a:t>
            </a:r>
            <a:endParaRPr lang="en-US" dirty="0"/>
          </a:p>
        </p:txBody>
      </p:sp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6E0A07F-0364-433A-B636-12526FBF2765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9" name="Marcador de Posição do Rodapé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0" name="Marcador de Posição do Número do Diapositivo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6663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9"/>
          <p:cNvSpPr>
            <a:spLocks noGrp="1"/>
          </p:cNvSpPr>
          <p:nvPr>
            <p:ph type="title" hasCustomPrompt="1"/>
          </p:nvPr>
        </p:nvSpPr>
        <p:spPr>
          <a:xfrm>
            <a:off x="1097280" y="286603"/>
            <a:ext cx="10058400" cy="1450757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pt-pt" dirty="0"/>
              <a:t>Clique para editar o estilo do título do Modelo Global</a:t>
            </a:r>
            <a:endParaRPr lang="en-US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 hasCustomPrompt="1"/>
          </p:nvPr>
        </p:nvSpPr>
        <p:spPr>
          <a:xfrm>
            <a:off x="1097280" y="2057400"/>
            <a:ext cx="4639736" cy="736282"/>
          </a:xfrm>
        </p:spPr>
        <p:txBody>
          <a:bodyPr lIns="91440" rIns="91440" rtlCol="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pt" dirty="0"/>
              <a:t>Clique para editar os estilos de texto do Modelo Global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 hasCustomPrompt="1"/>
          </p:nvPr>
        </p:nvSpPr>
        <p:spPr>
          <a:xfrm>
            <a:off x="1097280" y="2958274"/>
            <a:ext cx="4639736" cy="2910821"/>
          </a:xfrm>
        </p:spPr>
        <p:txBody>
          <a:bodyPr rtlCol="0"/>
          <a:lstStyle>
            <a:lvl1pPr>
              <a:defRPr/>
            </a:lvl1pPr>
          </a:lstStyle>
          <a:p>
            <a:pPr lvl="0" rtl="0"/>
            <a:r>
              <a:rPr lang="pt-pt" dirty="0"/>
              <a:t>Clique para editar os Estilos de texto do modelo global</a:t>
            </a:r>
          </a:p>
          <a:p>
            <a:pPr lvl="1" rtl="0"/>
            <a:r>
              <a:rPr lang="pt-pt" dirty="0"/>
              <a:t>Segundo nível</a:t>
            </a:r>
          </a:p>
          <a:p>
            <a:pPr lvl="2" rtl="0"/>
            <a:r>
              <a:rPr lang="pt-pt" dirty="0"/>
              <a:t>Terceiro nível</a:t>
            </a:r>
          </a:p>
          <a:p>
            <a:pPr lvl="3" rtl="0"/>
            <a:r>
              <a:rPr lang="pt-pt" dirty="0"/>
              <a:t>Quarto nível</a:t>
            </a:r>
          </a:p>
          <a:p>
            <a:pPr lvl="4" rtl="0"/>
            <a:r>
              <a:rPr lang="pt-pt" dirty="0"/>
              <a:t>Quinto nível</a:t>
            </a:r>
            <a:endParaRPr lang="en-US" dirty="0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 hasCustomPrompt="1"/>
          </p:nvPr>
        </p:nvSpPr>
        <p:spPr>
          <a:xfrm>
            <a:off x="6515944" y="2057400"/>
            <a:ext cx="4639736" cy="736282"/>
          </a:xfrm>
        </p:spPr>
        <p:txBody>
          <a:bodyPr lIns="91440" rIns="91440" rtlCol="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pt" dirty="0"/>
              <a:t>Clique para editar os estilos de texto do Modelo Global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 hasCustomPrompt="1"/>
          </p:nvPr>
        </p:nvSpPr>
        <p:spPr>
          <a:xfrm>
            <a:off x="6515944" y="2958273"/>
            <a:ext cx="4639736" cy="2910821"/>
          </a:xfrm>
        </p:spPr>
        <p:txBody>
          <a:bodyPr rtlCol="0"/>
          <a:lstStyle>
            <a:lvl1pPr>
              <a:defRPr/>
            </a:lvl1pPr>
          </a:lstStyle>
          <a:p>
            <a:pPr lvl="0" rtl="0"/>
            <a:r>
              <a:rPr lang="pt-pt" dirty="0"/>
              <a:t>Clique para editar os estilos de texto do Modelo Global</a:t>
            </a:r>
          </a:p>
          <a:p>
            <a:pPr lvl="1" rtl="0"/>
            <a:r>
              <a:rPr lang="pt-pt" dirty="0"/>
              <a:t>Segundo nível</a:t>
            </a:r>
          </a:p>
          <a:p>
            <a:pPr lvl="2" rtl="0"/>
            <a:r>
              <a:rPr lang="pt-pt" dirty="0"/>
              <a:t>Terceiro nível</a:t>
            </a:r>
          </a:p>
          <a:p>
            <a:pPr lvl="3" rtl="0"/>
            <a:r>
              <a:rPr lang="pt-pt" dirty="0"/>
              <a:t>Quarto nível</a:t>
            </a:r>
          </a:p>
          <a:p>
            <a:pPr lvl="4" rtl="0"/>
            <a:r>
              <a:rPr lang="pt-pt" dirty="0"/>
              <a:t>Quinto nível</a:t>
            </a:r>
            <a:endParaRPr lang="en-US" dirty="0"/>
          </a:p>
        </p:txBody>
      </p:sp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25BCC9B-3D00-4038-B827-05429894F1D1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11" name="Marcador de Posição do Rodapé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2" name="Marcador de Posição do Número do Diapositivo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194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pt-pt" dirty="0"/>
              <a:t>Clique para editar o estilo do título do Modelo Global</a:t>
            </a:r>
            <a:endParaRPr lang="en-US" dirty="0"/>
          </a:p>
        </p:txBody>
      </p:sp>
      <p:sp>
        <p:nvSpPr>
          <p:cNvPr id="6" name="Marcador de Posição da Data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E5B8D0D-025A-4217-B697-16EEC070DDC8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7" name="Marcador de Posição do Rodapé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8" name="Marcador de Posição do Número do Diapositivo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860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A763092-FB88-4F2E-B7A9-6AD9CA079CD0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422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rtlCol="0"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 rtlCol="0"/>
          <a:lstStyle/>
          <a:p>
            <a:pPr lvl="0" rtl="0"/>
            <a:r>
              <a:rPr lang="pt-PT"/>
              <a:t>Clique para editar os estilos do texto de Modelo Global</a:t>
            </a:r>
          </a:p>
          <a:p>
            <a:pPr lvl="1" rtl="0"/>
            <a:r>
              <a:rPr lang="pt-PT"/>
              <a:t>Segundo nível</a:t>
            </a:r>
          </a:p>
          <a:p>
            <a:pPr lvl="2" rtl="0"/>
            <a:r>
              <a:rPr lang="pt-PT"/>
              <a:t>Terceiro nível</a:t>
            </a:r>
          </a:p>
          <a:p>
            <a:pPr lvl="3" rtl="0"/>
            <a:r>
              <a:rPr lang="pt-PT"/>
              <a:t>Quarto nível</a:t>
            </a:r>
          </a:p>
          <a:p>
            <a:pPr lvl="4" rtl="0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 hasCustomPrompt="1"/>
          </p:nvPr>
        </p:nvSpPr>
        <p:spPr>
          <a:xfrm>
            <a:off x="643465" y="3043050"/>
            <a:ext cx="3517567" cy="3064505"/>
          </a:xfrm>
        </p:spPr>
        <p:txBody>
          <a:bodyPr lIns="91440" rIns="91440" rtlCol="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t-pt" dirty="0"/>
              <a:t>Clique para editar os estilos de texto do Modelo Global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fld id="{E55777FD-C41C-4ED6-9788-E0BDB29FE28C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 rtlCol="0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3A98EE3D-8CD1-4C3F-BD1C-C98C9596463C}" type="slidenum">
              <a:rPr lang="en-US" smtClean="0"/>
              <a:pPr rtl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282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Marcador de Posição da Imagem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pt-PT"/>
              <a:t>Clique no ícone para adicionar uma imagem</a:t>
            </a:r>
            <a:endParaRPr lang="en-U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rtlCol="0" anchor="b">
            <a:noAutofit/>
          </a:bodyPr>
          <a:lstStyle>
            <a:lvl1pPr>
              <a:defRPr sz="31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 rtlCol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fld id="{E2C937DC-1FD7-45E0-8375-82F139FBDB0A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 rtlCol="0"/>
          <a:lstStyle/>
          <a:p>
            <a:pPr algn="l" rtl="0"/>
            <a:endParaRPr lang="en-US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267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pt-pt" dirty="0"/>
              <a:t>Clique para editar o estilo do título do Modelo Global</a:t>
            </a:r>
            <a:endParaRPr lang="en-US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 rtl="0"/>
            <a:r>
              <a:rPr lang="pt-pt"/>
              <a:t>Clique para editar os Estilos de texto do modelo global</a:t>
            </a:r>
          </a:p>
          <a:p>
            <a:pPr lvl="1" rtl="0"/>
            <a:r>
              <a:rPr lang="pt-pt"/>
              <a:t>Segundo nível</a:t>
            </a:r>
          </a:p>
          <a:p>
            <a:pPr lvl="2" rtl="0"/>
            <a:r>
              <a:rPr lang="pt-pt"/>
              <a:t>Terceiro nível</a:t>
            </a:r>
          </a:p>
          <a:p>
            <a:pPr lvl="3" rtl="0"/>
            <a:r>
              <a:rPr lang="pt-pt"/>
              <a:t>Quarto nível</a:t>
            </a:r>
          </a:p>
          <a:p>
            <a:pPr lvl="4" rtl="0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pPr rtl="0"/>
            <a:fld id="{1F5BAF06-A1C3-41CD-B482-A3F55490B9C6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rgbClr val="FFFFFF"/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rgbClr val="FFFFFF"/>
                </a:solidFill>
              </a:defRPr>
            </a:lvl1pPr>
          </a:lstStyle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  <p:cxnSp>
        <p:nvCxnSpPr>
          <p:cNvPr id="10" name="Conexão Reta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4982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47" r:id="rId3"/>
    <p:sldLayoutId id="2147483743" r:id="rId4"/>
    <p:sldLayoutId id="2147483738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700" i="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creativecommons.org/licenses/by/4.0/" TargetMode="Externa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tângulo 21">
            <a:extLst>
              <a:ext uri="{FF2B5EF4-FFF2-40B4-BE49-F238E27FC236}">
                <a16:creationId xmlns:a16="http://schemas.microsoft.com/office/drawing/2014/main" id="{A9286AD2-18A9-4868-A4E3-7A2097A208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1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78FD68DA-43BA-4508-8DE2-BA9BB7B2FA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89754" y="639097"/>
            <a:ext cx="6253317" cy="3686015"/>
          </a:xfrm>
        </p:spPr>
        <p:txBody>
          <a:bodyPr rtlCol="0">
            <a:normAutofit/>
          </a:bodyPr>
          <a:lstStyle/>
          <a:p>
            <a:pPr rtl="0"/>
            <a:r>
              <a:rPr lang="pt-PT" sz="6000" dirty="0"/>
              <a:t>Sistemas Computacionais</a:t>
            </a:r>
            <a:endParaRPr lang="pt-pt" sz="6000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8E9CFF2-3777-4FF4-A759-8491175B0B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89753" y="4672739"/>
            <a:ext cx="6269347" cy="1021498"/>
          </a:xfrm>
        </p:spPr>
        <p:txBody>
          <a:bodyPr rtlCol="0">
            <a:normAutofit/>
          </a:bodyPr>
          <a:lstStyle/>
          <a:p>
            <a:pPr rtl="0"/>
            <a:r>
              <a:rPr lang="pt-PT" sz="1700">
                <a:solidFill>
                  <a:schemeClr val="tx1">
                    <a:lumMod val="85000"/>
                    <a:lumOff val="15000"/>
                  </a:schemeClr>
                </a:solidFill>
              </a:rPr>
              <a:t>Tópico 3</a:t>
            </a:r>
          </a:p>
          <a:p>
            <a:pPr rtl="0"/>
            <a:r>
              <a:rPr lang="pt-PT" sz="1700">
                <a:solidFill>
                  <a:schemeClr val="tx1">
                    <a:lumMod val="85000"/>
                    <a:lumOff val="15000"/>
                  </a:schemeClr>
                </a:solidFill>
              </a:rPr>
              <a:t>ABSTRAçÃO E COMUNICAÇÃO ENTRE CAMADAS</a:t>
            </a:r>
            <a:endParaRPr lang="pt-pt" sz="17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" name="Imagem 4" descr="Uma imagem com um edifício, espaço de repouso, banco, área lateral&#10;&#10;Descrição gerada automaticamente">
            <a:extLst>
              <a:ext uri="{FF2B5EF4-FFF2-40B4-BE49-F238E27FC236}">
                <a16:creationId xmlns:a16="http://schemas.microsoft.com/office/drawing/2014/main" id="{282CF6DD-7FE8-4063-9551-1B7BBCE92AB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1"/>
            <a:ext cx="4635315" cy="6857999"/>
          </a:xfrm>
          <a:prstGeom prst="rect">
            <a:avLst/>
          </a:prstGeom>
        </p:spPr>
      </p:pic>
      <p:cxnSp>
        <p:nvCxnSpPr>
          <p:cNvPr id="24" name="Conexão Reta 23">
            <a:extLst>
              <a:ext uri="{FF2B5EF4-FFF2-40B4-BE49-F238E27FC236}">
                <a16:creationId xmlns:a16="http://schemas.microsoft.com/office/drawing/2014/main" id="{E7A7CD63-7EC3-44F3-95D0-595C4019FF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27754" y="4498925"/>
            <a:ext cx="5636107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2">
            <a:extLst>
              <a:ext uri="{FF2B5EF4-FFF2-40B4-BE49-F238E27FC236}">
                <a16:creationId xmlns:a16="http://schemas.microsoft.com/office/drawing/2014/main" id="{3998A0D8-A726-AC9E-76DA-90D1B3D051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1600" y="382713"/>
            <a:ext cx="2857500" cy="78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A928CB69-6067-09EE-D899-B5D0356C95C3}"/>
              </a:ext>
            </a:extLst>
          </p:cNvPr>
          <p:cNvSpPr txBox="1"/>
          <p:nvPr/>
        </p:nvSpPr>
        <p:spPr>
          <a:xfrm>
            <a:off x="5289753" y="5973511"/>
            <a:ext cx="2744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b="1" dirty="0"/>
              <a:t>Vitor Rocio, outubro 2020 </a:t>
            </a:r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950C965B-3FCE-8DD3-4466-1E17EBA4EC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0667" y="6139756"/>
            <a:ext cx="860246" cy="300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317F6E8B-2C1C-5593-3BBF-824AE0A8C4E4}"/>
              </a:ext>
            </a:extLst>
          </p:cNvPr>
          <p:cNvSpPr txBox="1"/>
          <p:nvPr/>
        </p:nvSpPr>
        <p:spPr>
          <a:xfrm>
            <a:off x="8701600" y="6488240"/>
            <a:ext cx="2857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PT" sz="900" b="0" i="0" dirty="0">
                <a:solidFill>
                  <a:srgbClr val="464646"/>
                </a:solidFill>
                <a:effectLst/>
                <a:latin typeface="source sans pro" panose="020B0503030403020204" pitchFamily="34" charset="0"/>
              </a:rPr>
              <a:t>Este trabalho está licenciado com uma Licença </a:t>
            </a:r>
            <a:r>
              <a:rPr lang="pt-PT" sz="900" b="0" i="0" u="none" strike="noStrike" dirty="0">
                <a:solidFill>
                  <a:srgbClr val="049CCF"/>
                </a:solidFill>
                <a:effectLst/>
                <a:latin typeface="source sans pro" panose="020B0503030403020204" pitchFamily="34" charset="0"/>
                <a:hlinkClick r:id="rId5"/>
              </a:rPr>
              <a:t>Creative </a:t>
            </a:r>
            <a:r>
              <a:rPr lang="pt-PT" sz="900" b="0" i="0" u="none" strike="noStrike" dirty="0" err="1">
                <a:solidFill>
                  <a:srgbClr val="049CCF"/>
                </a:solidFill>
                <a:effectLst/>
                <a:latin typeface="source sans pro" panose="020B0503030403020204" pitchFamily="34" charset="0"/>
                <a:hlinkClick r:id="rId5"/>
              </a:rPr>
              <a:t>Commons</a:t>
            </a:r>
            <a:r>
              <a:rPr lang="pt-PT" sz="900" b="0" i="0" u="none" strike="noStrike">
                <a:solidFill>
                  <a:srgbClr val="049CCF"/>
                </a:solidFill>
                <a:effectLst/>
                <a:latin typeface="source sans pro" panose="020B0503030403020204" pitchFamily="34" charset="0"/>
                <a:hlinkClick r:id="rId5"/>
              </a:rPr>
              <a:t> - Atribuição 4.0 Internacional</a:t>
            </a:r>
            <a:r>
              <a:rPr lang="pt-PT" sz="900" b="0" i="0">
                <a:solidFill>
                  <a:srgbClr val="464646"/>
                </a:solidFill>
                <a:effectLst/>
                <a:latin typeface="source sans pro" panose="020B0503030403020204" pitchFamily="34" charset="0"/>
              </a:rPr>
              <a:t>.</a:t>
            </a:r>
            <a:endParaRPr lang="pt-PT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37378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2C09AC-CDD7-4ECB-BEC8-769E6ECCCA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Portas lógicas</a:t>
            </a:r>
            <a:endParaRPr lang="en-US" i="1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8AAC6C13-DF5F-495A-AC7C-D3E76F4EC3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PT" dirty="0"/>
              <a:t>Num circuito integrado, a agregação de unidades elétricas básicas resulta geralmente em </a:t>
            </a:r>
            <a:r>
              <a:rPr lang="pt-PT" b="1" dirty="0"/>
              <a:t>portas lógicas</a:t>
            </a:r>
            <a:r>
              <a:rPr lang="pt-PT" dirty="0"/>
              <a:t>, ou seja, concretizações eletrónicas de operações lógicas (também chamadas booleanas), com valores de verdadeiro e falso, ou uns e zeros. As operações lógicas básicas são:</a:t>
            </a:r>
          </a:p>
          <a:p>
            <a:pPr lvl="1"/>
            <a:r>
              <a:rPr lang="pt-PT" dirty="0"/>
              <a:t>AND – o resultado é verdadeiro (1) se ambas as entradas forem 1</a:t>
            </a:r>
          </a:p>
          <a:p>
            <a:pPr lvl="1"/>
            <a:r>
              <a:rPr lang="pt-PT" dirty="0"/>
              <a:t>OR – o resultado é 1 se pelo menos uma das entradas for 1</a:t>
            </a:r>
          </a:p>
          <a:p>
            <a:pPr lvl="1"/>
            <a:r>
              <a:rPr lang="pt-PT" dirty="0"/>
              <a:t>NOT – o resultado é 1 se a (única) entrada for 0</a:t>
            </a:r>
          </a:p>
          <a:p>
            <a:r>
              <a:rPr lang="pt-PT" dirty="0"/>
              <a:t>Demonstra-se matematicamente que qualquer computação é redutível a combinações de portas lógicas, mesmo que isso signifique que qualquer programa minimamente útil seja composto por milhões ou biliões de portas!</a:t>
            </a:r>
          </a:p>
          <a:p>
            <a:r>
              <a:rPr lang="pt-PT" dirty="0"/>
              <a:t>Aqui se vê o </a:t>
            </a:r>
            <a:r>
              <a:rPr lang="pt-PT" u="sng" dirty="0"/>
              <a:t>poder da abstração</a:t>
            </a:r>
            <a:r>
              <a:rPr lang="pt-PT" dirty="0"/>
              <a:t>, pois ninguém conseguiria construir um programa como os que usamos hoje em dia, apenas montando portas lógicas num circuito integrado!</a:t>
            </a:r>
          </a:p>
          <a:p>
            <a:endParaRPr lang="en-US" dirty="0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EF83704D-B790-4561-9D6A-1FC178FF4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7B63225F-9F6A-4464-8175-3C3653CBB021}"/>
              </a:ext>
            </a:extLst>
          </p:cNvPr>
          <p:cNvSpPr txBox="1"/>
          <p:nvPr/>
        </p:nvSpPr>
        <p:spPr>
          <a:xfrm>
            <a:off x="10651952" y="1368028"/>
            <a:ext cx="503728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pt-PT" dirty="0"/>
              <a:t>A.9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7639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2C09AC-CDD7-4ECB-BEC8-769E6ECCCA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Transístores</a:t>
            </a:r>
            <a:endParaRPr lang="en-US" i="1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8AAC6C13-DF5F-495A-AC7C-D3E76F4EC3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1" y="2108201"/>
            <a:ext cx="10176602" cy="3760891"/>
          </a:xfrm>
        </p:spPr>
        <p:txBody>
          <a:bodyPr>
            <a:normAutofit/>
          </a:bodyPr>
          <a:lstStyle/>
          <a:p>
            <a:r>
              <a:rPr lang="pt-PT" dirty="0"/>
              <a:t>Se as portas lógicas lidam com valores digitais binários (0’s e 1’s), esses valores são também uma abstração para os níveis de tensão elétrica.</a:t>
            </a:r>
          </a:p>
          <a:p>
            <a:r>
              <a:rPr lang="pt-PT" dirty="0"/>
              <a:t>Os </a:t>
            </a:r>
            <a:r>
              <a:rPr lang="pt-PT" b="1" dirty="0"/>
              <a:t>transístores</a:t>
            </a:r>
            <a:r>
              <a:rPr lang="pt-PT" dirty="0"/>
              <a:t> são os dispositivos eletrónicos básicos que constituem as portas lógicas e os circuitos integrados, e já não operam no domínio dos bits, mas sim dos valores de tensão elétrica, analógicos (isto é, contínuos, físicos).</a:t>
            </a:r>
          </a:p>
          <a:p>
            <a:r>
              <a:rPr lang="pt-PT" dirty="0"/>
              <a:t>Um transístor é basicamente um interruptor controlado não por um dedo humano, mas por uma outra corrente elétrica. Se a tensão de entrada ultrapassar um certo limite, o interruptor fecha, se descer abaixo de outro limite, fica aberto. São estes limites de tensão que determinam o zero e o um: abaixo de 0,4 volts é zero, acima de 2,6 volts é um (no tipo de circuitos mais comuns, os TTL).</a:t>
            </a:r>
          </a:p>
          <a:p>
            <a:endParaRPr lang="en-US" dirty="0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EF83704D-B790-4561-9D6A-1FC178FF4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2AB5A67A-7C52-4570-9420-9DB7FC65DD13}"/>
              </a:ext>
            </a:extLst>
          </p:cNvPr>
          <p:cNvSpPr txBox="1"/>
          <p:nvPr/>
        </p:nvSpPr>
        <p:spPr>
          <a:xfrm>
            <a:off x="10533778" y="1368028"/>
            <a:ext cx="621902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pt-PT" dirty="0"/>
              <a:t>A.10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98567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790D4D-4C36-426F-8905-996A8084BC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Modelos de aplicações distribuídas</a:t>
            </a:r>
            <a:endParaRPr lang="en-US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E4BE3948-7371-4198-8984-ED32E52B03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dirty="0"/>
              <a:t>As aplicações podem ser centralizadas numa máquina, ou podem correr de forma distribuída em várias. Desde que os computadores passaram a estar ligados entre si através de redes, passou a ser possível, e muitas vezes conveniente, que as aplicações utilizassem dados e funcionalidades localizados noutros sítios.</a:t>
            </a:r>
          </a:p>
          <a:p>
            <a:r>
              <a:rPr lang="pt-PT" dirty="0"/>
              <a:t>Existem essencialmente dois modelos de distribuição de aplicações:</a:t>
            </a:r>
          </a:p>
          <a:p>
            <a:pPr lvl="1"/>
            <a:r>
              <a:rPr lang="pt-PT" dirty="0"/>
              <a:t>Modelo </a:t>
            </a:r>
            <a:r>
              <a:rPr lang="pt-PT" b="1" dirty="0"/>
              <a:t>cliente-servidor</a:t>
            </a:r>
            <a:r>
              <a:rPr lang="pt-PT" dirty="0"/>
              <a:t>, em que um computador cliente depende do serviço fornecido por um computador servidor.</a:t>
            </a:r>
          </a:p>
          <a:p>
            <a:pPr lvl="1"/>
            <a:r>
              <a:rPr lang="pt-PT" dirty="0"/>
              <a:t>Modelo </a:t>
            </a:r>
            <a:r>
              <a:rPr lang="pt-PT" b="1" i="1" dirty="0" err="1"/>
              <a:t>peer</a:t>
            </a:r>
            <a:r>
              <a:rPr lang="pt-PT" b="1" i="1" dirty="0"/>
              <a:t>-to-</a:t>
            </a:r>
            <a:r>
              <a:rPr lang="pt-PT" b="1" i="1" dirty="0" err="1"/>
              <a:t>peer</a:t>
            </a:r>
            <a:r>
              <a:rPr lang="pt-PT" i="1" dirty="0"/>
              <a:t>, </a:t>
            </a:r>
            <a:r>
              <a:rPr lang="pt-PT" dirty="0"/>
              <a:t>em que todos os computadores estão ao mesmo nível, trocando serviços e dados entre si, colaborando para uma funcionalidade comum.</a:t>
            </a:r>
            <a:endParaRPr lang="en-US" dirty="0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5A43D172-FFCB-450D-B225-3EA9F120EE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F7B9803A-D76B-41F8-956D-B6FA255774B9}"/>
              </a:ext>
            </a:extLst>
          </p:cNvPr>
          <p:cNvSpPr txBox="1"/>
          <p:nvPr/>
        </p:nvSpPr>
        <p:spPr>
          <a:xfrm>
            <a:off x="10777004" y="1368028"/>
            <a:ext cx="317716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pt-PT" dirty="0"/>
              <a:t>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60704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F1C716-C5C1-4F25-80A1-A7223C4A14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Modelo cliente-servidor</a:t>
            </a:r>
            <a:endParaRPr lang="en-US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E3B8740C-6CD5-4CF6-B64E-5E8835DAB4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108201"/>
            <a:ext cx="6986016" cy="3760891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endParaRPr lang="pt-BR" dirty="0"/>
          </a:p>
          <a:p>
            <a:pPr>
              <a:buFont typeface="Wingdings" panose="05000000000000000000" pitchFamily="2" charset="2"/>
              <a:buChar char="Ø"/>
            </a:pPr>
            <a:r>
              <a:rPr lang="pt-PT" dirty="0"/>
              <a:t>O </a:t>
            </a:r>
            <a:r>
              <a:rPr lang="pt-PT" b="1" dirty="0"/>
              <a:t>servidor</a:t>
            </a:r>
            <a:r>
              <a:rPr lang="pt-PT" dirty="0"/>
              <a:t> é tipicamente um sistema poderoso que guarda os dados ou a informação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t-PT" dirty="0"/>
              <a:t>O </a:t>
            </a:r>
            <a:r>
              <a:rPr lang="pt-PT" b="1" dirty="0"/>
              <a:t>cliente</a:t>
            </a:r>
            <a:r>
              <a:rPr lang="pt-PT" dirty="0"/>
              <a:t> é a máquina que permite aos utilizadores aceder à informação no servidor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t-PT" dirty="0"/>
              <a:t>No modelo cliente-servidor, o cliente envia um pedido (</a:t>
            </a:r>
            <a:r>
              <a:rPr lang="pt-PT" i="1" dirty="0" err="1"/>
              <a:t>request</a:t>
            </a:r>
            <a:r>
              <a:rPr lang="pt-PT" dirty="0"/>
              <a:t>) ao servidor, que por sua vez devolve uma resposta apropriada ao cliente (com a informação solicitada ou com indicação de uma qualquer anomalia).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t-PT" dirty="0"/>
              <a:t>Normalmente, muitos clientes podem aceder a um servidor, razão pela qual o servidor deve ser um sistema poderoso, isto é, ter capacidade suficiente para atender a todos os pedidos em tempo útil.</a:t>
            </a:r>
            <a:endParaRPr lang="en-US" dirty="0"/>
          </a:p>
          <a:p>
            <a:endParaRPr lang="en-US" dirty="0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2FB99EA0-A18E-4FB8-BA13-CAFBFB49B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65290865-8722-4B69-BB60-9A9F2AA89E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8426" y="3089912"/>
            <a:ext cx="3146791" cy="2030729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69544654-8C23-4AB2-B7A9-5694F231927C}"/>
              </a:ext>
            </a:extLst>
          </p:cNvPr>
          <p:cNvSpPr txBox="1"/>
          <p:nvPr/>
        </p:nvSpPr>
        <p:spPr>
          <a:xfrm>
            <a:off x="10777004" y="1368028"/>
            <a:ext cx="317716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pt-PT" dirty="0"/>
              <a:t>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795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D68A3C3-FC4C-4C7A-9FD2-1F0F1249E4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Redes </a:t>
            </a:r>
            <a:r>
              <a:rPr lang="pt-PT" i="1" dirty="0" err="1"/>
              <a:t>peer</a:t>
            </a:r>
            <a:r>
              <a:rPr lang="pt-PT" i="1" dirty="0"/>
              <a:t>-to-</a:t>
            </a:r>
            <a:r>
              <a:rPr lang="pt-PT" i="1" dirty="0" err="1"/>
              <a:t>peer</a:t>
            </a:r>
            <a:endParaRPr lang="en-US" i="1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32F8FA74-1519-4320-80C0-E656336534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108201"/>
            <a:ext cx="7023001" cy="3760891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pt-PT" dirty="0"/>
              <a:t>No modelo </a:t>
            </a:r>
            <a:r>
              <a:rPr lang="pt-PT" i="1" dirty="0" err="1"/>
              <a:t>peer</a:t>
            </a:r>
            <a:r>
              <a:rPr lang="pt-PT" i="1" dirty="0"/>
              <a:t>-to-</a:t>
            </a:r>
            <a:r>
              <a:rPr lang="pt-PT" i="1" dirty="0" err="1"/>
              <a:t>peer</a:t>
            </a:r>
            <a:r>
              <a:rPr lang="pt-PT" dirty="0"/>
              <a:t>, todos os computadores são pares (</a:t>
            </a:r>
            <a:r>
              <a:rPr lang="pt-PT" i="1" dirty="0" err="1"/>
              <a:t>peers</a:t>
            </a:r>
            <a:r>
              <a:rPr lang="pt-PT" dirty="0"/>
              <a:t>), funcionando como clientes ou como servidores, consoante as necessidades em cada momento. Cada computador é assim um </a:t>
            </a:r>
            <a:r>
              <a:rPr lang="pt-PT" b="1" dirty="0"/>
              <a:t>nó</a:t>
            </a:r>
            <a:r>
              <a:rPr lang="pt-PT" dirty="0"/>
              <a:t> indiferenciado da rede.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t-PT" dirty="0"/>
              <a:t>Na rede, há duas formas de saber que nó fornece que serviços: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pt-PT" dirty="0"/>
              <a:t>o nó fornecedor regista os seus serviços junto de um serviço centralizado de </a:t>
            </a:r>
            <a:r>
              <a:rPr lang="pt-PT" i="1" dirty="0" err="1"/>
              <a:t>lookup</a:t>
            </a:r>
            <a:r>
              <a:rPr lang="pt-PT" dirty="0"/>
              <a:t>, e que todos os outros podem consultar;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pt-PT" dirty="0"/>
              <a:t>o nó requerente anuncia (faz um </a:t>
            </a:r>
            <a:r>
              <a:rPr lang="pt-PT" i="1" dirty="0" err="1"/>
              <a:t>broadcast</a:t>
            </a:r>
            <a:r>
              <a:rPr lang="pt-PT" dirty="0"/>
              <a:t>) do seu pedido de serviço a todos os outros, sendo que o correspondente nó fornecedor responde em conformidade ao nó requerente.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t-PT" dirty="0"/>
              <a:t>No modelo </a:t>
            </a:r>
            <a:r>
              <a:rPr lang="pt-PT" dirty="0" err="1"/>
              <a:t>peer</a:t>
            </a:r>
            <a:r>
              <a:rPr lang="pt-PT" dirty="0"/>
              <a:t>-to-</a:t>
            </a:r>
            <a:r>
              <a:rPr lang="pt-PT" dirty="0" err="1"/>
              <a:t>peer</a:t>
            </a:r>
            <a:r>
              <a:rPr lang="pt-PT" dirty="0"/>
              <a:t>, a distribuição é mais equitativa entre as máquinas;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t-PT" dirty="0"/>
              <a:t>Mas: é mais sensível ao nº de nós: demasiados ou muito poucos nós podem ter impacto considerável ao nível do desempenho ou mesmo da disponibilidade da informação.</a:t>
            </a:r>
          </a:p>
          <a:p>
            <a:endParaRPr lang="en-US" dirty="0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0E5CE34B-3A46-4C48-AFC0-07D0DCC6C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  <p:pic>
        <p:nvPicPr>
          <p:cNvPr id="6" name="Imagem 5" descr="Uma imagem com microscópio, objeto&#10;&#10;Descrição gerada automaticamente">
            <a:extLst>
              <a:ext uri="{FF2B5EF4-FFF2-40B4-BE49-F238E27FC236}">
                <a16:creationId xmlns:a16="http://schemas.microsoft.com/office/drawing/2014/main" id="{6B5591A6-A01C-4214-BFC0-52A98E5D3B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4388" y="2417332"/>
            <a:ext cx="2703897" cy="2651321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8209F45B-B74F-4677-B1E1-A5B937D98A57}"/>
              </a:ext>
            </a:extLst>
          </p:cNvPr>
          <p:cNvSpPr txBox="1"/>
          <p:nvPr/>
        </p:nvSpPr>
        <p:spPr>
          <a:xfrm>
            <a:off x="10837964" y="1368028"/>
            <a:ext cx="317716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pt-PT" dirty="0"/>
              <a:t>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00343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9AD010-EE1D-4A6A-B2C1-893EC5ED69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Níveis de abstração</a:t>
            </a:r>
            <a:endParaRPr lang="en-US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58F4B6D9-8343-40F9-82BA-0E30A7F523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endParaRPr lang="pt-BR" dirty="0"/>
          </a:p>
          <a:p>
            <a:r>
              <a:rPr lang="pt-PT" dirty="0"/>
              <a:t>Os computadores organizam-se em níveis/camadas de abstração, sendo as camadas mais altas mais próximas da forma como os utilizadores pensam, e as mais baixas como o computador funciona realmente. Esta hierarquia de abstração pode ser descrita pelas seguintes camadas, da mais alta para a mais baixa, e organizadas em domínios:</a:t>
            </a:r>
          </a:p>
          <a:p>
            <a:pPr lvl="1"/>
            <a:r>
              <a:rPr lang="pt-PT" b="1" dirty="0">
                <a:solidFill>
                  <a:srgbClr val="00B050"/>
                </a:solidFill>
              </a:rPr>
              <a:t>Aplicações</a:t>
            </a:r>
          </a:p>
          <a:p>
            <a:pPr lvl="1"/>
            <a:r>
              <a:rPr lang="pt-PT" b="1" dirty="0">
                <a:solidFill>
                  <a:srgbClr val="00B050"/>
                </a:solidFill>
              </a:rPr>
              <a:t>Linguagens de programação</a:t>
            </a:r>
          </a:p>
          <a:p>
            <a:pPr lvl="1"/>
            <a:r>
              <a:rPr lang="pt-PT" b="1" dirty="0">
                <a:solidFill>
                  <a:srgbClr val="00B050"/>
                </a:solidFill>
              </a:rPr>
              <a:t>Bibliotecas</a:t>
            </a:r>
          </a:p>
          <a:p>
            <a:pPr lvl="1"/>
            <a:r>
              <a:rPr lang="pt-PT" b="1" dirty="0">
                <a:solidFill>
                  <a:srgbClr val="00B050"/>
                </a:solidFill>
              </a:rPr>
              <a:t>Sistemas operativos</a:t>
            </a:r>
          </a:p>
          <a:p>
            <a:pPr lvl="1"/>
            <a:r>
              <a:rPr lang="pt-PT" b="1" dirty="0">
                <a:solidFill>
                  <a:srgbClr val="7030A0"/>
                </a:solidFill>
              </a:rPr>
              <a:t>Arquitetura</a:t>
            </a:r>
          </a:p>
          <a:p>
            <a:pPr lvl="1"/>
            <a:r>
              <a:rPr lang="pt-PT" b="1" dirty="0">
                <a:solidFill>
                  <a:srgbClr val="7030A0"/>
                </a:solidFill>
              </a:rPr>
              <a:t>Componentes</a:t>
            </a:r>
          </a:p>
          <a:p>
            <a:pPr lvl="1"/>
            <a:r>
              <a:rPr lang="pt-PT" b="1" dirty="0">
                <a:solidFill>
                  <a:srgbClr val="7030A0"/>
                </a:solidFill>
              </a:rPr>
              <a:t>Circuitos integrados</a:t>
            </a:r>
          </a:p>
          <a:p>
            <a:pPr lvl="1"/>
            <a:r>
              <a:rPr lang="pt-PT" b="1" dirty="0">
                <a:solidFill>
                  <a:srgbClr val="7030A0"/>
                </a:solidFill>
              </a:rPr>
              <a:t>Portas lógicas</a:t>
            </a:r>
          </a:p>
          <a:p>
            <a:pPr lvl="1"/>
            <a:r>
              <a:rPr lang="pt-PT" b="1" dirty="0">
                <a:solidFill>
                  <a:srgbClr val="C00000"/>
                </a:solidFill>
              </a:rPr>
              <a:t>Transístores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3BD8954A-D8F4-4293-B73F-25453B01F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FAAC00B8-8131-4FF5-9054-91704EB5070A}"/>
              </a:ext>
            </a:extLst>
          </p:cNvPr>
          <p:cNvSpPr txBox="1"/>
          <p:nvPr/>
        </p:nvSpPr>
        <p:spPr>
          <a:xfrm>
            <a:off x="4948410" y="3429000"/>
            <a:ext cx="4127449" cy="800219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pt-PT" b="1" dirty="0">
                <a:solidFill>
                  <a:srgbClr val="00B050"/>
                </a:solidFill>
              </a:rPr>
              <a:t>Domínio do software – </a:t>
            </a:r>
            <a:r>
              <a:rPr lang="pt-PT" sz="1400" dirty="0">
                <a:solidFill>
                  <a:srgbClr val="00B050"/>
                </a:solidFill>
              </a:rPr>
              <a:t>abstrações que permitem manipular o computador sem ter de saber como funciona ao nível dos 0’s e 1’s.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AA264651-9CFC-4AF1-A346-E6E2DAB5A799}"/>
              </a:ext>
            </a:extLst>
          </p:cNvPr>
          <p:cNvSpPr txBox="1"/>
          <p:nvPr/>
        </p:nvSpPr>
        <p:spPr>
          <a:xfrm>
            <a:off x="5151237" y="4332577"/>
            <a:ext cx="3721794" cy="1015663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pt-PT" b="1" dirty="0">
                <a:solidFill>
                  <a:srgbClr val="7030A0"/>
                </a:solidFill>
              </a:rPr>
              <a:t>Domínio digital – </a:t>
            </a:r>
            <a:r>
              <a:rPr lang="pt-PT" sz="1400" dirty="0">
                <a:solidFill>
                  <a:srgbClr val="7030A0"/>
                </a:solidFill>
              </a:rPr>
              <a:t>abstrações sobre a organização e funcionamento do computador como máquina que trata informação binária (isto é, 0’s e 1’s). 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7FCA8AE7-F616-4C2E-9995-1DA76C988B46}"/>
              </a:ext>
            </a:extLst>
          </p:cNvPr>
          <p:cNvSpPr txBox="1"/>
          <p:nvPr/>
        </p:nvSpPr>
        <p:spPr>
          <a:xfrm>
            <a:off x="5264854" y="5451598"/>
            <a:ext cx="3494562" cy="80021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pt-PT" b="1" dirty="0">
                <a:solidFill>
                  <a:srgbClr val="C00000"/>
                </a:solidFill>
              </a:rPr>
              <a:t>Domínio analógico – </a:t>
            </a:r>
            <a:r>
              <a:rPr lang="pt-PT" sz="1400" dirty="0">
                <a:solidFill>
                  <a:srgbClr val="C00000"/>
                </a:solidFill>
              </a:rPr>
              <a:t>abstração sobre o funcionamento eletrónico do computador (níveis de tensão elétrica).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7E709F1B-2527-4A32-B48A-9AC8E7B402A6}"/>
              </a:ext>
            </a:extLst>
          </p:cNvPr>
          <p:cNvSpPr txBox="1"/>
          <p:nvPr/>
        </p:nvSpPr>
        <p:spPr>
          <a:xfrm>
            <a:off x="10660993" y="1368028"/>
            <a:ext cx="494687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pt-PT" dirty="0"/>
              <a:t>A.1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36339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2C09AC-CDD7-4ECB-BEC8-769E6ECCCA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Aplicações</a:t>
            </a:r>
            <a:endParaRPr lang="en-US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8AAC6C13-DF5F-495A-AC7C-D3E76F4EC3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PT" dirty="0"/>
              <a:t>As </a:t>
            </a:r>
            <a:r>
              <a:rPr lang="pt-PT" b="1" dirty="0"/>
              <a:t>aplicações</a:t>
            </a:r>
            <a:r>
              <a:rPr lang="pt-PT" dirty="0"/>
              <a:t> são as peças de software mais conhecidas dos utilizadores em geral. São efetivamente programas de computador desenhados para serem utilizados por pessoas sem conhecimentos técnicos de informática. </a:t>
            </a:r>
          </a:p>
          <a:p>
            <a:r>
              <a:rPr lang="pt-PT" dirty="0"/>
              <a:t>As aplicações são construídas com linguagens de programação, abrangendo as mais variadas necessidades: </a:t>
            </a:r>
          </a:p>
          <a:p>
            <a:pPr lvl="1"/>
            <a:r>
              <a:rPr lang="pt-PT" dirty="0"/>
              <a:t>aplicações de escritório (processadores de texto, folhas de cálculo)</a:t>
            </a:r>
          </a:p>
          <a:p>
            <a:pPr lvl="1"/>
            <a:r>
              <a:rPr lang="pt-PT" dirty="0"/>
              <a:t>comunicações (browser, email, aplicações de </a:t>
            </a:r>
            <a:r>
              <a:rPr lang="pt-PT" i="1" dirty="0"/>
              <a:t>chat</a:t>
            </a:r>
            <a:r>
              <a:rPr lang="pt-PT" dirty="0"/>
              <a:t>)</a:t>
            </a:r>
          </a:p>
          <a:p>
            <a:pPr lvl="1"/>
            <a:r>
              <a:rPr lang="pt-PT" dirty="0"/>
              <a:t>videojogos</a:t>
            </a:r>
          </a:p>
          <a:p>
            <a:pPr lvl="1"/>
            <a:r>
              <a:rPr lang="en-US" dirty="0" err="1"/>
              <a:t>tratamento</a:t>
            </a:r>
            <a:r>
              <a:rPr lang="en-US" dirty="0"/>
              <a:t> de </a:t>
            </a:r>
            <a:r>
              <a:rPr lang="en-US" dirty="0" err="1"/>
              <a:t>imagem</a:t>
            </a:r>
            <a:r>
              <a:rPr lang="en-US" dirty="0"/>
              <a:t> e design</a:t>
            </a:r>
          </a:p>
          <a:p>
            <a:pPr lvl="1"/>
            <a:r>
              <a:rPr lang="en-US" dirty="0" err="1"/>
              <a:t>edição</a:t>
            </a:r>
            <a:r>
              <a:rPr lang="en-US" dirty="0"/>
              <a:t> digital de video</a:t>
            </a:r>
          </a:p>
          <a:p>
            <a:pPr lvl="1"/>
            <a:r>
              <a:rPr lang="en-US" i="1" dirty="0"/>
              <a:t>data mining</a:t>
            </a:r>
            <a:r>
              <a:rPr lang="en-US" dirty="0"/>
              <a:t> e </a:t>
            </a:r>
            <a:r>
              <a:rPr lang="en-US" i="1" dirty="0"/>
              <a:t>machine learning </a:t>
            </a:r>
            <a:r>
              <a:rPr lang="en-US" dirty="0"/>
              <a:t>para </a:t>
            </a:r>
            <a:r>
              <a:rPr lang="en-US" dirty="0" err="1"/>
              <a:t>tratamento</a:t>
            </a:r>
            <a:r>
              <a:rPr lang="en-US" dirty="0"/>
              <a:t> de dados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EF83704D-B790-4561-9D6A-1FC178FF4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35EEF45C-C6CC-4424-8DF6-27B08E4EF03D}"/>
              </a:ext>
            </a:extLst>
          </p:cNvPr>
          <p:cNvSpPr txBox="1"/>
          <p:nvPr/>
        </p:nvSpPr>
        <p:spPr>
          <a:xfrm>
            <a:off x="10590992" y="1368028"/>
            <a:ext cx="503728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pt-PT" dirty="0"/>
              <a:t>A.2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3336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2C09AC-CDD7-4ECB-BEC8-769E6ECCCA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Linguagens de programação</a:t>
            </a:r>
            <a:endParaRPr lang="en-US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8AAC6C13-DF5F-495A-AC7C-D3E76F4EC3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dirty="0"/>
              <a:t>As </a:t>
            </a:r>
            <a:r>
              <a:rPr lang="pt-PT" b="1" dirty="0"/>
              <a:t>linguagens de programação </a:t>
            </a:r>
            <a:r>
              <a:rPr lang="pt-PT" dirty="0"/>
              <a:t>permitem ao programador construir as aplicações, expressando a lógica subjacente ao funcionamento pretendido de cada aplicação. A descrição da aplicação numa linguagem de programação designa-se por </a:t>
            </a:r>
            <a:r>
              <a:rPr lang="pt-PT" b="1" dirty="0"/>
              <a:t>código-fonte</a:t>
            </a:r>
            <a:r>
              <a:rPr lang="pt-PT" dirty="0"/>
              <a:t>, e deve ser legível (</a:t>
            </a:r>
            <a:r>
              <a:rPr lang="pt-PT" i="1" dirty="0" err="1"/>
              <a:t>readability</a:t>
            </a:r>
            <a:r>
              <a:rPr lang="pt-PT" dirty="0"/>
              <a:t>) sem grande dificuldade por outro programador (que o pode pretender alterar ou melhorar). Além disso, o código-fonte deve funcionar como uma “receita” que o computador automaticamente executa.</a:t>
            </a:r>
          </a:p>
          <a:p>
            <a:r>
              <a:rPr lang="pt-PT" dirty="0"/>
              <a:t>Existem linguagens com diferentes níveis de abstração, também. As linguagens </a:t>
            </a:r>
            <a:r>
              <a:rPr lang="pt-PT" b="1" dirty="0"/>
              <a:t>de alto nível </a:t>
            </a:r>
            <a:r>
              <a:rPr lang="pt-PT" dirty="0"/>
              <a:t>são mais abstratas, permitindo a utilização de conceitos mais afastados dos circuitos e dos bits do computador, e outras mais próximas, chamadas </a:t>
            </a:r>
            <a:r>
              <a:rPr lang="pt-PT" b="1" dirty="0"/>
              <a:t>de baixo nível</a:t>
            </a:r>
            <a:r>
              <a:rPr lang="pt-PT" dirty="0"/>
              <a:t>. Geralmente, um programa complexo é mais facilmente codificável numa linguagem de alto nível. No nível mais baixo de abstração, temos o </a:t>
            </a:r>
            <a:r>
              <a:rPr lang="pt-PT" b="1" i="1" dirty="0" err="1"/>
              <a:t>assembly</a:t>
            </a:r>
            <a:r>
              <a:rPr lang="pt-PT" dirty="0"/>
              <a:t> e as </a:t>
            </a:r>
            <a:r>
              <a:rPr lang="pt-PT" b="1" dirty="0"/>
              <a:t>linguagens-máquina</a:t>
            </a:r>
            <a:r>
              <a:rPr lang="pt-PT" dirty="0"/>
              <a:t>, que têm uma correspondência quase direta com as operações elementares do hardware.</a:t>
            </a:r>
            <a:endParaRPr lang="en-US" dirty="0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EF83704D-B790-4561-9D6A-1FC178FF4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C70B36F0-CA8D-409C-B6A0-00A5893CAE0C}"/>
              </a:ext>
            </a:extLst>
          </p:cNvPr>
          <p:cNvSpPr txBox="1"/>
          <p:nvPr/>
        </p:nvSpPr>
        <p:spPr>
          <a:xfrm>
            <a:off x="10651952" y="1368028"/>
            <a:ext cx="503728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pt-PT" dirty="0"/>
              <a:t>A.3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11258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2C09AC-CDD7-4ECB-BEC8-769E6ECCCA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Bibliotecas e </a:t>
            </a:r>
            <a:r>
              <a:rPr lang="pt-PT" i="1" dirty="0" err="1"/>
              <a:t>frameworks</a:t>
            </a:r>
            <a:endParaRPr lang="en-US" i="1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8AAC6C13-DF5F-495A-AC7C-D3E76F4EC3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PT" dirty="0"/>
              <a:t>As </a:t>
            </a:r>
            <a:r>
              <a:rPr lang="pt-PT" b="1" dirty="0"/>
              <a:t>bibliotecas e as </a:t>
            </a:r>
            <a:r>
              <a:rPr lang="pt-PT" b="1" i="1" dirty="0" err="1"/>
              <a:t>frameworks</a:t>
            </a:r>
            <a:r>
              <a:rPr lang="pt-PT" dirty="0"/>
              <a:t> são partes de programas pré-feitas, que ajudam o programador a incluir funcionalidades comuns, como a escrita de carateres no ecrã, a emissão de sons, ou o uso de funções matemáticas complexas, sem ter de se preocupar com os detalhes da sua implementação.</a:t>
            </a:r>
          </a:p>
          <a:p>
            <a:r>
              <a:rPr lang="pt-PT" dirty="0"/>
              <a:t>Ambas as modalidades permitem abstrair de certos detalhes, a principal diferença é que as bibliotecas são usadas pelo programador na estrutura de código que ele próprio definiu, </a:t>
            </a:r>
            <a:r>
              <a:rPr lang="pt-PT" dirty="0" err="1"/>
              <a:t>enquando</a:t>
            </a:r>
            <a:r>
              <a:rPr lang="pt-PT" dirty="0"/>
              <a:t> que as </a:t>
            </a:r>
            <a:r>
              <a:rPr lang="pt-PT" i="1" dirty="0" err="1"/>
              <a:t>frameworks</a:t>
            </a:r>
            <a:r>
              <a:rPr lang="pt-PT" dirty="0"/>
              <a:t> já têm uma estrutura definida, tendo o programador que preencher algumas áreas com as funcionalidades específicas da sua aplicação. Por outras palavras, é uma questão de controlo: usando bibliotecas, o programador tem o controlo do fluxo do programa, enquanto que as </a:t>
            </a:r>
            <a:r>
              <a:rPr lang="pt-PT" i="1" dirty="0" err="1"/>
              <a:t>frameworks</a:t>
            </a:r>
            <a:r>
              <a:rPr lang="pt-PT" dirty="0"/>
              <a:t> controlam o fluxo através de uma estrutura pré-definida, que o programador tem de completar.</a:t>
            </a:r>
          </a:p>
          <a:p>
            <a:endParaRPr lang="en-US" dirty="0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EF83704D-B790-4561-9D6A-1FC178FF4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75E44918-D752-44A3-AA4F-CDBB51B43CA4}"/>
              </a:ext>
            </a:extLst>
          </p:cNvPr>
          <p:cNvSpPr txBox="1"/>
          <p:nvPr/>
        </p:nvSpPr>
        <p:spPr>
          <a:xfrm>
            <a:off x="10210263" y="1368028"/>
            <a:ext cx="503728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pt-PT" dirty="0"/>
              <a:t>A.4</a:t>
            </a:r>
            <a:endParaRPr lang="en-US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283D6AAE-2F57-44C1-A47D-32DCBAAAD540}"/>
              </a:ext>
            </a:extLst>
          </p:cNvPr>
          <p:cNvSpPr txBox="1"/>
          <p:nvPr/>
        </p:nvSpPr>
        <p:spPr>
          <a:xfrm>
            <a:off x="10831552" y="1368028"/>
            <a:ext cx="324128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pt-PT" dirty="0"/>
              <a:t>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59026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2C09AC-CDD7-4ECB-BEC8-769E6ECCCA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Sistemas operativos</a:t>
            </a:r>
            <a:endParaRPr lang="en-US" i="1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8AAC6C13-DF5F-495A-AC7C-D3E76F4EC3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pt-PT" dirty="0"/>
              <a:t>O </a:t>
            </a:r>
            <a:r>
              <a:rPr lang="pt-PT" b="1" dirty="0"/>
              <a:t>sistema operativo (SO) </a:t>
            </a:r>
            <a:r>
              <a:rPr lang="pt-PT" dirty="0"/>
              <a:t>é a camada de software de que as aplicações e bibliotecas dependem para comunicar com o computador. Os sistemas operativos são responsáveis por, entre outros:</a:t>
            </a:r>
          </a:p>
          <a:p>
            <a:pPr lvl="1"/>
            <a:r>
              <a:rPr lang="pt-PT" dirty="0"/>
              <a:t>gerir janelas do ambiente gráfico;</a:t>
            </a:r>
          </a:p>
          <a:p>
            <a:pPr lvl="1"/>
            <a:r>
              <a:rPr lang="pt-PT" dirty="0"/>
              <a:t>gerir o sistema de ficheiros;</a:t>
            </a:r>
          </a:p>
          <a:p>
            <a:pPr lvl="1"/>
            <a:r>
              <a:rPr lang="pt-PT" dirty="0"/>
              <a:t>comunicar com dispositivos externos, como o teclado ou a impressora.</a:t>
            </a:r>
          </a:p>
          <a:p>
            <a:r>
              <a:rPr lang="en-US" dirty="0"/>
              <a:t>A </a:t>
            </a:r>
            <a:r>
              <a:rPr lang="en-US" dirty="0" err="1"/>
              <a:t>generalidade</a:t>
            </a:r>
            <a:r>
              <a:rPr lang="en-US" dirty="0"/>
              <a:t> dos </a:t>
            </a:r>
            <a:r>
              <a:rPr lang="en-US" dirty="0" err="1"/>
              <a:t>sistemas</a:t>
            </a:r>
            <a:r>
              <a:rPr lang="en-US" dirty="0"/>
              <a:t> </a:t>
            </a:r>
            <a:r>
              <a:rPr lang="en-US" dirty="0" err="1"/>
              <a:t>operativos</a:t>
            </a:r>
            <a:r>
              <a:rPr lang="en-US" dirty="0"/>
              <a:t> </a:t>
            </a:r>
            <a:r>
              <a:rPr lang="en-US" dirty="0" err="1"/>
              <a:t>já</a:t>
            </a:r>
            <a:r>
              <a:rPr lang="en-US" dirty="0"/>
              <a:t> </a:t>
            </a:r>
            <a:r>
              <a:rPr lang="en-US" dirty="0" err="1"/>
              <a:t>inclui</a:t>
            </a:r>
            <a:r>
              <a:rPr lang="en-US" dirty="0"/>
              <a:t> </a:t>
            </a:r>
            <a:r>
              <a:rPr lang="en-US" dirty="0" err="1"/>
              <a:t>várias</a:t>
            </a:r>
            <a:r>
              <a:rPr lang="en-US" dirty="0"/>
              <a:t> </a:t>
            </a:r>
            <a:r>
              <a:rPr lang="en-US" dirty="0" err="1"/>
              <a:t>aplicações</a:t>
            </a:r>
            <a:r>
              <a:rPr lang="en-US" dirty="0"/>
              <a:t> </a:t>
            </a:r>
            <a:r>
              <a:rPr lang="en-US" dirty="0" err="1"/>
              <a:t>básicas</a:t>
            </a:r>
            <a:r>
              <a:rPr lang="en-US" dirty="0"/>
              <a:t> que </a:t>
            </a:r>
            <a:r>
              <a:rPr lang="en-US" dirty="0" err="1"/>
              <a:t>permite</a:t>
            </a:r>
            <a:r>
              <a:rPr lang="en-US" dirty="0"/>
              <a:t> </a:t>
            </a:r>
            <a:r>
              <a:rPr lang="en-US" dirty="0" err="1"/>
              <a:t>dotar</a:t>
            </a:r>
            <a:r>
              <a:rPr lang="en-US" dirty="0"/>
              <a:t> um </a:t>
            </a:r>
            <a:r>
              <a:rPr lang="en-US" dirty="0" err="1"/>
              <a:t>computador</a:t>
            </a:r>
            <a:r>
              <a:rPr lang="en-US" dirty="0"/>
              <a:t> de </a:t>
            </a:r>
            <a:r>
              <a:rPr lang="en-US" dirty="0" err="1"/>
              <a:t>alguma</a:t>
            </a:r>
            <a:r>
              <a:rPr lang="en-US" dirty="0"/>
              <a:t> </a:t>
            </a:r>
            <a:r>
              <a:rPr lang="en-US" dirty="0" err="1"/>
              <a:t>funcionalidade</a:t>
            </a:r>
            <a:r>
              <a:rPr lang="en-US" dirty="0"/>
              <a:t> “</a:t>
            </a:r>
            <a:r>
              <a:rPr lang="en-US" dirty="0" err="1"/>
              <a:t>pronta</a:t>
            </a:r>
            <a:r>
              <a:rPr lang="en-US" dirty="0"/>
              <a:t> a </a:t>
            </a:r>
            <a:r>
              <a:rPr lang="en-US" dirty="0" err="1"/>
              <a:t>usar</a:t>
            </a:r>
            <a:r>
              <a:rPr lang="en-US" dirty="0"/>
              <a:t>” – editor de </a:t>
            </a:r>
            <a:r>
              <a:rPr lang="en-US" dirty="0" err="1"/>
              <a:t>texto</a:t>
            </a:r>
            <a:r>
              <a:rPr lang="en-US" dirty="0"/>
              <a:t>, </a:t>
            </a:r>
            <a:r>
              <a:rPr lang="en-US" dirty="0" err="1"/>
              <a:t>calculadora</a:t>
            </a:r>
            <a:r>
              <a:rPr lang="en-US" dirty="0"/>
              <a:t>, etc.</a:t>
            </a:r>
          </a:p>
          <a:p>
            <a:r>
              <a:rPr lang="en-US" dirty="0"/>
              <a:t>O </a:t>
            </a:r>
            <a:r>
              <a:rPr lang="en-US" dirty="0" err="1"/>
              <a:t>núcleo</a:t>
            </a:r>
            <a:r>
              <a:rPr lang="en-US" dirty="0"/>
              <a:t> do SO (</a:t>
            </a:r>
            <a:r>
              <a:rPr lang="en-US" i="1" dirty="0"/>
              <a:t>kernel</a:t>
            </a:r>
            <a:r>
              <a:rPr lang="en-US" dirty="0"/>
              <a:t>) é </a:t>
            </a:r>
            <a:r>
              <a:rPr lang="en-US" dirty="0" err="1"/>
              <a:t>escrito</a:t>
            </a:r>
            <a:r>
              <a:rPr lang="en-US" dirty="0"/>
              <a:t> </a:t>
            </a:r>
            <a:r>
              <a:rPr lang="en-US" dirty="0" err="1"/>
              <a:t>numa</a:t>
            </a:r>
            <a:r>
              <a:rPr lang="en-US" dirty="0"/>
              <a:t> </a:t>
            </a:r>
            <a:r>
              <a:rPr lang="en-US" dirty="0" err="1"/>
              <a:t>linguagem</a:t>
            </a:r>
            <a:r>
              <a:rPr lang="en-US" dirty="0"/>
              <a:t> de </a:t>
            </a:r>
            <a:r>
              <a:rPr lang="en-US" dirty="0" err="1"/>
              <a:t>baixo</a:t>
            </a:r>
            <a:r>
              <a:rPr lang="en-US" dirty="0"/>
              <a:t> </a:t>
            </a:r>
            <a:r>
              <a:rPr lang="en-US" dirty="0" err="1"/>
              <a:t>nível</a:t>
            </a:r>
            <a:r>
              <a:rPr lang="en-US" dirty="0"/>
              <a:t> por forma a </a:t>
            </a:r>
            <a:r>
              <a:rPr lang="en-US" dirty="0" err="1"/>
              <a:t>controlar</a:t>
            </a:r>
            <a:r>
              <a:rPr lang="en-US" dirty="0"/>
              <a:t> </a:t>
            </a:r>
            <a:r>
              <a:rPr lang="en-US" dirty="0" err="1"/>
              <a:t>diretamente</a:t>
            </a:r>
            <a:r>
              <a:rPr lang="en-US" dirty="0"/>
              <a:t> o </a:t>
            </a:r>
            <a:r>
              <a:rPr lang="en-US" i="1" dirty="0"/>
              <a:t>hardware</a:t>
            </a:r>
            <a:r>
              <a:rPr lang="en-US" dirty="0"/>
              <a:t>, e </a:t>
            </a:r>
            <a:r>
              <a:rPr lang="en-US" dirty="0" err="1"/>
              <a:t>efetua</a:t>
            </a:r>
            <a:r>
              <a:rPr lang="en-US" dirty="0"/>
              <a:t> </a:t>
            </a:r>
            <a:r>
              <a:rPr lang="en-US" dirty="0" err="1"/>
              <a:t>importantes</a:t>
            </a:r>
            <a:r>
              <a:rPr lang="en-US" dirty="0"/>
              <a:t> </a:t>
            </a:r>
            <a:r>
              <a:rPr lang="en-US" dirty="0" err="1"/>
              <a:t>funções</a:t>
            </a:r>
            <a:r>
              <a:rPr lang="en-US" dirty="0"/>
              <a:t> que </a:t>
            </a:r>
            <a:r>
              <a:rPr lang="en-US" dirty="0" err="1"/>
              <a:t>geralmente</a:t>
            </a:r>
            <a:r>
              <a:rPr lang="en-US" dirty="0"/>
              <a:t> o </a:t>
            </a:r>
            <a:r>
              <a:rPr lang="en-US" dirty="0" err="1"/>
              <a:t>programador</a:t>
            </a:r>
            <a:r>
              <a:rPr lang="en-US" dirty="0"/>
              <a:t> de </a:t>
            </a:r>
            <a:r>
              <a:rPr lang="en-US" dirty="0" err="1"/>
              <a:t>aplicações</a:t>
            </a:r>
            <a:r>
              <a:rPr lang="en-US" dirty="0"/>
              <a:t> </a:t>
            </a:r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err="1"/>
              <a:t>precisa</a:t>
            </a:r>
            <a:r>
              <a:rPr lang="en-US" dirty="0"/>
              <a:t> de se </a:t>
            </a:r>
            <a:r>
              <a:rPr lang="en-US" dirty="0" err="1"/>
              <a:t>preocupar</a:t>
            </a:r>
            <a:r>
              <a:rPr lang="en-US" dirty="0"/>
              <a:t>:</a:t>
            </a:r>
          </a:p>
          <a:p>
            <a:pPr lvl="1"/>
            <a:r>
              <a:rPr lang="en-US" dirty="0" err="1"/>
              <a:t>organiza</a:t>
            </a:r>
            <a:r>
              <a:rPr lang="en-US" dirty="0"/>
              <a:t> e </a:t>
            </a:r>
            <a:r>
              <a:rPr lang="en-US" dirty="0" err="1"/>
              <a:t>gere</a:t>
            </a:r>
            <a:r>
              <a:rPr lang="en-US" dirty="0"/>
              <a:t> a </a:t>
            </a:r>
            <a:r>
              <a:rPr lang="en-US" dirty="0" err="1"/>
              <a:t>memória</a:t>
            </a:r>
            <a:r>
              <a:rPr lang="en-US" dirty="0"/>
              <a:t> RAM </a:t>
            </a:r>
            <a:r>
              <a:rPr lang="en-US" dirty="0" err="1"/>
              <a:t>durante</a:t>
            </a:r>
            <a:r>
              <a:rPr lang="en-US" dirty="0"/>
              <a:t> a </a:t>
            </a:r>
            <a:r>
              <a:rPr lang="en-US" dirty="0" err="1"/>
              <a:t>execução</a:t>
            </a:r>
            <a:r>
              <a:rPr lang="en-US" dirty="0"/>
              <a:t> dos </a:t>
            </a:r>
            <a:r>
              <a:rPr lang="en-US" dirty="0" err="1"/>
              <a:t>programas</a:t>
            </a:r>
            <a:r>
              <a:rPr lang="en-US" dirty="0"/>
              <a:t>;</a:t>
            </a:r>
          </a:p>
          <a:p>
            <a:pPr lvl="1"/>
            <a:r>
              <a:rPr lang="en-US" dirty="0" err="1"/>
              <a:t>controla</a:t>
            </a:r>
            <a:r>
              <a:rPr lang="en-US" dirty="0"/>
              <a:t> o tempo que </a:t>
            </a:r>
            <a:r>
              <a:rPr lang="en-US" dirty="0" err="1"/>
              <a:t>cada</a:t>
            </a:r>
            <a:r>
              <a:rPr lang="en-US" dirty="0"/>
              <a:t> </a:t>
            </a:r>
            <a:r>
              <a:rPr lang="en-US" dirty="0" err="1"/>
              <a:t>programa</a:t>
            </a:r>
            <a:r>
              <a:rPr lang="en-US" dirty="0"/>
              <a:t> </a:t>
            </a:r>
            <a:r>
              <a:rPr lang="en-US" dirty="0" err="1"/>
              <a:t>executa</a:t>
            </a:r>
            <a:r>
              <a:rPr lang="en-US" dirty="0"/>
              <a:t> no CPU;</a:t>
            </a:r>
          </a:p>
          <a:p>
            <a:pPr lvl="1"/>
            <a:r>
              <a:rPr lang="en-US" dirty="0" err="1"/>
              <a:t>garante</a:t>
            </a:r>
            <a:r>
              <a:rPr lang="en-US" dirty="0"/>
              <a:t> a </a:t>
            </a:r>
            <a:r>
              <a:rPr lang="en-US" dirty="0" err="1"/>
              <a:t>segurança</a:t>
            </a:r>
            <a:r>
              <a:rPr lang="en-US" dirty="0"/>
              <a:t> dos </a:t>
            </a:r>
            <a:r>
              <a:rPr lang="en-US" dirty="0" err="1"/>
              <a:t>programas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dirty="0" err="1"/>
              <a:t>execução</a:t>
            </a:r>
            <a:r>
              <a:rPr lang="en-US" dirty="0"/>
              <a:t>, por forma a que </a:t>
            </a:r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err="1"/>
              <a:t>possam</a:t>
            </a:r>
            <a:r>
              <a:rPr lang="en-US" dirty="0"/>
              <a:t> </a:t>
            </a:r>
            <a:r>
              <a:rPr lang="en-US" dirty="0" err="1"/>
              <a:t>interferir</a:t>
            </a:r>
            <a:r>
              <a:rPr lang="en-US" dirty="0"/>
              <a:t> </a:t>
            </a:r>
            <a:r>
              <a:rPr lang="en-US" dirty="0" err="1"/>
              <a:t>uns</a:t>
            </a:r>
            <a:r>
              <a:rPr lang="en-US" dirty="0"/>
              <a:t> com </a:t>
            </a:r>
            <a:r>
              <a:rPr lang="en-US" dirty="0" err="1"/>
              <a:t>os</a:t>
            </a:r>
            <a:r>
              <a:rPr lang="en-US" dirty="0"/>
              <a:t> outros;</a:t>
            </a:r>
          </a:p>
          <a:p>
            <a:pPr lvl="1"/>
            <a:r>
              <a:rPr lang="en-US" dirty="0" err="1"/>
              <a:t>comunica</a:t>
            </a:r>
            <a:r>
              <a:rPr lang="en-US" dirty="0"/>
              <a:t> </a:t>
            </a:r>
            <a:r>
              <a:rPr lang="en-US" dirty="0" err="1"/>
              <a:t>diretamente</a:t>
            </a:r>
            <a:r>
              <a:rPr lang="en-US" dirty="0"/>
              <a:t> com </a:t>
            </a:r>
            <a:r>
              <a:rPr lang="en-US" dirty="0" err="1"/>
              <a:t>os</a:t>
            </a:r>
            <a:r>
              <a:rPr lang="en-US" dirty="0"/>
              <a:t> </a:t>
            </a:r>
            <a:r>
              <a:rPr lang="en-US" dirty="0" err="1"/>
              <a:t>dispositivos</a:t>
            </a:r>
            <a:r>
              <a:rPr lang="en-US" dirty="0"/>
              <a:t> de input/output, </a:t>
            </a:r>
            <a:r>
              <a:rPr lang="en-US" dirty="0" err="1"/>
              <a:t>sendo</a:t>
            </a:r>
            <a:r>
              <a:rPr lang="en-US" dirty="0"/>
              <a:t> que as </a:t>
            </a:r>
            <a:r>
              <a:rPr lang="en-US" dirty="0" err="1"/>
              <a:t>aplicações</a:t>
            </a:r>
            <a:r>
              <a:rPr lang="en-US" dirty="0"/>
              <a:t> </a:t>
            </a:r>
            <a:r>
              <a:rPr lang="en-US" dirty="0" err="1"/>
              <a:t>só</a:t>
            </a:r>
            <a:r>
              <a:rPr lang="en-US" dirty="0"/>
              <a:t> o </a:t>
            </a:r>
            <a:r>
              <a:rPr lang="en-US" dirty="0" err="1"/>
              <a:t>podem</a:t>
            </a:r>
            <a:r>
              <a:rPr lang="en-US" dirty="0"/>
              <a:t> </a:t>
            </a:r>
            <a:r>
              <a:rPr lang="en-US" dirty="0" err="1"/>
              <a:t>fazer</a:t>
            </a:r>
            <a:r>
              <a:rPr lang="en-US" dirty="0"/>
              <a:t> </a:t>
            </a:r>
            <a:r>
              <a:rPr lang="en-US" dirty="0" err="1"/>
              <a:t>através</a:t>
            </a:r>
            <a:r>
              <a:rPr lang="en-US" dirty="0"/>
              <a:t> do </a:t>
            </a:r>
            <a:r>
              <a:rPr lang="en-US" i="1" dirty="0"/>
              <a:t>kernel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EF83704D-B790-4561-9D6A-1FC178FF4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7CCACF9B-420F-4A8D-A160-9D5A1DFFE054}"/>
              </a:ext>
            </a:extLst>
          </p:cNvPr>
          <p:cNvSpPr txBox="1"/>
          <p:nvPr/>
        </p:nvSpPr>
        <p:spPr>
          <a:xfrm>
            <a:off x="10651952" y="1368028"/>
            <a:ext cx="503728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pt-PT" dirty="0"/>
              <a:t>A.5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03739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2C09AC-CDD7-4ECB-BEC8-769E6ECCCA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Arquitetura</a:t>
            </a:r>
            <a:endParaRPr lang="en-US" i="1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8AAC6C13-DF5F-495A-AC7C-D3E76F4EC3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dirty="0"/>
              <a:t>No domínio digital, a </a:t>
            </a:r>
            <a:r>
              <a:rPr lang="pt-PT" b="1" dirty="0"/>
              <a:t>arquitetura</a:t>
            </a:r>
            <a:r>
              <a:rPr lang="pt-PT" dirty="0"/>
              <a:t> é a abstração do funcionamento do computador no seu nível mais elementar. O elemento mais importante da arquitetura é o conjunto de instruções-máquina, ou as operações básicas que o hardware executa.</a:t>
            </a:r>
          </a:p>
          <a:p>
            <a:r>
              <a:rPr lang="pt-PT" dirty="0"/>
              <a:t>A forma como o processador se liga à memória é também uma característica importante da arquitetura – uma arquitetura de 64 bits, por exemplo, significa que o </a:t>
            </a:r>
            <a:r>
              <a:rPr lang="pt-PT" dirty="0" err="1"/>
              <a:t>processor</a:t>
            </a:r>
            <a:r>
              <a:rPr lang="pt-PT" dirty="0"/>
              <a:t> pode escrever e ler informação da memória 64 bits de cada vez.</a:t>
            </a:r>
          </a:p>
          <a:p>
            <a:endParaRPr lang="en-US" dirty="0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EF83704D-B790-4561-9D6A-1FC178FF4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0990D307-BC04-4EF5-8184-178CF82E05CF}"/>
              </a:ext>
            </a:extLst>
          </p:cNvPr>
          <p:cNvSpPr txBox="1"/>
          <p:nvPr/>
        </p:nvSpPr>
        <p:spPr>
          <a:xfrm>
            <a:off x="10651952" y="1368028"/>
            <a:ext cx="503728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pt-PT" dirty="0"/>
              <a:t>A.6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93539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2C09AC-CDD7-4ECB-BEC8-769E6ECCCA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Componentes</a:t>
            </a:r>
            <a:endParaRPr lang="en-US" i="1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8AAC6C13-DF5F-495A-AC7C-D3E76F4EC3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dirty="0"/>
              <a:t>O computador consiste em vários </a:t>
            </a:r>
            <a:r>
              <a:rPr lang="pt-PT" b="1" dirty="0"/>
              <a:t>componentes</a:t>
            </a:r>
            <a:r>
              <a:rPr lang="pt-PT" dirty="0"/>
              <a:t> que cada vez mais são integrados num único objeto (por exemplo, os </a:t>
            </a:r>
            <a:r>
              <a:rPr lang="pt-PT" i="1" dirty="0"/>
              <a:t>smartphones</a:t>
            </a:r>
            <a:r>
              <a:rPr lang="pt-PT" dirty="0"/>
              <a:t>). Apesar disso, todos são constituídos por </a:t>
            </a:r>
            <a:r>
              <a:rPr lang="pt-PT" u="sng" dirty="0"/>
              <a:t>processador</a:t>
            </a:r>
            <a:r>
              <a:rPr lang="pt-PT" dirty="0"/>
              <a:t> (ou CPU), </a:t>
            </a:r>
            <a:r>
              <a:rPr lang="pt-PT" u="sng" dirty="0"/>
              <a:t>memória</a:t>
            </a:r>
            <a:r>
              <a:rPr lang="pt-PT" dirty="0"/>
              <a:t> e </a:t>
            </a:r>
            <a:r>
              <a:rPr lang="pt-PT" u="sng" dirty="0"/>
              <a:t>dispositivos de entrada/saída</a:t>
            </a:r>
            <a:r>
              <a:rPr lang="pt-PT" dirty="0"/>
              <a:t>.</a:t>
            </a:r>
          </a:p>
          <a:p>
            <a:r>
              <a:rPr lang="pt-PT" dirty="0"/>
              <a:t>A organização do computador é assim descrita a este nível por componentes que se interligam entre si, mesmo que não sejam visíveis ou percetíveis.</a:t>
            </a:r>
          </a:p>
          <a:p>
            <a:endParaRPr lang="en-US" dirty="0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EF83704D-B790-4561-9D6A-1FC178FF4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2BF0DB45-925E-4C1C-9048-DAB01686FE88}"/>
              </a:ext>
            </a:extLst>
          </p:cNvPr>
          <p:cNvSpPr txBox="1"/>
          <p:nvPr/>
        </p:nvSpPr>
        <p:spPr>
          <a:xfrm>
            <a:off x="10651952" y="1368028"/>
            <a:ext cx="503728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pt-PT" dirty="0"/>
              <a:t>A.7</a:t>
            </a:r>
          </a:p>
        </p:txBody>
      </p:sp>
    </p:spTree>
    <p:extLst>
      <p:ext uri="{BB962C8B-B14F-4D97-AF65-F5344CB8AC3E}">
        <p14:creationId xmlns:p14="http://schemas.microsoft.com/office/powerpoint/2010/main" val="33108057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2C09AC-CDD7-4ECB-BEC8-769E6ECCCA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Circuitos integrados</a:t>
            </a:r>
            <a:endParaRPr lang="en-US" i="1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8AAC6C13-DF5F-495A-AC7C-D3E76F4EC3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dirty="0"/>
              <a:t>Um </a:t>
            </a:r>
            <a:r>
              <a:rPr lang="pt-PT" b="1" dirty="0"/>
              <a:t>circuito integrado ou </a:t>
            </a:r>
            <a:r>
              <a:rPr lang="pt-PT" b="1" i="1" dirty="0"/>
              <a:t>chip</a:t>
            </a:r>
            <a:r>
              <a:rPr lang="pt-PT" b="1" dirty="0"/>
              <a:t> </a:t>
            </a:r>
            <a:r>
              <a:rPr lang="pt-PT" dirty="0"/>
              <a:t>é um dispositivo eletrónico que agrega milhões ou biliões de unidades elétricas básicas, e tem uma funcionalidade ou propósito bem especificado. Por exemplo, o processador pode ser um circuito integrado, a memória pode ser constituída por vários circuitos integrados (a capacidade de memória será a soma das capacidades dos vários </a:t>
            </a:r>
            <a:r>
              <a:rPr lang="pt-PT" i="1" dirty="0"/>
              <a:t>chips</a:t>
            </a:r>
            <a:r>
              <a:rPr lang="pt-PT" dirty="0"/>
              <a:t>).</a:t>
            </a:r>
          </a:p>
          <a:p>
            <a:r>
              <a:rPr lang="pt-PT" dirty="0"/>
              <a:t>O vasto número de unidades elétricas básicas num </a:t>
            </a:r>
            <a:r>
              <a:rPr lang="pt-PT" i="1" dirty="0"/>
              <a:t>chip</a:t>
            </a:r>
            <a:r>
              <a:rPr lang="pt-PT" dirty="0"/>
              <a:t> obriga a que o seu </a:t>
            </a:r>
            <a:r>
              <a:rPr lang="pt-PT" i="1" dirty="0"/>
              <a:t>design</a:t>
            </a:r>
            <a:r>
              <a:rPr lang="pt-PT" dirty="0"/>
              <a:t> siga também camadas de abstração. Os </a:t>
            </a:r>
            <a:r>
              <a:rPr lang="pt-PT" i="1" dirty="0"/>
              <a:t>designers</a:t>
            </a:r>
            <a:r>
              <a:rPr lang="pt-PT" dirty="0"/>
              <a:t> juntam várias unidades pequenas numa maior de tamanho médio, e assim sucessivamente até atingirem a funcionalidade do circuito como um todo.</a:t>
            </a:r>
          </a:p>
          <a:p>
            <a:endParaRPr lang="en-US" dirty="0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EF83704D-B790-4561-9D6A-1FC178FF4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3D11A303-1D83-451A-95F0-EC62B0147931}"/>
              </a:ext>
            </a:extLst>
          </p:cNvPr>
          <p:cNvSpPr txBox="1"/>
          <p:nvPr/>
        </p:nvSpPr>
        <p:spPr>
          <a:xfrm>
            <a:off x="10651952" y="1368028"/>
            <a:ext cx="503728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pt-PT" dirty="0"/>
              <a:t>A.8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835535"/>
      </p:ext>
    </p:extLst>
  </p:cSld>
  <p:clrMapOvr>
    <a:masterClrMapping/>
  </p:clrMapOvr>
</p:sld>
</file>

<file path=ppt/theme/theme1.xml><?xml version="1.0" encoding="utf-8"?>
<a:theme xmlns:a="http://schemas.openxmlformats.org/drawingml/2006/main" name="1_RetrospectVTI">
  <a:themeElements>
    <a:clrScheme name="Custom 37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9BA8B7"/>
      </a:accent1>
      <a:accent2>
        <a:srgbClr val="E6A02E"/>
      </a:accent2>
      <a:accent3>
        <a:srgbClr val="BF6A3B"/>
      </a:accent3>
      <a:accent4>
        <a:srgbClr val="92987A"/>
      </a:accent4>
      <a:accent5>
        <a:srgbClr val="857659"/>
      </a:accent5>
      <a:accent6>
        <a:srgbClr val="A0988C"/>
      </a:accent6>
      <a:hlink>
        <a:srgbClr val="00B0F0"/>
      </a:hlink>
      <a:folHlink>
        <a:srgbClr val="738F97"/>
      </a:folHlink>
    </a:clrScheme>
    <a:fontScheme name="Retrospect">
      <a:majorFont>
        <a:latin typeface="Bookman Old Style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1798965_TF56160789" id="{81F3A797-2DB1-43D6-A0DF-052D6582437D}" vid="{63A9F976-DBE9-4804-AF5A-308C077DB90B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{5F6573A8-4E49-42EA-A405-989D63B5A554}tf56160789_win32</Template>
  <TotalTime>0</TotalTime>
  <Words>1769</Words>
  <Application>Microsoft Office PowerPoint</Application>
  <PresentationFormat>Ecrã Panorâmico</PresentationFormat>
  <Paragraphs>111</Paragraphs>
  <Slides>14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14</vt:i4>
      </vt:variant>
    </vt:vector>
  </HeadingPairs>
  <TitlesOfParts>
    <vt:vector size="21" baseType="lpstr">
      <vt:lpstr>Arial</vt:lpstr>
      <vt:lpstr>Bookman Old Style</vt:lpstr>
      <vt:lpstr>Calibri</vt:lpstr>
      <vt:lpstr>Franklin Gothic Book</vt:lpstr>
      <vt:lpstr>source sans pro</vt:lpstr>
      <vt:lpstr>Wingdings</vt:lpstr>
      <vt:lpstr>1_RetrospectVTI</vt:lpstr>
      <vt:lpstr>Sistemas Computacionais</vt:lpstr>
      <vt:lpstr>Níveis de abstração</vt:lpstr>
      <vt:lpstr>Aplicações</vt:lpstr>
      <vt:lpstr>Linguagens de programação</vt:lpstr>
      <vt:lpstr>Bibliotecas e frameworks</vt:lpstr>
      <vt:lpstr>Sistemas operativos</vt:lpstr>
      <vt:lpstr>Arquitetura</vt:lpstr>
      <vt:lpstr>Componentes</vt:lpstr>
      <vt:lpstr>Circuitos integrados</vt:lpstr>
      <vt:lpstr>Portas lógicas</vt:lpstr>
      <vt:lpstr>Transístores</vt:lpstr>
      <vt:lpstr>Modelos de aplicações distribuídas</vt:lpstr>
      <vt:lpstr>Modelo cliente-servidor</vt:lpstr>
      <vt:lpstr>Redes peer-to-peer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2020-10-05T13:06:03Z</dcterms:created>
  <dcterms:modified xsi:type="dcterms:W3CDTF">2023-08-02T19:06:30Z</dcterms:modified>
</cp:coreProperties>
</file>