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524" r:id="rId2"/>
    <p:sldId id="525" r:id="rId3"/>
    <p:sldId id="526" r:id="rId4"/>
    <p:sldId id="573" r:id="rId5"/>
    <p:sldId id="557" r:id="rId6"/>
    <p:sldId id="563" r:id="rId7"/>
    <p:sldId id="564" r:id="rId8"/>
    <p:sldId id="565" r:id="rId9"/>
    <p:sldId id="574" r:id="rId10"/>
    <p:sldId id="558" r:id="rId11"/>
    <p:sldId id="559" r:id="rId12"/>
    <p:sldId id="568" r:id="rId13"/>
    <p:sldId id="575" r:id="rId14"/>
    <p:sldId id="562" r:id="rId15"/>
    <p:sldId id="567" r:id="rId16"/>
    <p:sldId id="576" r:id="rId17"/>
    <p:sldId id="569" r:id="rId18"/>
    <p:sldId id="570" r:id="rId19"/>
    <p:sldId id="571" r:id="rId20"/>
    <p:sldId id="527" r:id="rId21"/>
    <p:sldId id="577" r:id="rId22"/>
    <p:sldId id="582" r:id="rId23"/>
    <p:sldId id="580" r:id="rId24"/>
    <p:sldId id="578" r:id="rId25"/>
    <p:sldId id="581" r:id="rId26"/>
    <p:sldId id="579" r:id="rId27"/>
    <p:sldId id="530" r:id="rId28"/>
    <p:sldId id="532" r:id="rId29"/>
    <p:sldId id="533" r:id="rId30"/>
    <p:sldId id="534" r:id="rId31"/>
    <p:sldId id="528" r:id="rId32"/>
    <p:sldId id="536" r:id="rId33"/>
    <p:sldId id="537" r:id="rId34"/>
    <p:sldId id="529" r:id="rId35"/>
    <p:sldId id="538" r:id="rId36"/>
    <p:sldId id="539" r:id="rId37"/>
    <p:sldId id="542" r:id="rId38"/>
    <p:sldId id="556" r:id="rId39"/>
    <p:sldId id="551" r:id="rId40"/>
    <p:sldId id="386" r:id="rId4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44" autoAdjust="0"/>
    <p:restoredTop sz="94660"/>
  </p:normalViewPr>
  <p:slideViewPr>
    <p:cSldViewPr>
      <p:cViewPr varScale="1">
        <p:scale>
          <a:sx n="111" d="100"/>
          <a:sy n="111" d="100"/>
        </p:scale>
        <p:origin x="114" y="114"/>
      </p:cViewPr>
      <p:guideLst>
        <p:guide orient="horz" pos="2160"/>
        <p:guide pos="3840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B2A62-BE33-4283-A735-E8346184FD92}" type="doc">
      <dgm:prSet loTypeId="urn:microsoft.com/office/officeart/2005/8/layout/vList2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pt-PT"/>
        </a:p>
      </dgm:t>
    </dgm:pt>
    <dgm:pt modelId="{5C16072D-A488-40F8-B592-7B35A3A7650C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smtClean="0">
              <a:latin typeface="Candara" panose="020E0502030303020204" pitchFamily="34" charset="0"/>
            </a:rPr>
            <a:t>Idem</a:t>
          </a:r>
          <a:r>
            <a:rPr lang="pt-PT" sz="2000" b="1" i="1" dirty="0" smtClean="0"/>
            <a:t> – o mesmo  autor</a:t>
          </a:r>
          <a:endParaRPr lang="pt-PT" sz="2000" b="1" i="1" dirty="0"/>
        </a:p>
      </dgm:t>
    </dgm:pt>
    <dgm:pt modelId="{A4922CBE-3127-4DB7-B1AC-B7C4727FCDDA}" type="parTrans" cxnId="{95516984-C47B-4274-9F80-D4804C8F8FEB}">
      <dgm:prSet/>
      <dgm:spPr/>
      <dgm:t>
        <a:bodyPr/>
        <a:lstStyle/>
        <a:p>
          <a:pPr algn="ctr"/>
          <a:endParaRPr lang="pt-PT"/>
        </a:p>
      </dgm:t>
    </dgm:pt>
    <dgm:pt modelId="{302ACA82-EA7B-4372-AA4D-74D89DE45F92}" type="sibTrans" cxnId="{95516984-C47B-4274-9F80-D4804C8F8FEB}">
      <dgm:prSet/>
      <dgm:spPr/>
      <dgm:t>
        <a:bodyPr/>
        <a:lstStyle/>
        <a:p>
          <a:pPr algn="ctr"/>
          <a:endParaRPr lang="pt-PT"/>
        </a:p>
      </dgm:t>
    </dgm:pt>
    <dgm:pt modelId="{3F82C8AD-A85B-40CB-AE5B-1DAFE79BEA9A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smtClean="0">
              <a:latin typeface="Candara" panose="020E0502030303020204" pitchFamily="34" charset="0"/>
            </a:rPr>
            <a:t>Ibidem – no mesmo lugar/ obra</a:t>
          </a:r>
          <a:endParaRPr lang="pt-PT" sz="2000" b="1" i="1" dirty="0">
            <a:latin typeface="Candara" panose="020E0502030303020204" pitchFamily="34" charset="0"/>
          </a:endParaRPr>
        </a:p>
      </dgm:t>
    </dgm:pt>
    <dgm:pt modelId="{FF406C26-65D1-451C-A715-45572A8A8522}" type="parTrans" cxnId="{39DA1E62-8F35-4A69-B6CE-81A5DF1B3968}">
      <dgm:prSet/>
      <dgm:spPr/>
      <dgm:t>
        <a:bodyPr/>
        <a:lstStyle/>
        <a:p>
          <a:pPr algn="ctr"/>
          <a:endParaRPr lang="pt-PT"/>
        </a:p>
      </dgm:t>
    </dgm:pt>
    <dgm:pt modelId="{803F027C-D915-4DF6-A831-65C1552E9524}" type="sibTrans" cxnId="{39DA1E62-8F35-4A69-B6CE-81A5DF1B3968}">
      <dgm:prSet/>
      <dgm:spPr/>
      <dgm:t>
        <a:bodyPr/>
        <a:lstStyle/>
        <a:p>
          <a:pPr algn="ctr"/>
          <a:endParaRPr lang="pt-PT"/>
        </a:p>
      </dgm:t>
    </dgm:pt>
    <dgm:pt modelId="{D1867D34-CE20-4E89-BDD6-4F1EC1827185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smtClean="0"/>
            <a:t> </a:t>
          </a:r>
          <a:r>
            <a:rPr lang="pt-PT" sz="2000" b="1" i="1" dirty="0" smtClean="0">
              <a:latin typeface="Candara" panose="020E0502030303020204" pitchFamily="34" charset="0"/>
            </a:rPr>
            <a:t>Op. cit. – Opus </a:t>
          </a:r>
          <a:r>
            <a:rPr lang="pt-PT" sz="2000" b="1" i="1" dirty="0" err="1" smtClean="0">
              <a:latin typeface="Candara" panose="020E0502030303020204" pitchFamily="34" charset="0"/>
            </a:rPr>
            <a:t>Citatum</a:t>
          </a:r>
          <a:r>
            <a:rPr lang="pt-PT" sz="2000" b="1" i="1" dirty="0" smtClean="0">
              <a:latin typeface="Candara" panose="020E0502030303020204" pitchFamily="34" charset="0"/>
            </a:rPr>
            <a:t> (obra citada)</a:t>
          </a:r>
          <a:endParaRPr lang="pt-PT" sz="2000" b="1" i="1" dirty="0">
            <a:latin typeface="Candara" panose="020E0502030303020204" pitchFamily="34" charset="0"/>
          </a:endParaRPr>
        </a:p>
      </dgm:t>
    </dgm:pt>
    <dgm:pt modelId="{F7C8DF0B-040C-4A1E-8623-3211A94F3471}" type="parTrans" cxnId="{A8B08C89-FE48-4C7A-AB7B-BAAF36840019}">
      <dgm:prSet/>
      <dgm:spPr/>
      <dgm:t>
        <a:bodyPr/>
        <a:lstStyle/>
        <a:p>
          <a:pPr algn="ctr"/>
          <a:endParaRPr lang="pt-PT"/>
        </a:p>
      </dgm:t>
    </dgm:pt>
    <dgm:pt modelId="{C073D8B2-B608-413D-A362-93FDAD167D12}" type="sibTrans" cxnId="{A8B08C89-FE48-4C7A-AB7B-BAAF36840019}">
      <dgm:prSet/>
      <dgm:spPr/>
      <dgm:t>
        <a:bodyPr/>
        <a:lstStyle/>
        <a:p>
          <a:pPr algn="ctr"/>
          <a:endParaRPr lang="pt-PT"/>
        </a:p>
      </dgm:t>
    </dgm:pt>
    <dgm:pt modelId="{0852839F-D2DA-4084-98C0-DEAF690EFE2B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err="1" smtClean="0"/>
            <a:t>Apud</a:t>
          </a:r>
          <a:r>
            <a:rPr lang="pt-PT" sz="2000" b="1" i="1" dirty="0" smtClean="0"/>
            <a:t> – junto de (quando a citação está no texto de outro autor)</a:t>
          </a:r>
          <a:endParaRPr lang="pt-PT" sz="2000" b="1" i="1" dirty="0"/>
        </a:p>
      </dgm:t>
    </dgm:pt>
    <dgm:pt modelId="{B7D7FC66-7498-4FAD-BDC8-A087CDF2108A}" type="parTrans" cxnId="{2F131CFB-62DE-4335-996D-73A38F4D1380}">
      <dgm:prSet/>
      <dgm:spPr/>
      <dgm:t>
        <a:bodyPr/>
        <a:lstStyle/>
        <a:p>
          <a:pPr algn="ctr"/>
          <a:endParaRPr lang="pt-PT"/>
        </a:p>
      </dgm:t>
    </dgm:pt>
    <dgm:pt modelId="{83944F20-5AD3-40C6-B865-D7ACB021416F}" type="sibTrans" cxnId="{2F131CFB-62DE-4335-996D-73A38F4D1380}">
      <dgm:prSet/>
      <dgm:spPr/>
      <dgm:t>
        <a:bodyPr/>
        <a:lstStyle/>
        <a:p>
          <a:pPr algn="ctr"/>
          <a:endParaRPr lang="pt-PT"/>
        </a:p>
      </dgm:t>
    </dgm:pt>
    <dgm:pt modelId="{FEA97535-0AB4-4EBA-9B5B-A3E280CE49A3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smtClean="0">
              <a:latin typeface="Candara" panose="020E0502030303020204" pitchFamily="34" charset="0"/>
            </a:rPr>
            <a:t>Cf. – conferir / confrontar</a:t>
          </a:r>
          <a:endParaRPr lang="pt-PT" sz="2000" b="1" i="1" dirty="0">
            <a:latin typeface="Candara" panose="020E0502030303020204" pitchFamily="34" charset="0"/>
          </a:endParaRPr>
        </a:p>
      </dgm:t>
    </dgm:pt>
    <dgm:pt modelId="{23C9236C-767C-4A69-82EC-604994E519AC}" type="parTrans" cxnId="{29464EE1-0855-439B-B75F-04CCF741066B}">
      <dgm:prSet/>
      <dgm:spPr/>
      <dgm:t>
        <a:bodyPr/>
        <a:lstStyle/>
        <a:p>
          <a:pPr algn="ctr"/>
          <a:endParaRPr lang="pt-PT"/>
        </a:p>
      </dgm:t>
    </dgm:pt>
    <dgm:pt modelId="{2311F096-F0B2-4E6D-ABA3-14D83256BC8E}" type="sibTrans" cxnId="{29464EE1-0855-439B-B75F-04CCF741066B}">
      <dgm:prSet/>
      <dgm:spPr/>
      <dgm:t>
        <a:bodyPr/>
        <a:lstStyle/>
        <a:p>
          <a:pPr algn="ctr"/>
          <a:endParaRPr lang="pt-PT"/>
        </a:p>
      </dgm:t>
    </dgm:pt>
    <dgm:pt modelId="{4EBF9409-CBAF-470E-8D3F-FD9BF4582D82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smtClean="0">
              <a:latin typeface="Candara" panose="020E0502030303020204" pitchFamily="34" charset="0"/>
            </a:rPr>
            <a:t>Vide – veja (exemplo)</a:t>
          </a:r>
          <a:endParaRPr lang="pt-PT" sz="2000" b="1" i="1" dirty="0">
            <a:latin typeface="Candara" panose="020E0502030303020204" pitchFamily="34" charset="0"/>
          </a:endParaRPr>
        </a:p>
      </dgm:t>
    </dgm:pt>
    <dgm:pt modelId="{1D4DC95D-74AB-4700-89E3-E2F90C881456}" type="parTrans" cxnId="{B06CC968-5D0D-4396-92FD-0B4BD01B195C}">
      <dgm:prSet/>
      <dgm:spPr/>
      <dgm:t>
        <a:bodyPr/>
        <a:lstStyle/>
        <a:p>
          <a:endParaRPr lang="pt-PT"/>
        </a:p>
      </dgm:t>
    </dgm:pt>
    <dgm:pt modelId="{9F040651-68C9-4E4D-8CD1-8F0841376EC6}" type="sibTrans" cxnId="{B06CC968-5D0D-4396-92FD-0B4BD01B195C}">
      <dgm:prSet/>
      <dgm:spPr/>
      <dgm:t>
        <a:bodyPr/>
        <a:lstStyle/>
        <a:p>
          <a:endParaRPr lang="pt-PT"/>
        </a:p>
      </dgm:t>
    </dgm:pt>
    <dgm:pt modelId="{0F2D3366-92A0-4BE1-9227-B2C01B41D9E5}">
      <dgm:prSet phldrT="[Texto]" custT="1"/>
      <dgm:spPr>
        <a:ln>
          <a:solidFill>
            <a:srgbClr val="00B050"/>
          </a:solidFill>
        </a:ln>
      </dgm:spPr>
      <dgm:t>
        <a:bodyPr/>
        <a:lstStyle/>
        <a:p>
          <a:pPr algn="ctr"/>
          <a:r>
            <a:rPr lang="pt-PT" sz="2000" b="1" i="1" dirty="0" err="1" smtClean="0">
              <a:latin typeface="Candara" panose="020E0502030303020204" pitchFamily="34" charset="0"/>
            </a:rPr>
            <a:t>Sic</a:t>
          </a:r>
          <a:r>
            <a:rPr lang="pt-PT" sz="2000" b="1" i="1" dirty="0" smtClean="0">
              <a:latin typeface="Candara" panose="020E0502030303020204" pitchFamily="34" charset="0"/>
            </a:rPr>
            <a:t> – tal e qual (quando é citado um texto que contém incorreções)</a:t>
          </a:r>
          <a:endParaRPr lang="pt-PT" sz="2000" b="1" i="1" dirty="0">
            <a:latin typeface="Candara" panose="020E0502030303020204" pitchFamily="34" charset="0"/>
          </a:endParaRPr>
        </a:p>
      </dgm:t>
    </dgm:pt>
    <dgm:pt modelId="{348CBA1A-841C-4E4F-B534-3315C3411DE5}" type="parTrans" cxnId="{F74A2211-8934-466D-83E5-85DF869C9E1E}">
      <dgm:prSet/>
      <dgm:spPr/>
      <dgm:t>
        <a:bodyPr/>
        <a:lstStyle/>
        <a:p>
          <a:endParaRPr lang="pt-PT"/>
        </a:p>
      </dgm:t>
    </dgm:pt>
    <dgm:pt modelId="{B2AE3A85-03B8-4223-9F43-BB580D8D3A8C}" type="sibTrans" cxnId="{F74A2211-8934-466D-83E5-85DF869C9E1E}">
      <dgm:prSet/>
      <dgm:spPr/>
      <dgm:t>
        <a:bodyPr/>
        <a:lstStyle/>
        <a:p>
          <a:endParaRPr lang="pt-PT"/>
        </a:p>
      </dgm:t>
    </dgm:pt>
    <dgm:pt modelId="{BFE80159-594D-4D02-8CB2-66F13EF19C89}" type="pres">
      <dgm:prSet presAssocID="{774B2A62-BE33-4283-A735-E8346184FD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65DF676-790C-4117-99FE-95E4E1123CF3}" type="pres">
      <dgm:prSet presAssocID="{5C16072D-A488-40F8-B592-7B35A3A7650C}" presName="parentText" presStyleLbl="node1" presStyleIdx="0" presStyleCnt="7" custLinFactY="-357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AC989CE-868D-4D85-A634-28720FCC684E}" type="pres">
      <dgm:prSet presAssocID="{302ACA82-EA7B-4372-AA4D-74D89DE45F92}" presName="spacer" presStyleCnt="0"/>
      <dgm:spPr/>
      <dgm:t>
        <a:bodyPr/>
        <a:lstStyle/>
        <a:p>
          <a:endParaRPr lang="pt-PT"/>
        </a:p>
      </dgm:t>
    </dgm:pt>
    <dgm:pt modelId="{7D1A05FE-EC19-4A0D-8BBA-F6CB78F6EC15}" type="pres">
      <dgm:prSet presAssocID="{3F82C8AD-A85B-40CB-AE5B-1DAFE79BEA9A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5335C31-C55A-494C-A1D5-7EBBBE274983}" type="pres">
      <dgm:prSet presAssocID="{803F027C-D915-4DF6-A831-65C1552E9524}" presName="spacer" presStyleCnt="0"/>
      <dgm:spPr/>
      <dgm:t>
        <a:bodyPr/>
        <a:lstStyle/>
        <a:p>
          <a:endParaRPr lang="pt-PT"/>
        </a:p>
      </dgm:t>
    </dgm:pt>
    <dgm:pt modelId="{287765C2-77B3-4018-93AA-367FB10551E0}" type="pres">
      <dgm:prSet presAssocID="{D1867D34-CE20-4E89-BDD6-4F1EC1827185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7241308-D466-485D-BD48-D7BC0AE7243E}" type="pres">
      <dgm:prSet presAssocID="{C073D8B2-B608-413D-A362-93FDAD167D12}" presName="spacer" presStyleCnt="0"/>
      <dgm:spPr/>
      <dgm:t>
        <a:bodyPr/>
        <a:lstStyle/>
        <a:p>
          <a:endParaRPr lang="pt-PT"/>
        </a:p>
      </dgm:t>
    </dgm:pt>
    <dgm:pt modelId="{374D6B78-5495-462B-9170-98B2D17E651B}" type="pres">
      <dgm:prSet presAssocID="{0852839F-D2DA-4084-98C0-DEAF690EFE2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9480D1D-9D24-46D9-8B11-D6D338F6540C}" type="pres">
      <dgm:prSet presAssocID="{83944F20-5AD3-40C6-B865-D7ACB021416F}" presName="spacer" presStyleCnt="0"/>
      <dgm:spPr/>
      <dgm:t>
        <a:bodyPr/>
        <a:lstStyle/>
        <a:p>
          <a:endParaRPr lang="pt-PT"/>
        </a:p>
      </dgm:t>
    </dgm:pt>
    <dgm:pt modelId="{7A5AC100-8FCC-436D-A46B-7BF0C9672877}" type="pres">
      <dgm:prSet presAssocID="{FEA97535-0AB4-4EBA-9B5B-A3E280CE49A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1BD3519-9A06-413E-9E1C-615ECF629778}" type="pres">
      <dgm:prSet presAssocID="{2311F096-F0B2-4E6D-ABA3-14D83256BC8E}" presName="spacer" presStyleCnt="0"/>
      <dgm:spPr/>
      <dgm:t>
        <a:bodyPr/>
        <a:lstStyle/>
        <a:p>
          <a:endParaRPr lang="pt-PT"/>
        </a:p>
      </dgm:t>
    </dgm:pt>
    <dgm:pt modelId="{7373998E-9F62-4DD3-900A-FC529FB2D89D}" type="pres">
      <dgm:prSet presAssocID="{4EBF9409-CBAF-470E-8D3F-FD9BF4582D82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7C3B69C-2F88-49B3-A5AD-36112E1BDB8D}" type="pres">
      <dgm:prSet presAssocID="{9F040651-68C9-4E4D-8CD1-8F0841376EC6}" presName="spacer" presStyleCnt="0"/>
      <dgm:spPr/>
      <dgm:t>
        <a:bodyPr/>
        <a:lstStyle/>
        <a:p>
          <a:endParaRPr lang="pt-PT"/>
        </a:p>
      </dgm:t>
    </dgm:pt>
    <dgm:pt modelId="{FF7E09BF-F2F3-4C28-B7F9-ED68C60005A1}" type="pres">
      <dgm:prSet presAssocID="{0F2D3366-92A0-4BE1-9227-B2C01B41D9E5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95516984-C47B-4274-9F80-D4804C8F8FEB}" srcId="{774B2A62-BE33-4283-A735-E8346184FD92}" destId="{5C16072D-A488-40F8-B592-7B35A3A7650C}" srcOrd="0" destOrd="0" parTransId="{A4922CBE-3127-4DB7-B1AC-B7C4727FCDDA}" sibTransId="{302ACA82-EA7B-4372-AA4D-74D89DE45F92}"/>
    <dgm:cxn modelId="{7B205800-DAB7-42C4-9CA4-684F7E7FA13C}" type="presOf" srcId="{5C16072D-A488-40F8-B592-7B35A3A7650C}" destId="{265DF676-790C-4117-99FE-95E4E1123CF3}" srcOrd="0" destOrd="0" presId="urn:microsoft.com/office/officeart/2005/8/layout/vList2"/>
    <dgm:cxn modelId="{C588945B-E6A3-4759-BE2B-5BA88A4389BA}" type="presOf" srcId="{D1867D34-CE20-4E89-BDD6-4F1EC1827185}" destId="{287765C2-77B3-4018-93AA-367FB10551E0}" srcOrd="0" destOrd="0" presId="urn:microsoft.com/office/officeart/2005/8/layout/vList2"/>
    <dgm:cxn modelId="{835E31B7-353C-4632-B1C0-EBA16CD0E040}" type="presOf" srcId="{FEA97535-0AB4-4EBA-9B5B-A3E280CE49A3}" destId="{7A5AC100-8FCC-436D-A46B-7BF0C9672877}" srcOrd="0" destOrd="0" presId="urn:microsoft.com/office/officeart/2005/8/layout/vList2"/>
    <dgm:cxn modelId="{B06CC968-5D0D-4396-92FD-0B4BD01B195C}" srcId="{774B2A62-BE33-4283-A735-E8346184FD92}" destId="{4EBF9409-CBAF-470E-8D3F-FD9BF4582D82}" srcOrd="5" destOrd="0" parTransId="{1D4DC95D-74AB-4700-89E3-E2F90C881456}" sibTransId="{9F040651-68C9-4E4D-8CD1-8F0841376EC6}"/>
    <dgm:cxn modelId="{EDD95C9A-1B65-4CE1-9688-51724F63C95B}" type="presOf" srcId="{0F2D3366-92A0-4BE1-9227-B2C01B41D9E5}" destId="{FF7E09BF-F2F3-4C28-B7F9-ED68C60005A1}" srcOrd="0" destOrd="0" presId="urn:microsoft.com/office/officeart/2005/8/layout/vList2"/>
    <dgm:cxn modelId="{29464EE1-0855-439B-B75F-04CCF741066B}" srcId="{774B2A62-BE33-4283-A735-E8346184FD92}" destId="{FEA97535-0AB4-4EBA-9B5B-A3E280CE49A3}" srcOrd="4" destOrd="0" parTransId="{23C9236C-767C-4A69-82EC-604994E519AC}" sibTransId="{2311F096-F0B2-4E6D-ABA3-14D83256BC8E}"/>
    <dgm:cxn modelId="{45132131-9E75-44F4-9DF4-69B25DFE090D}" type="presOf" srcId="{774B2A62-BE33-4283-A735-E8346184FD92}" destId="{BFE80159-594D-4D02-8CB2-66F13EF19C89}" srcOrd="0" destOrd="0" presId="urn:microsoft.com/office/officeart/2005/8/layout/vList2"/>
    <dgm:cxn modelId="{39DA1E62-8F35-4A69-B6CE-81A5DF1B3968}" srcId="{774B2A62-BE33-4283-A735-E8346184FD92}" destId="{3F82C8AD-A85B-40CB-AE5B-1DAFE79BEA9A}" srcOrd="1" destOrd="0" parTransId="{FF406C26-65D1-451C-A715-45572A8A8522}" sibTransId="{803F027C-D915-4DF6-A831-65C1552E9524}"/>
    <dgm:cxn modelId="{2F131CFB-62DE-4335-996D-73A38F4D1380}" srcId="{774B2A62-BE33-4283-A735-E8346184FD92}" destId="{0852839F-D2DA-4084-98C0-DEAF690EFE2B}" srcOrd="3" destOrd="0" parTransId="{B7D7FC66-7498-4FAD-BDC8-A087CDF2108A}" sibTransId="{83944F20-5AD3-40C6-B865-D7ACB021416F}"/>
    <dgm:cxn modelId="{2A6485E7-BA7A-4A45-88AD-216B1D254EB9}" type="presOf" srcId="{0852839F-D2DA-4084-98C0-DEAF690EFE2B}" destId="{374D6B78-5495-462B-9170-98B2D17E651B}" srcOrd="0" destOrd="0" presId="urn:microsoft.com/office/officeart/2005/8/layout/vList2"/>
    <dgm:cxn modelId="{F74A2211-8934-466D-83E5-85DF869C9E1E}" srcId="{774B2A62-BE33-4283-A735-E8346184FD92}" destId="{0F2D3366-92A0-4BE1-9227-B2C01B41D9E5}" srcOrd="6" destOrd="0" parTransId="{348CBA1A-841C-4E4F-B534-3315C3411DE5}" sibTransId="{B2AE3A85-03B8-4223-9F43-BB580D8D3A8C}"/>
    <dgm:cxn modelId="{A8B08C89-FE48-4C7A-AB7B-BAAF36840019}" srcId="{774B2A62-BE33-4283-A735-E8346184FD92}" destId="{D1867D34-CE20-4E89-BDD6-4F1EC1827185}" srcOrd="2" destOrd="0" parTransId="{F7C8DF0B-040C-4A1E-8623-3211A94F3471}" sibTransId="{C073D8B2-B608-413D-A362-93FDAD167D12}"/>
    <dgm:cxn modelId="{9A2DF045-5E8D-4FB7-A65D-CD9FCA8D33A7}" type="presOf" srcId="{4EBF9409-CBAF-470E-8D3F-FD9BF4582D82}" destId="{7373998E-9F62-4DD3-900A-FC529FB2D89D}" srcOrd="0" destOrd="0" presId="urn:microsoft.com/office/officeart/2005/8/layout/vList2"/>
    <dgm:cxn modelId="{A5A7425F-383A-491C-8069-CD928D758911}" type="presOf" srcId="{3F82C8AD-A85B-40CB-AE5B-1DAFE79BEA9A}" destId="{7D1A05FE-EC19-4A0D-8BBA-F6CB78F6EC15}" srcOrd="0" destOrd="0" presId="urn:microsoft.com/office/officeart/2005/8/layout/vList2"/>
    <dgm:cxn modelId="{D45BCF03-032B-4EE3-AF82-6BDED1480037}" type="presParOf" srcId="{BFE80159-594D-4D02-8CB2-66F13EF19C89}" destId="{265DF676-790C-4117-99FE-95E4E1123CF3}" srcOrd="0" destOrd="0" presId="urn:microsoft.com/office/officeart/2005/8/layout/vList2"/>
    <dgm:cxn modelId="{8F19B964-7130-495C-95B9-45C11BFB39B3}" type="presParOf" srcId="{BFE80159-594D-4D02-8CB2-66F13EF19C89}" destId="{5AC989CE-868D-4D85-A634-28720FCC684E}" srcOrd="1" destOrd="0" presId="urn:microsoft.com/office/officeart/2005/8/layout/vList2"/>
    <dgm:cxn modelId="{3DD69014-A0CA-4FC2-84FA-67A829F12BD3}" type="presParOf" srcId="{BFE80159-594D-4D02-8CB2-66F13EF19C89}" destId="{7D1A05FE-EC19-4A0D-8BBA-F6CB78F6EC15}" srcOrd="2" destOrd="0" presId="urn:microsoft.com/office/officeart/2005/8/layout/vList2"/>
    <dgm:cxn modelId="{EBFB39F0-FB43-4FC6-86DE-9915F8EF1C25}" type="presParOf" srcId="{BFE80159-594D-4D02-8CB2-66F13EF19C89}" destId="{E5335C31-C55A-494C-A1D5-7EBBBE274983}" srcOrd="3" destOrd="0" presId="urn:microsoft.com/office/officeart/2005/8/layout/vList2"/>
    <dgm:cxn modelId="{05F28889-6639-47CB-9B64-E0E746FA3B2E}" type="presParOf" srcId="{BFE80159-594D-4D02-8CB2-66F13EF19C89}" destId="{287765C2-77B3-4018-93AA-367FB10551E0}" srcOrd="4" destOrd="0" presId="urn:microsoft.com/office/officeart/2005/8/layout/vList2"/>
    <dgm:cxn modelId="{6E13B75C-5EEA-470B-85C9-9BEB3F7D86F6}" type="presParOf" srcId="{BFE80159-594D-4D02-8CB2-66F13EF19C89}" destId="{B7241308-D466-485D-BD48-D7BC0AE7243E}" srcOrd="5" destOrd="0" presId="urn:microsoft.com/office/officeart/2005/8/layout/vList2"/>
    <dgm:cxn modelId="{4A7748EA-2499-40E6-BB47-A6B08BFDDD59}" type="presParOf" srcId="{BFE80159-594D-4D02-8CB2-66F13EF19C89}" destId="{374D6B78-5495-462B-9170-98B2D17E651B}" srcOrd="6" destOrd="0" presId="urn:microsoft.com/office/officeart/2005/8/layout/vList2"/>
    <dgm:cxn modelId="{A394EBBF-679F-4D03-AD80-C8A018F47DB6}" type="presParOf" srcId="{BFE80159-594D-4D02-8CB2-66F13EF19C89}" destId="{39480D1D-9D24-46D9-8B11-D6D338F6540C}" srcOrd="7" destOrd="0" presId="urn:microsoft.com/office/officeart/2005/8/layout/vList2"/>
    <dgm:cxn modelId="{BB723044-AD5F-4BF8-A249-4700134A119E}" type="presParOf" srcId="{BFE80159-594D-4D02-8CB2-66F13EF19C89}" destId="{7A5AC100-8FCC-436D-A46B-7BF0C9672877}" srcOrd="8" destOrd="0" presId="urn:microsoft.com/office/officeart/2005/8/layout/vList2"/>
    <dgm:cxn modelId="{F5DD0EC5-2EDB-4386-9E86-29B14417D9AA}" type="presParOf" srcId="{BFE80159-594D-4D02-8CB2-66F13EF19C89}" destId="{01BD3519-9A06-413E-9E1C-615ECF629778}" srcOrd="9" destOrd="0" presId="urn:microsoft.com/office/officeart/2005/8/layout/vList2"/>
    <dgm:cxn modelId="{0EC22A54-E95A-42E3-8B26-5DCA69F8212C}" type="presParOf" srcId="{BFE80159-594D-4D02-8CB2-66F13EF19C89}" destId="{7373998E-9F62-4DD3-900A-FC529FB2D89D}" srcOrd="10" destOrd="0" presId="urn:microsoft.com/office/officeart/2005/8/layout/vList2"/>
    <dgm:cxn modelId="{983D04D2-F539-4DCD-99FA-A8F13841FAF6}" type="presParOf" srcId="{BFE80159-594D-4D02-8CB2-66F13EF19C89}" destId="{57C3B69C-2F88-49B3-A5AD-36112E1BDB8D}" srcOrd="11" destOrd="0" presId="urn:microsoft.com/office/officeart/2005/8/layout/vList2"/>
    <dgm:cxn modelId="{9A1EE7DA-AC69-4F2C-8676-85D3E55ED71B}" type="presParOf" srcId="{BFE80159-594D-4D02-8CB2-66F13EF19C89}" destId="{FF7E09BF-F2F3-4C28-B7F9-ED68C60005A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5DF676-790C-4117-99FE-95E4E1123CF3}">
      <dsp:nvSpPr>
        <dsp:cNvPr id="0" name=""/>
        <dsp:cNvSpPr/>
      </dsp:nvSpPr>
      <dsp:spPr>
        <a:xfrm>
          <a:off x="0" y="0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smtClean="0">
              <a:latin typeface="Candara" panose="020E0502030303020204" pitchFamily="34" charset="0"/>
            </a:rPr>
            <a:t>Idem</a:t>
          </a:r>
          <a:r>
            <a:rPr lang="pt-PT" sz="2000" b="1" i="1" kern="1200" dirty="0" smtClean="0"/>
            <a:t> – o mesmo  autor</a:t>
          </a:r>
          <a:endParaRPr lang="pt-PT" sz="2000" b="1" i="1" kern="1200" dirty="0"/>
        </a:p>
      </dsp:txBody>
      <dsp:txXfrm>
        <a:off x="25869" y="25869"/>
        <a:ext cx="5172999" cy="478189"/>
      </dsp:txXfrm>
    </dsp:sp>
    <dsp:sp modelId="{7D1A05FE-EC19-4A0D-8BBA-F6CB78F6EC15}">
      <dsp:nvSpPr>
        <dsp:cNvPr id="0" name=""/>
        <dsp:cNvSpPr/>
      </dsp:nvSpPr>
      <dsp:spPr>
        <a:xfrm>
          <a:off x="0" y="541922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smtClean="0">
              <a:latin typeface="Candara" panose="020E0502030303020204" pitchFamily="34" charset="0"/>
            </a:rPr>
            <a:t>Ibidem – no mesmo lugar/ obra</a:t>
          </a:r>
          <a:endParaRPr lang="pt-PT" sz="2000" b="1" i="1" kern="1200" dirty="0">
            <a:latin typeface="Candara" panose="020E0502030303020204" pitchFamily="34" charset="0"/>
          </a:endParaRPr>
        </a:p>
      </dsp:txBody>
      <dsp:txXfrm>
        <a:off x="25869" y="567791"/>
        <a:ext cx="5172999" cy="478189"/>
      </dsp:txXfrm>
    </dsp:sp>
    <dsp:sp modelId="{287765C2-77B3-4018-93AA-367FB10551E0}">
      <dsp:nvSpPr>
        <dsp:cNvPr id="0" name=""/>
        <dsp:cNvSpPr/>
      </dsp:nvSpPr>
      <dsp:spPr>
        <a:xfrm>
          <a:off x="0" y="1081454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smtClean="0"/>
            <a:t> </a:t>
          </a:r>
          <a:r>
            <a:rPr lang="pt-PT" sz="2000" b="1" i="1" kern="1200" dirty="0" smtClean="0">
              <a:latin typeface="Candara" panose="020E0502030303020204" pitchFamily="34" charset="0"/>
            </a:rPr>
            <a:t>Op. cit. – Opus </a:t>
          </a:r>
          <a:r>
            <a:rPr lang="pt-PT" sz="2000" b="1" i="1" kern="1200" dirty="0" err="1" smtClean="0">
              <a:latin typeface="Candara" panose="020E0502030303020204" pitchFamily="34" charset="0"/>
            </a:rPr>
            <a:t>Citatum</a:t>
          </a:r>
          <a:r>
            <a:rPr lang="pt-PT" sz="2000" b="1" i="1" kern="1200" dirty="0" smtClean="0">
              <a:latin typeface="Candara" panose="020E0502030303020204" pitchFamily="34" charset="0"/>
            </a:rPr>
            <a:t> (obra citada)</a:t>
          </a:r>
          <a:endParaRPr lang="pt-PT" sz="2000" b="1" i="1" kern="1200" dirty="0">
            <a:latin typeface="Candara" panose="020E0502030303020204" pitchFamily="34" charset="0"/>
          </a:endParaRPr>
        </a:p>
      </dsp:txBody>
      <dsp:txXfrm>
        <a:off x="25869" y="1107323"/>
        <a:ext cx="5172999" cy="478189"/>
      </dsp:txXfrm>
    </dsp:sp>
    <dsp:sp modelId="{374D6B78-5495-462B-9170-98B2D17E651B}">
      <dsp:nvSpPr>
        <dsp:cNvPr id="0" name=""/>
        <dsp:cNvSpPr/>
      </dsp:nvSpPr>
      <dsp:spPr>
        <a:xfrm>
          <a:off x="0" y="1620986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err="1" smtClean="0"/>
            <a:t>Apud</a:t>
          </a:r>
          <a:r>
            <a:rPr lang="pt-PT" sz="2000" b="1" i="1" kern="1200" dirty="0" smtClean="0"/>
            <a:t> – junto de (quando a citação está no texto de outro autor)</a:t>
          </a:r>
          <a:endParaRPr lang="pt-PT" sz="2000" b="1" i="1" kern="1200" dirty="0"/>
        </a:p>
      </dsp:txBody>
      <dsp:txXfrm>
        <a:off x="25869" y="1646855"/>
        <a:ext cx="5172999" cy="478189"/>
      </dsp:txXfrm>
    </dsp:sp>
    <dsp:sp modelId="{7A5AC100-8FCC-436D-A46B-7BF0C9672877}">
      <dsp:nvSpPr>
        <dsp:cNvPr id="0" name=""/>
        <dsp:cNvSpPr/>
      </dsp:nvSpPr>
      <dsp:spPr>
        <a:xfrm>
          <a:off x="0" y="2160518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smtClean="0">
              <a:latin typeface="Candara" panose="020E0502030303020204" pitchFamily="34" charset="0"/>
            </a:rPr>
            <a:t>Cf. – conferir / confrontar</a:t>
          </a:r>
          <a:endParaRPr lang="pt-PT" sz="2000" b="1" i="1" kern="1200" dirty="0">
            <a:latin typeface="Candara" panose="020E0502030303020204" pitchFamily="34" charset="0"/>
          </a:endParaRPr>
        </a:p>
      </dsp:txBody>
      <dsp:txXfrm>
        <a:off x="25869" y="2186387"/>
        <a:ext cx="5172999" cy="478189"/>
      </dsp:txXfrm>
    </dsp:sp>
    <dsp:sp modelId="{7373998E-9F62-4DD3-900A-FC529FB2D89D}">
      <dsp:nvSpPr>
        <dsp:cNvPr id="0" name=""/>
        <dsp:cNvSpPr/>
      </dsp:nvSpPr>
      <dsp:spPr>
        <a:xfrm>
          <a:off x="0" y="2700050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smtClean="0">
              <a:latin typeface="Candara" panose="020E0502030303020204" pitchFamily="34" charset="0"/>
            </a:rPr>
            <a:t>Vide – veja (exemplo)</a:t>
          </a:r>
          <a:endParaRPr lang="pt-PT" sz="2000" b="1" i="1" kern="1200" dirty="0">
            <a:latin typeface="Candara" panose="020E0502030303020204" pitchFamily="34" charset="0"/>
          </a:endParaRPr>
        </a:p>
      </dsp:txBody>
      <dsp:txXfrm>
        <a:off x="25869" y="2725919"/>
        <a:ext cx="5172999" cy="478189"/>
      </dsp:txXfrm>
    </dsp:sp>
    <dsp:sp modelId="{FF7E09BF-F2F3-4C28-B7F9-ED68C60005A1}">
      <dsp:nvSpPr>
        <dsp:cNvPr id="0" name=""/>
        <dsp:cNvSpPr/>
      </dsp:nvSpPr>
      <dsp:spPr>
        <a:xfrm>
          <a:off x="0" y="3239582"/>
          <a:ext cx="5224737" cy="529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i="1" kern="1200" dirty="0" err="1" smtClean="0">
              <a:latin typeface="Candara" panose="020E0502030303020204" pitchFamily="34" charset="0"/>
            </a:rPr>
            <a:t>Sic</a:t>
          </a:r>
          <a:r>
            <a:rPr lang="pt-PT" sz="2000" b="1" i="1" kern="1200" dirty="0" smtClean="0">
              <a:latin typeface="Candara" panose="020E0502030303020204" pitchFamily="34" charset="0"/>
            </a:rPr>
            <a:t> – tal e qual (quando é citado um texto que contém incorreções)</a:t>
          </a:r>
          <a:endParaRPr lang="pt-PT" sz="2000" b="1" i="1" kern="1200" dirty="0">
            <a:latin typeface="Candara" panose="020E0502030303020204" pitchFamily="34" charset="0"/>
          </a:endParaRPr>
        </a:p>
      </dsp:txBody>
      <dsp:txXfrm>
        <a:off x="25869" y="3265451"/>
        <a:ext cx="5172999" cy="478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Recursos de informação Na UAb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67CAB-6F7A-4474-92A9-4D9878D8D834}" type="datetimeFigureOut">
              <a:rPr lang="pt-PT" smtClean="0"/>
              <a:t>30/10/2019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PT" smtClean="0"/>
              <a:t>PORTAL B-ON - PESQUISA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AC5D9-E321-4A7F-97A8-C50B4CA817D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10175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Recursos de informação Na UAb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0165A-377B-4722-B781-47647B501A9B}" type="datetimeFigureOut">
              <a:rPr lang="pt-PT" smtClean="0"/>
              <a:t>30/10/2019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PT" smtClean="0"/>
              <a:t>PORTAL B-ON - PESQUISA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F34C1-5AA1-403B-8968-CBF1BA9207E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447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DF34C1-5AA1-403B-8968-CBF1BA9207E9}" type="slidenum">
              <a:rPr lang="pt-PT" smtClean="0">
                <a:solidFill>
                  <a:prstClr val="black"/>
                </a:solidFill>
              </a:rPr>
              <a:pPr/>
              <a:t>1</a:t>
            </a:fld>
            <a:endParaRPr lang="pt-PT">
              <a:solidFill>
                <a:prstClr val="black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PT" smtClean="0"/>
              <a:t>PORTAL B-ON - PESQUISA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386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DF34C1-5AA1-403B-8968-CBF1BA9207E9}" type="slidenum">
              <a:rPr lang="pt-PT" smtClean="0">
                <a:solidFill>
                  <a:prstClr val="black"/>
                </a:solidFill>
              </a:rPr>
              <a:pPr/>
              <a:t>2</a:t>
            </a:fld>
            <a:endParaRPr lang="pt-PT">
              <a:solidFill>
                <a:prstClr val="black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PT" smtClean="0"/>
              <a:t>PORTAL B-ON - PESQUISA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1564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>
                <a:solidFill>
                  <a:prstClr val="black"/>
                </a:solidFill>
              </a:rPr>
              <a:t>PORTAL B-ON - PESQUISA</a:t>
            </a:r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0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8125-D0E4-4045-A1BA-66FE47EDA17F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717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A4AAE-DD49-4ABE-85A1-259299AC2678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984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B6CB-F02A-45E9-B35B-C691EDF96D1C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35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F50B-FC2E-4357-9B41-74A0D6455786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476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8D08-D109-4872-966E-10486C7F5723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8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BE3D-DA36-48BE-BF2D-2BEE1CFCA22E}" type="datetime1">
              <a:rPr lang="pt-PT" smtClean="0"/>
              <a:t>30/10/2019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43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9684-9591-4AF4-AD3A-ABA38678C3FC}" type="datetime1">
              <a:rPr lang="pt-PT" smtClean="0"/>
              <a:t>30/10/2019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745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E69D-E82E-4BB1-9B62-335E4D080095}" type="datetime1">
              <a:rPr lang="pt-PT" smtClean="0"/>
              <a:t>30/10/2019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3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DD8-A066-452A-982D-ED52CFBC005B}" type="datetime1">
              <a:rPr lang="pt-PT" smtClean="0"/>
              <a:t>30/10/2019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342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AF84-3034-4024-8E75-F2DF93C28C41}" type="datetime1">
              <a:rPr lang="pt-PT" smtClean="0"/>
              <a:t>30/10/2019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36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8C26-BA22-4CDB-97CD-007CFEC9B1A7}" type="datetime1">
              <a:rPr lang="pt-PT" smtClean="0"/>
              <a:t>30/10/2019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3640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C8CEB-38B6-4B33-BB4D-755EFDFD466C}" type="datetime1">
              <a:rPr lang="pt-PT" smtClean="0"/>
              <a:t>30/10/2019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34B03-7B95-4B5E-BA8D-20A1984403B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618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er.letras.up.pt/uploads/ficheiros/1244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.png"/><Relationship Id="rId5" Type="http://schemas.openxmlformats.org/officeDocument/2006/relationships/hyperlink" Target="http://ler.letras.up.pt/uploads/ficheiros/artigo11111.pdf" TargetMode="External"/><Relationship Id="rId4" Type="http://schemas.openxmlformats.org/officeDocument/2006/relationships/hyperlink" Target="http://ler.letras.up.pt/uploads/ficheiros/5786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.pt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openxmlformats.org/officeDocument/2006/relationships/image" Target="../media/image2.png"/><Relationship Id="rId4" Type="http://schemas.openxmlformats.org/officeDocument/2006/relationships/hyperlink" Target="http://journals.apa.org/prevention/volume3/pre0030001a.html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q.pt/backhtmlfiles/ipq_mei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hyperlink" Target="https://www.iso.org/home.html" TargetMode="External"/><Relationship Id="rId4" Type="http://schemas.openxmlformats.org/officeDocument/2006/relationships/hyperlink" Target="http://www.ipq.pt/customPage.aspx?modiID=0&amp;pagID=8&amp;tipo=0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5" Type="http://schemas.openxmlformats.org/officeDocument/2006/relationships/image" Target="../media/image2.png"/><Relationship Id="rId4" Type="http://schemas.openxmlformats.org/officeDocument/2006/relationships/hyperlink" Target="https://repositorioaberto.uab.pt/handle/10400.2/8457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5" Type="http://schemas.openxmlformats.org/officeDocument/2006/relationships/image" Target="../media/image2.png"/><Relationship Id="rId4" Type="http://schemas.openxmlformats.org/officeDocument/2006/relationships/hyperlink" Target="http://hdl.handle.net/10400.2/8456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5" Type="http://schemas.openxmlformats.org/officeDocument/2006/relationships/image" Target="../media/image2.png"/><Relationship Id="rId4" Type="http://schemas.openxmlformats.org/officeDocument/2006/relationships/hyperlink" Target="http://hdl.handle.net/10400.2/8455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5" Type="http://schemas.openxmlformats.org/officeDocument/2006/relationships/image" Target="../media/image2.png"/><Relationship Id="rId4" Type="http://schemas.openxmlformats.org/officeDocument/2006/relationships/hyperlink" Target="http://hdl.handle.net/10400.2/845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uab.pt/servicos/sd/formularios/pergunte_nos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1.png"/><Relationship Id="rId4" Type="http://schemas.openxmlformats.org/officeDocument/2006/relationships/hyperlink" Target="mailto:cdoc@uab.p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er.letras.up.pt/uploads/ficheiros/artigo1111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m para uab 30 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prstClr val="black"/>
              </a:solidFill>
            </a:endParaRPr>
          </a:p>
        </p:txBody>
      </p:sp>
      <p:sp>
        <p:nvSpPr>
          <p:cNvPr id="10" name="AutoShape 4" descr="Resultado de imagem para uab 30 an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prstClr val="black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49148" y="2873820"/>
            <a:ext cx="9507255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405</a:t>
            </a:r>
            <a:endParaRPr lang="pt-PT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735960" y="6309320"/>
            <a:ext cx="64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2019</a:t>
            </a:r>
            <a:endParaRPr lang="pt-PT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6" name="Imagem 5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102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4"/>
    </mc:Choice>
    <mc:Fallback xmlns="">
      <p:transition spd="slow" advTm="217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Retângulo 7"/>
          <p:cNvSpPr/>
          <p:nvPr/>
        </p:nvSpPr>
        <p:spPr>
          <a:xfrm>
            <a:off x="315684" y="1853535"/>
            <a:ext cx="11560629" cy="4116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Apresentadas no interior do texto entre parênteses curvos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Na </a:t>
            </a:r>
            <a:r>
              <a:rPr lang="pt-PT" sz="2400" b="1" dirty="0" smtClean="0">
                <a:latin typeface="Candara" panose="020E0502030303020204" pitchFamily="34" charset="0"/>
              </a:rPr>
              <a:t>bibliografia final </a:t>
            </a:r>
            <a:r>
              <a:rPr lang="pt-PT" sz="2400" dirty="0" smtClean="0">
                <a:latin typeface="Candara" panose="020E0502030303020204" pitchFamily="34" charset="0"/>
              </a:rPr>
              <a:t>aparecem por ordem alfabética de apelido do autor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Os elementos devem ser descritos pela seguinte ordem: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PT" sz="2400" b="1" dirty="0">
                <a:latin typeface="Candara" panose="020E0502030303020204" pitchFamily="34" charset="0"/>
              </a:rPr>
              <a:t>A</a:t>
            </a:r>
            <a:r>
              <a:rPr lang="pt-PT" sz="2400" b="1" dirty="0" smtClean="0">
                <a:latin typeface="Candara" panose="020E0502030303020204" pitchFamily="34" charset="0"/>
              </a:rPr>
              <a:t>pelido </a:t>
            </a:r>
            <a:r>
              <a:rPr lang="pt-PT" sz="2400" b="1" dirty="0">
                <a:latin typeface="Candara" panose="020E0502030303020204" pitchFamily="34" charset="0"/>
              </a:rPr>
              <a:t>do </a:t>
            </a:r>
            <a:r>
              <a:rPr lang="pt-PT" sz="2400" b="1" dirty="0" smtClean="0">
                <a:latin typeface="Candara" panose="020E0502030303020204" pitchFamily="34" charset="0"/>
              </a:rPr>
              <a:t>autor</a:t>
            </a:r>
            <a:endParaRPr lang="pt-PT" sz="2400" dirty="0">
              <a:latin typeface="Candara" panose="020E050203030302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PT" sz="2400" b="1" dirty="0">
                <a:latin typeface="Candara" panose="020E0502030303020204" pitchFamily="34" charset="0"/>
              </a:rPr>
              <a:t>A</a:t>
            </a:r>
            <a:r>
              <a:rPr lang="pt-PT" sz="2400" b="1" dirty="0" smtClean="0">
                <a:latin typeface="Candara" panose="020E0502030303020204" pitchFamily="34" charset="0"/>
              </a:rPr>
              <a:t>no </a:t>
            </a:r>
            <a:r>
              <a:rPr lang="pt-PT" sz="2400" b="1" dirty="0">
                <a:latin typeface="Candara" panose="020E0502030303020204" pitchFamily="34" charset="0"/>
              </a:rPr>
              <a:t>de publicação </a:t>
            </a:r>
            <a:r>
              <a:rPr lang="pt-PT" sz="2400" b="1" dirty="0" smtClean="0">
                <a:latin typeface="Candara" panose="020E0502030303020204" pitchFamily="34" charset="0"/>
              </a:rPr>
              <a:t>do documento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PT" sz="2400" b="1" dirty="0">
                <a:latin typeface="Candara" panose="020E0502030303020204" pitchFamily="34" charset="0"/>
              </a:rPr>
              <a:t>N</a:t>
            </a:r>
            <a:r>
              <a:rPr lang="pt-PT" sz="2400" b="1" dirty="0" smtClean="0">
                <a:latin typeface="Candara" panose="020E0502030303020204" pitchFamily="34" charset="0"/>
              </a:rPr>
              <a:t>úmeros </a:t>
            </a:r>
            <a:r>
              <a:rPr lang="pt-PT" sz="2400" b="1" dirty="0">
                <a:latin typeface="Candara" panose="020E0502030303020204" pitchFamily="34" charset="0"/>
              </a:rPr>
              <a:t>das páginas </a:t>
            </a:r>
            <a:r>
              <a:rPr lang="pt-PT" sz="2400" b="1" dirty="0" smtClean="0">
                <a:latin typeface="Candara" panose="020E0502030303020204" pitchFamily="34" charset="0"/>
              </a:rPr>
              <a:t>citadas</a:t>
            </a:r>
          </a:p>
          <a:p>
            <a:pPr algn="just">
              <a:lnSpc>
                <a:spcPct val="150000"/>
              </a:lnSpc>
              <a:defRPr/>
            </a:pPr>
            <a:endParaRPr lang="pt-PT" sz="1600" dirty="0"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7" y="1268760"/>
            <a:ext cx="560107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autor-data-localização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679839" y="4031311"/>
            <a:ext cx="4196474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1 autor:</a:t>
            </a:r>
            <a:endParaRPr lang="pt-P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Carvalho (2019)</a:t>
            </a:r>
          </a:p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2 autores:</a:t>
            </a:r>
            <a:endParaRPr lang="pt-P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(Carvalho, Correia, 2019, p. 200)</a:t>
            </a:r>
          </a:p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3 ou mais autores</a:t>
            </a:r>
            <a:r>
              <a:rPr lang="pt-P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: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(Carvalho </a:t>
            </a:r>
            <a:r>
              <a:rPr lang="pt-PT" sz="2000" b="1" dirty="0" err="1" smtClean="0">
                <a:solidFill>
                  <a:srgbClr val="0070C0"/>
                </a:solidFill>
                <a:latin typeface="Candara" panose="020E0502030303020204" pitchFamily="34" charset="0"/>
              </a:rPr>
              <a:t>et</a:t>
            </a:r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al. 2019, p. 400)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cxnSp>
        <p:nvCxnSpPr>
          <p:cNvPr id="8" name="Conexão reta unidirecional 7"/>
          <p:cNvCxnSpPr/>
          <p:nvPr/>
        </p:nvCxnSpPr>
        <p:spPr>
          <a:xfrm>
            <a:off x="5879976" y="4869160"/>
            <a:ext cx="1799863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24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80"/>
    </mc:Choice>
    <mc:Fallback xmlns="">
      <p:transition spd="slow" advTm="125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tângulo 7"/>
          <p:cNvSpPr/>
          <p:nvPr/>
        </p:nvSpPr>
        <p:spPr>
          <a:xfrm>
            <a:off x="303781" y="1988840"/>
            <a:ext cx="110500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 smtClean="0">
                <a:latin typeface="Candara" panose="020E0502030303020204" pitchFamily="34" charset="0"/>
              </a:rPr>
              <a:t>Citação indireta  </a:t>
            </a:r>
            <a:r>
              <a:rPr lang="pt-PT" sz="24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-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Reproduzir ideias de outem por palavras nossas (Paráfrase)</a:t>
            </a:r>
          </a:p>
          <a:p>
            <a:pPr lvl="1" algn="just">
              <a:lnSpc>
                <a:spcPct val="150000"/>
              </a:lnSpc>
            </a:pPr>
            <a:endParaRPr lang="pt-PT" sz="2400" b="1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1" algn="just">
              <a:lnSpc>
                <a:spcPct val="150000"/>
              </a:lnSpc>
            </a:pPr>
            <a:endParaRPr lang="pt-PT" sz="2400" b="1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4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Citação direta –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Transcrição fiel das palavras de um autor, recorrendo a aspas. Deve ser curta, mas concreta de modo a que se perceba qual o objetivo da citação</a:t>
            </a:r>
            <a:endParaRPr lang="pt-PT" sz="2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50000"/>
              </a:lnSpc>
            </a:pPr>
            <a:endParaRPr lang="pt-PT" sz="2400" b="1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50000"/>
              </a:lnSpc>
            </a:pPr>
            <a:endParaRPr lang="pt-PT" sz="2400" b="1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50000"/>
              </a:lnSpc>
            </a:pPr>
            <a:endParaRPr lang="pt-PT" sz="2400" b="1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307467" y="2782669"/>
            <a:ext cx="957706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lvl="0" algn="just"/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A 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partir do ano 2000, com o crescimento 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do 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ensino superior privado em Portugal, proliferaram os cursos de pós-graduação em ciências documentais (Ribeiro, 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2006; 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Calixto, 2008; Pinto 2008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).</a:t>
            </a:r>
            <a:endParaRPr lang="pt-PT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399064" y="4816619"/>
            <a:ext cx="9485468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lvl="0" algn="just"/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Para 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dotar os alunos de competências informacionais </a:t>
            </a:r>
            <a:r>
              <a:rPr lang="pt-PT" b="1" i="1" dirty="0">
                <a:solidFill>
                  <a:srgbClr val="0070C0"/>
                </a:solidFill>
                <a:latin typeface="Candara" panose="020E0502030303020204" pitchFamily="34" charset="0"/>
              </a:rPr>
              <a:t>“é fundamental a existência de profissionais habilitados para o exercício de funções coordenadoras em bibliotecas escolares e centro de recursos”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 (Bastos, 1996, p. 80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).</a:t>
            </a:r>
            <a:endParaRPr lang="pt-PT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0907" y="1268760"/>
            <a:ext cx="560107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autor-data-localização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0" name="Imagem 9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812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19"/>
    </mc:Choice>
    <mc:Fallback xmlns="">
      <p:transition spd="slow" advTm="106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300262" y="1949796"/>
            <a:ext cx="110535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PT" sz="2400" b="1" dirty="0" smtClean="0">
                <a:latin typeface="Candara" panose="020E0502030303020204" pitchFamily="34" charset="0"/>
              </a:rPr>
              <a:t>Citação de citação – </a:t>
            </a:r>
            <a:r>
              <a:rPr lang="pt-PT" sz="2400" dirty="0">
                <a:latin typeface="Candara" panose="020E0502030303020204" pitchFamily="34" charset="0"/>
              </a:rPr>
              <a:t>Q</a:t>
            </a:r>
            <a:r>
              <a:rPr lang="pt-PT" sz="2400" dirty="0" smtClean="0">
                <a:latin typeface="Candara" panose="020E0502030303020204" pitchFamily="34" charset="0"/>
              </a:rPr>
              <a:t>uando não se tem acesso ao documento original</a:t>
            </a:r>
            <a:r>
              <a:rPr lang="pt-PT" sz="2400" b="1" dirty="0" smtClean="0">
                <a:latin typeface="Candara" panose="020E0502030303020204" pitchFamily="34" charset="0"/>
              </a:rPr>
              <a:t>. </a:t>
            </a:r>
            <a:r>
              <a:rPr lang="pt-PT" sz="2400" dirty="0" smtClean="0">
                <a:latin typeface="Candara" panose="020E0502030303020204" pitchFamily="34" charset="0"/>
              </a:rPr>
              <a:t>Ao longo da leitura de um documento (fonte primária) pode haver alusão a documentos de outros autores (fontes secundárias), que nem sempre é possível consultar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151445" y="4807388"/>
            <a:ext cx="7702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SANCHES </a:t>
            </a:r>
            <a:r>
              <a:rPr lang="pt-PT" altLang="pt-PT" sz="1600" b="1" i="1" dirty="0" err="1">
                <a:solidFill>
                  <a:srgbClr val="0070C0"/>
                </a:solidFill>
                <a:latin typeface="Candara" panose="020E0502030303020204" pitchFamily="34" charset="0"/>
              </a:rPr>
              <a:t>apud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 SILVA, Lino - Bibliotecas escolares. Braga: Livraria Minho, 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2000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, p. 116.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560107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autor-data-localização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50906" y="3645024"/>
            <a:ext cx="9993565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pt-PT" sz="2400" b="1" dirty="0" smtClean="0">
                <a:latin typeface="Candara" panose="020E0502030303020204" pitchFamily="34" charset="0"/>
              </a:rPr>
              <a:t>Os elementos devem ser descritos pela seguinte ordem: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PT" sz="2400" b="1" dirty="0" err="1" smtClean="0">
                <a:latin typeface="Candara" panose="020E0502030303020204" pitchFamily="34" charset="0"/>
              </a:rPr>
              <a:t>Apud</a:t>
            </a:r>
            <a:r>
              <a:rPr lang="pt-PT" sz="2400" b="1" dirty="0" smtClean="0">
                <a:latin typeface="Candara" panose="020E0502030303020204" pitchFamily="34" charset="0"/>
              </a:rPr>
              <a:t> </a:t>
            </a:r>
            <a:r>
              <a:rPr lang="pt-PT" sz="2400" dirty="0" smtClean="0">
                <a:latin typeface="Candara" panose="020E0502030303020204" pitchFamily="34" charset="0"/>
              </a:rPr>
              <a:t>Apelido, nome do autor, título e páginas (fonte primária)</a:t>
            </a:r>
          </a:p>
          <a:p>
            <a:pPr marL="628650" lvl="1" indent="-1714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pt-PT" sz="1100" dirty="0" smtClean="0">
              <a:latin typeface="Candara" panose="020E0502030303020204" pitchFamily="34" charset="0"/>
            </a:endParaRPr>
          </a:p>
          <a:p>
            <a:pPr lvl="2" algn="just">
              <a:lnSpc>
                <a:spcPct val="150000"/>
              </a:lnSpc>
              <a:defRPr/>
            </a:pPr>
            <a:r>
              <a:rPr lang="pt-PT" sz="2000" b="1" dirty="0" smtClean="0">
                <a:latin typeface="Candara" panose="020E0502030303020204" pitchFamily="34" charset="0"/>
              </a:rPr>
              <a:t>OU </a:t>
            </a:r>
            <a:endParaRPr lang="pt-PT" sz="2000" b="1" dirty="0">
              <a:latin typeface="Candara" panose="020E050203030302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pt-PT" sz="2400" b="1" dirty="0">
                <a:latin typeface="Candara" panose="020E0502030303020204" pitchFamily="34" charset="0"/>
              </a:rPr>
              <a:t>Cit</a:t>
            </a:r>
            <a:r>
              <a:rPr lang="pt-PT" sz="2400" b="1" dirty="0" smtClean="0">
                <a:latin typeface="Candara" panose="020E0502030303020204" pitchFamily="34" charset="0"/>
              </a:rPr>
              <a:t>. por </a:t>
            </a:r>
            <a:r>
              <a:rPr lang="pt-PT" sz="2400" dirty="0" smtClean="0">
                <a:latin typeface="Candara" panose="020E0502030303020204" pitchFamily="34" charset="0"/>
              </a:rPr>
              <a:t>Apelido, </a:t>
            </a:r>
            <a:r>
              <a:rPr lang="pt-PT" sz="2400" dirty="0">
                <a:latin typeface="Candara" panose="020E0502030303020204" pitchFamily="34" charset="0"/>
              </a:rPr>
              <a:t>nome do autor, título e páginas (fonte primária)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215680" y="6123389"/>
            <a:ext cx="7793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just"/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SANCHES </a:t>
            </a:r>
            <a:r>
              <a:rPr lang="pt-PT" altLang="pt-PT" sz="1600" b="1" i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cit. por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SILVA, Lino - Bibliotecas escolares. Braga: Livraria Minho, 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2000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, p. 116. </a:t>
            </a:r>
          </a:p>
        </p:txBody>
      </p:sp>
      <p:pic>
        <p:nvPicPr>
          <p:cNvPr id="10" name="Imagem 9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444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85"/>
    </mc:Choice>
    <mc:Fallback xmlns="">
      <p:transition spd="slow" advTm="168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tângulo 7"/>
          <p:cNvSpPr/>
          <p:nvPr/>
        </p:nvSpPr>
        <p:spPr>
          <a:xfrm>
            <a:off x="315684" y="1853535"/>
            <a:ext cx="11468947" cy="485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A  </a:t>
            </a:r>
            <a:r>
              <a:rPr lang="pt-PT" sz="2400" b="1" kern="0" dirty="0">
                <a:latin typeface="Candara" panose="020E0502030303020204" pitchFamily="34" charset="0"/>
              </a:rPr>
              <a:t>data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 é referenciada entre </a:t>
            </a:r>
            <a:r>
              <a:rPr lang="pt-PT" sz="2400" b="1" kern="0" dirty="0">
                <a:latin typeface="Candara" panose="020E0502030303020204" pitchFamily="34" charset="0"/>
              </a:rPr>
              <a:t>parênteses curvos </a:t>
            </a:r>
            <a:r>
              <a:rPr lang="pt-PT" sz="2400" b="1" kern="0" dirty="0" smtClean="0">
                <a:latin typeface="Candara" panose="020E0502030303020204" pitchFamily="34" charset="0"/>
              </a:rPr>
              <a:t>() </a:t>
            </a:r>
            <a:r>
              <a:rPr lang="pt-PT" sz="2400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a 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seguir à indicação dos </a:t>
            </a:r>
            <a:r>
              <a:rPr lang="pt-PT" sz="2400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autores</a:t>
            </a:r>
            <a:endParaRPr lang="pt-PT" kern="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As 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referências bibliográficas são ordenadas por </a:t>
            </a:r>
            <a:r>
              <a:rPr lang="pt-PT" sz="2400" b="1" kern="0" dirty="0">
                <a:latin typeface="Candara" panose="020E0502030303020204" pitchFamily="34" charset="0"/>
              </a:rPr>
              <a:t>ordem alfabética de apelido 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de autor e por </a:t>
            </a:r>
            <a:r>
              <a:rPr lang="pt-PT" sz="2400" b="1" kern="0" dirty="0">
                <a:latin typeface="Candara" panose="020E0502030303020204" pitchFamily="34" charset="0"/>
              </a:rPr>
              <a:t>data de </a:t>
            </a:r>
            <a:r>
              <a:rPr lang="pt-PT" sz="2400" b="1" kern="0" dirty="0" smtClean="0">
                <a:latin typeface="Candara" panose="020E0502030303020204" pitchFamily="34" charset="0"/>
              </a:rPr>
              <a:t>publicação</a:t>
            </a:r>
            <a:endParaRPr lang="pt-PT" kern="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Quando existem dois ou mais recursos do mesmo autor, a ordem de referenciação segue a </a:t>
            </a:r>
            <a:r>
              <a:rPr lang="pt-PT" sz="2400" b="1" kern="0" dirty="0">
                <a:latin typeface="Candara" panose="020E0502030303020204" pitchFamily="34" charset="0"/>
              </a:rPr>
              <a:t>data de </a:t>
            </a:r>
            <a:r>
              <a:rPr lang="pt-PT" sz="2400" b="1" kern="0" dirty="0" smtClean="0">
                <a:latin typeface="Candara" panose="020E0502030303020204" pitchFamily="34" charset="0"/>
              </a:rPr>
              <a:t>publicação</a:t>
            </a:r>
            <a:endParaRPr lang="pt-PT" sz="2400" b="1" kern="0" dirty="0">
              <a:latin typeface="Candara" panose="020E0502030303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>
                <a:latin typeface="Candara" panose="020E0502030303020204" pitchFamily="34" charset="0"/>
              </a:rPr>
              <a:t>Obras do mesmo </a:t>
            </a:r>
            <a:r>
              <a:rPr lang="pt-PT" sz="2400" b="1" kern="0" dirty="0">
                <a:latin typeface="Candara" panose="020E0502030303020204" pitchFamily="34" charset="0"/>
              </a:rPr>
              <a:t>autor com a mesma data de publicação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, são ordenadas por ordem alfabética de título, acrescentando-se na referência e na citação uma letra </a:t>
            </a:r>
            <a:r>
              <a:rPr lang="pt-PT" sz="2400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do abecedário por ordem sequencial (a</a:t>
            </a:r>
            <a:r>
              <a:rPr lang="pt-PT" sz="2400" kern="0" dirty="0">
                <a:solidFill>
                  <a:prstClr val="black"/>
                </a:solidFill>
                <a:latin typeface="Candara" panose="020E0502030303020204" pitchFamily="34" charset="0"/>
              </a:rPr>
              <a:t>, b, </a:t>
            </a:r>
            <a:r>
              <a:rPr lang="pt-PT" sz="2400" kern="0" dirty="0" smtClean="0">
                <a:solidFill>
                  <a:prstClr val="black"/>
                </a:solidFill>
                <a:latin typeface="Candara" panose="020E0502030303020204" pitchFamily="34" charset="0"/>
              </a:rPr>
              <a:t>c, d)</a:t>
            </a:r>
            <a:endParaRPr lang="pt-PT" sz="2400" dirty="0">
              <a:latin typeface="Candara" panose="020E0502030303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sz="1600" dirty="0"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7" y="1268760"/>
            <a:ext cx="560107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autor-data-localização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832304" y="5693304"/>
            <a:ext cx="18002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Silva (2013 a)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Silva (2013 b)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algn="ctr"/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cxnSp>
        <p:nvCxnSpPr>
          <p:cNvPr id="3" name="Conexão reta unidirecional 2"/>
          <p:cNvCxnSpPr/>
          <p:nvPr/>
        </p:nvCxnSpPr>
        <p:spPr>
          <a:xfrm>
            <a:off x="6600056" y="6093296"/>
            <a:ext cx="2154560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712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69"/>
    </mc:Choice>
    <mc:Fallback xmlns="">
      <p:transition spd="slow" advTm="162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332014" y="1737485"/>
            <a:ext cx="11527971" cy="480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b="1" dirty="0">
                <a:latin typeface="Candara" panose="020E0502030303020204" pitchFamily="34" charset="0"/>
              </a:rPr>
              <a:t>Na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Bibliografia:</a:t>
            </a:r>
            <a:endParaRPr lang="pt-PT" sz="2400" b="1" dirty="0"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es-ES_tradnl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ALCOBIA</a:t>
            </a:r>
            <a:r>
              <a:rPr lang="es-ES_tradnl" sz="1600" dirty="0">
                <a:solidFill>
                  <a:prstClr val="black"/>
                </a:solidFill>
                <a:latin typeface="Candara" panose="020E0502030303020204" pitchFamily="34" charset="0"/>
              </a:rPr>
              <a:t>, Paulo. (2001).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Atitudes e satisfação no trabalho.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In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Manual de psicossociologia das organizações.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r>
              <a:rPr lang="es-ES_tradnl" sz="1600" dirty="0">
                <a:solidFill>
                  <a:prstClr val="black"/>
                </a:solidFill>
                <a:latin typeface="Candara" panose="020E0502030303020204" pitchFamily="34" charset="0"/>
              </a:rPr>
              <a:t>São Paulo : </a:t>
            </a:r>
            <a:r>
              <a:rPr lang="es-ES_tradnl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McGrawHill</a:t>
            </a:r>
            <a:r>
              <a:rPr lang="es-ES_tradnl" sz="1600" dirty="0">
                <a:solidFill>
                  <a:prstClr val="black"/>
                </a:solidFill>
                <a:latin typeface="Candara" panose="020E0502030303020204" pitchFamily="34" charset="0"/>
              </a:rPr>
              <a:t>. </a:t>
            </a:r>
            <a:r>
              <a:rPr lang="es-ES_tradnl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ISBN </a:t>
            </a:r>
            <a:r>
              <a:rPr lang="es-ES_tradnl" sz="1600" dirty="0">
                <a:solidFill>
                  <a:prstClr val="black"/>
                </a:solidFill>
                <a:latin typeface="Candara" panose="020E0502030303020204" pitchFamily="34" charset="0"/>
              </a:rPr>
              <a:t>972-773-105-8. p. </a:t>
            </a:r>
            <a:r>
              <a:rPr lang="es-ES_tradnl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281-306.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ALMEIDA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João Ferreira; PINTO, José Madureira. (1995).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A investigação nas ciências sociais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Lisboa : Presença. 170 p.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ISBN 992-23-1231-6.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ALVES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Manuela Gaio. (2003).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A inserção profissional de diplomados de ensino superior numa </a:t>
            </a:r>
            <a:r>
              <a:rPr lang="pt-PT" sz="1600" i="1" dirty="0" err="1">
                <a:solidFill>
                  <a:prstClr val="black"/>
                </a:solidFill>
                <a:latin typeface="Candara" panose="020E0502030303020204" pitchFamily="34" charset="0"/>
              </a:rPr>
              <a:t>perspectiva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 educativa: o caso da Faculdade de Ciências e Tecnologia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Lisboa : FCT. 468 p. Tese de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doutoramento.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ALVES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Manuela Gaio. (2004). A inserção profissional de diplomados de ensino superior: uma abordagem.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In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CONGRESSO PORTUGUÊS DE SOCIOLOGIA, 5, Braga, 2004.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Sociedades contemporâneas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Braga : Universidade do Minho. p.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119-124.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RIBEIRO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Fernanda. (2006a).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O ensino da paleografia e da diplomática no Curso de Bibliotecário Arquivista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[Em linha]. [</a:t>
            </a:r>
            <a:r>
              <a:rPr lang="pt-PT" sz="1600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S.l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. : </a:t>
            </a:r>
            <a:r>
              <a:rPr lang="pt-PT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s.n.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]. [</a:t>
            </a:r>
            <a:r>
              <a:rPr lang="pt-PT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Consult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em 2012-10-14]. Disponível em WWW: &lt;URL: </a:t>
            </a:r>
            <a:r>
              <a:rPr lang="pt-PT" sz="1600" u="sng" dirty="0">
                <a:solidFill>
                  <a:prstClr val="black"/>
                </a:solidFill>
                <a:latin typeface="Candara" panose="020E0502030303020204" pitchFamily="34" charset="0"/>
                <a:hlinkClick r:id="rId3"/>
              </a:rPr>
              <a:t>http://ler.letras.up.pt/uploads/ficheiros/1244.pdf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  <a:hlinkClick r:id="rId3"/>
              </a:rPr>
              <a:t> 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RIBEIRO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Fernanda. (2006b).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A formação dos profissionais de informação na Universidade do Porto: um modelo teórico-prático inovador assente numa </a:t>
            </a:r>
            <a:r>
              <a:rPr lang="pt-PT" sz="1600" i="1" dirty="0" err="1">
                <a:solidFill>
                  <a:prstClr val="black"/>
                </a:solidFill>
                <a:latin typeface="Candara" panose="020E0502030303020204" pitchFamily="34" charset="0"/>
              </a:rPr>
              <a:t>perspectiva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 integrada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[Em linha]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.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 [</a:t>
            </a:r>
            <a:r>
              <a:rPr lang="pt-PT" sz="1600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S.l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. : </a:t>
            </a:r>
            <a:r>
              <a:rPr lang="pt-PT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s.n.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]. [</a:t>
            </a:r>
            <a:r>
              <a:rPr lang="pt-PT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Consult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em 2012-10-14]. Disponível em WWW: &lt;URL: </a:t>
            </a:r>
            <a:r>
              <a:rPr lang="pt-PT" sz="1600" u="sng" dirty="0">
                <a:solidFill>
                  <a:prstClr val="black"/>
                </a:solidFill>
                <a:latin typeface="Candara" panose="020E0502030303020204" pitchFamily="34" charset="0"/>
                <a:hlinkClick r:id="rId4"/>
              </a:rPr>
              <a:t>http://ler.letras.up.pt/uploads/ficheiros/5786.pdf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  <a:hlinkClick r:id="rId4"/>
              </a:rPr>
              <a:t> </a:t>
            </a:r>
            <a:endParaRPr lang="pt-PT" sz="16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spcBef>
                <a:spcPts val="600"/>
              </a:spcBef>
            </a:pP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RIBEIRO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, Fernanda. (2006c). 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Formação e mercado de trabalho em informação e documentação em Portugal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[Em linha]</a:t>
            </a:r>
            <a:r>
              <a:rPr lang="pt-PT" sz="1600" i="1" dirty="0">
                <a:solidFill>
                  <a:prstClr val="black"/>
                </a:solidFill>
                <a:latin typeface="Candara" panose="020E0502030303020204" pitchFamily="34" charset="0"/>
              </a:rPr>
              <a:t>.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 [</a:t>
            </a:r>
            <a:r>
              <a:rPr lang="pt-PT" sz="1600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S.l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.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: </a:t>
            </a:r>
            <a:r>
              <a:rPr lang="pt-PT" sz="1600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s.n.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]. 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[</a:t>
            </a:r>
            <a:r>
              <a:rPr lang="pt-PT" sz="1600" dirty="0" err="1">
                <a:solidFill>
                  <a:prstClr val="black"/>
                </a:solidFill>
                <a:latin typeface="Candara" panose="020E0502030303020204" pitchFamily="34" charset="0"/>
              </a:rPr>
              <a:t>Consult</a:t>
            </a:r>
            <a:r>
              <a:rPr lang="pt-PT" sz="1600" dirty="0">
                <a:solidFill>
                  <a:prstClr val="black"/>
                </a:solidFill>
                <a:latin typeface="Candara" panose="020E0502030303020204" pitchFamily="34" charset="0"/>
              </a:rPr>
              <a:t>. em 2012-10-25]. Disponível em WWW: &lt;URL: </a:t>
            </a:r>
            <a:r>
              <a:rPr lang="pt-PT" sz="1600" u="sng" dirty="0">
                <a:solidFill>
                  <a:prstClr val="black"/>
                </a:solidFill>
                <a:latin typeface="Candara" panose="020E0502030303020204" pitchFamily="34" charset="0"/>
                <a:hlinkClick r:id="rId5"/>
              </a:rPr>
              <a:t>http://ler.letras.up.pt/uploads/ficheiros/artigo11111.pdf</a:t>
            </a:r>
            <a:endParaRPr lang="pt-PT" sz="1600" kern="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7" y="1268760"/>
            <a:ext cx="560107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autor-data-localização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256240" y="1375365"/>
            <a:ext cx="2952845" cy="5183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Exemplo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740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18"/>
    </mc:Choice>
    <mc:Fallback xmlns="">
      <p:transition spd="slow" advTm="17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aixaDeTexto 5"/>
          <p:cNvSpPr txBox="1"/>
          <p:nvPr/>
        </p:nvSpPr>
        <p:spPr>
          <a:xfrm>
            <a:off x="739175" y="1853535"/>
            <a:ext cx="10713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Podemos utilizar expressões latinas como expressões alternativas</a:t>
            </a:r>
            <a:endParaRPr lang="pt-PT" sz="28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149029281"/>
              </p:ext>
            </p:extLst>
          </p:nvPr>
        </p:nvGraphicFramePr>
        <p:xfrm>
          <a:off x="3483630" y="2504503"/>
          <a:ext cx="5224737" cy="37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Imagem 6" descr="https://licensebuttons.net/l/by-sa/3.0/88x31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856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85"/>
    </mc:Choice>
    <mc:Fallback xmlns="">
      <p:transition spd="slow" advTm="142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65DF676-790C-4117-99FE-95E4E1123C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D1A05FE-EC19-4A0D-8BBA-F6CB78F6E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87765C2-77B3-4018-93AA-367FB1055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74D6B78-5495-462B-9170-98B2D17E65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A5AC100-8FCC-436D-A46B-7BF0C96728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373998E-9F62-4DD3-900A-FC529FB2D8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F7E09BF-F2F3-4C28-B7F9-ED68C6000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263352" y="2132856"/>
            <a:ext cx="1149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>
                <a:latin typeface="Candara" panose="020E0502030303020204" pitchFamily="34" charset="0"/>
              </a:rPr>
              <a:t>São usadas para evitar a repetição constante das referências bibliográficas </a:t>
            </a:r>
            <a:r>
              <a:rPr lang="pt-PT" sz="2400" dirty="0" smtClean="0">
                <a:latin typeface="Candara" panose="020E0502030303020204" pitchFamily="34" charset="0"/>
              </a:rPr>
              <a:t>já citadas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À </a:t>
            </a:r>
            <a:r>
              <a:rPr lang="pt-PT" sz="2400" dirty="0">
                <a:latin typeface="Candara" panose="020E0502030303020204" pitchFamily="34" charset="0"/>
              </a:rPr>
              <a:t>exceção do </a:t>
            </a:r>
            <a:r>
              <a:rPr lang="pt-PT" sz="2400" b="1" i="1" dirty="0" err="1">
                <a:latin typeface="Candara" panose="020E0502030303020204" pitchFamily="34" charset="0"/>
              </a:rPr>
              <a:t>Apud</a:t>
            </a:r>
            <a:r>
              <a:rPr lang="pt-PT" sz="2400" b="1" i="1" dirty="0">
                <a:latin typeface="Candara" panose="020E0502030303020204" pitchFamily="34" charset="0"/>
              </a:rPr>
              <a:t>.</a:t>
            </a:r>
            <a:r>
              <a:rPr lang="pt-PT" sz="2400" b="1" dirty="0">
                <a:latin typeface="Candara" panose="020E0502030303020204" pitchFamily="34" charset="0"/>
              </a:rPr>
              <a:t> (citado por)</a:t>
            </a:r>
            <a:r>
              <a:rPr lang="pt-PT" sz="2400" dirty="0">
                <a:latin typeface="Candara" panose="020E0502030303020204" pitchFamily="34" charset="0"/>
              </a:rPr>
              <a:t>,</a:t>
            </a:r>
            <a:r>
              <a:rPr lang="pt-PT" sz="2400" b="1" dirty="0">
                <a:latin typeface="Candara" panose="020E0502030303020204" pitchFamily="34" charset="0"/>
              </a:rPr>
              <a:t> </a:t>
            </a:r>
            <a:r>
              <a:rPr lang="pt-PT" sz="2400" dirty="0">
                <a:latin typeface="Candara" panose="020E0502030303020204" pitchFamily="34" charset="0"/>
              </a:rPr>
              <a:t>as restantes expressões latinas só devem ser usadas em </a:t>
            </a:r>
            <a:r>
              <a:rPr lang="pt-PT" sz="2400" b="1" dirty="0">
                <a:latin typeface="Candara" panose="020E0502030303020204" pitchFamily="34" charset="0"/>
              </a:rPr>
              <a:t>notas de </a:t>
            </a:r>
            <a:r>
              <a:rPr lang="pt-PT" sz="2400" b="1" dirty="0" smtClean="0">
                <a:latin typeface="Candara" panose="020E0502030303020204" pitchFamily="34" charset="0"/>
              </a:rPr>
              <a:t>rodapé</a:t>
            </a:r>
            <a:r>
              <a:rPr lang="pt-PT" sz="2400" dirty="0" smtClean="0">
                <a:latin typeface="Candara" panose="020E0502030303020204" pitchFamily="34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Só se devem utilizar estas expressões latinas de forma sistemática após a primeira </a:t>
            </a:r>
            <a:r>
              <a:rPr lang="pt-PT" sz="2400" dirty="0">
                <a:latin typeface="Candara" panose="020E0502030303020204" pitchFamily="34" charset="0"/>
              </a:rPr>
              <a:t>referência bibliográfica de uma </a:t>
            </a:r>
            <a:r>
              <a:rPr lang="pt-PT" sz="2400" dirty="0" smtClean="0">
                <a:latin typeface="Candara" panose="020E0502030303020204" pitchFamily="34" charset="0"/>
              </a:rPr>
              <a:t>citação, (a 1ª deve ser elaborada de forma completa)</a:t>
            </a:r>
            <a:endParaRPr lang="pt-PT" sz="2400" dirty="0">
              <a:latin typeface="Candara" panose="020E0502030303020204" pitchFamily="34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São </a:t>
            </a:r>
            <a:r>
              <a:rPr lang="pt-PT" sz="2400" dirty="0">
                <a:latin typeface="Candara" panose="020E0502030303020204" pitchFamily="34" charset="0"/>
              </a:rPr>
              <a:t>destacadas com a utilização do </a:t>
            </a:r>
            <a:r>
              <a:rPr lang="pt-PT" sz="2400" dirty="0" smtClean="0">
                <a:latin typeface="Candara" panose="020E0502030303020204" pitchFamily="34" charset="0"/>
              </a:rPr>
              <a:t>itálico</a:t>
            </a:r>
            <a:endParaRPr kumimoji="0" lang="pt-PT" sz="2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8153400" y="1470522"/>
            <a:ext cx="3055685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Expressões latinas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037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79"/>
    </mc:Choice>
    <mc:Fallback xmlns="">
      <p:transition spd="slow" advTm="11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322565" y="1882873"/>
            <a:ext cx="11372850" cy="456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altLang="pt-PT" sz="2400" b="1" i="1" dirty="0">
                <a:latin typeface="Candara" panose="020E0502030303020204" pitchFamily="34" charset="0"/>
              </a:rPr>
              <a:t>I</a:t>
            </a:r>
            <a:r>
              <a:rPr lang="pt-PT" altLang="pt-PT" sz="2400" b="1" i="1" dirty="0" smtClean="0">
                <a:latin typeface="Candara" panose="020E0502030303020204" pitchFamily="34" charset="0"/>
              </a:rPr>
              <a:t>dem </a:t>
            </a:r>
            <a:r>
              <a:rPr lang="pt-PT" altLang="pt-PT" sz="2400" b="1" i="1" dirty="0">
                <a:latin typeface="Candara" panose="020E0502030303020204" pitchFamily="34" charset="0"/>
              </a:rPr>
              <a:t>(id.)</a:t>
            </a:r>
            <a:r>
              <a:rPr lang="pt-PT" altLang="pt-PT" sz="2400" b="1" dirty="0">
                <a:latin typeface="Candara" panose="020E0502030303020204" pitchFamily="34" charset="0"/>
              </a:rPr>
              <a:t>, </a:t>
            </a:r>
            <a:r>
              <a:rPr lang="pt-PT" altLang="pt-PT" sz="2400" dirty="0">
                <a:latin typeface="Candara" panose="020E0502030303020204" pitchFamily="34" charset="0"/>
              </a:rPr>
              <a:t>que significa o mesmo, utiliza-se quando se </a:t>
            </a:r>
            <a:r>
              <a:rPr lang="pt-PT" altLang="pt-PT" sz="2400" dirty="0" smtClean="0">
                <a:latin typeface="Candara" panose="020E0502030303020204" pitchFamily="34" charset="0"/>
              </a:rPr>
              <a:t>menciona  </a:t>
            </a:r>
            <a:r>
              <a:rPr lang="pt-PT" altLang="pt-PT" sz="2400" dirty="0">
                <a:latin typeface="Candara" panose="020E0502030303020204" pitchFamily="34" charset="0"/>
              </a:rPr>
              <a:t>o mesmo autor, citado </a:t>
            </a:r>
            <a:r>
              <a:rPr lang="pt-PT" altLang="pt-PT" sz="2400" dirty="0" smtClean="0">
                <a:latin typeface="Candara" panose="020E0502030303020204" pitchFamily="34" charset="0"/>
              </a:rPr>
              <a:t>anteriormente</a:t>
            </a:r>
            <a:endParaRPr lang="pt-PT" altLang="pt-PT" sz="2000" b="1" u="sng" dirty="0">
              <a:latin typeface="Candara" panose="020E0502030303020204" pitchFamily="34" charset="0"/>
            </a:endParaRPr>
          </a:p>
          <a:p>
            <a:pPr marL="0" lvl="1" algn="just">
              <a:lnSpc>
                <a:spcPct val="150000"/>
              </a:lnSpc>
            </a:pPr>
            <a:endParaRPr lang="pt-PT" altLang="pt-PT" sz="2000" b="1" kern="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PT" altLang="pt-PT" sz="2400" b="1" i="1" dirty="0">
                <a:solidFill>
                  <a:prstClr val="black"/>
                </a:solidFill>
                <a:latin typeface="Candara" panose="020E0502030303020204" pitchFamily="34" charset="0"/>
              </a:rPr>
              <a:t>I</a:t>
            </a:r>
            <a:r>
              <a:rPr lang="pt-PT" altLang="pt-PT" sz="2400" b="1" i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bidem </a:t>
            </a:r>
            <a:r>
              <a:rPr lang="pt-PT" altLang="pt-PT" sz="2400" b="1" i="1" dirty="0">
                <a:solidFill>
                  <a:prstClr val="black"/>
                </a:solidFill>
                <a:latin typeface="Candara" panose="020E0502030303020204" pitchFamily="34" charset="0"/>
              </a:rPr>
              <a:t>(ibid.)</a:t>
            </a:r>
            <a:r>
              <a:rPr lang="pt-PT" altLang="pt-PT" sz="2400" b="1" dirty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r>
              <a:rPr lang="pt-PT" alt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significa a mesma obra citada anteriormente. O único elemento que varia é </a:t>
            </a:r>
            <a:r>
              <a:rPr lang="pt-PT" alt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o número de  página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pt-PT" altLang="pt-PT" sz="16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PT" altLang="pt-PT" sz="2400" b="1" i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Confira </a:t>
            </a:r>
            <a:r>
              <a:rPr lang="pt-PT" altLang="pt-PT" sz="2400" b="1" i="1" dirty="0">
                <a:solidFill>
                  <a:prstClr val="black"/>
                </a:solidFill>
                <a:latin typeface="Candara" panose="020E0502030303020204" pitchFamily="34" charset="0"/>
              </a:rPr>
              <a:t>(Cf.) </a:t>
            </a:r>
            <a:r>
              <a:rPr lang="pt-PT" alt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é utilizada quando se recomenda a consulta de uma </a:t>
            </a:r>
            <a:r>
              <a:rPr lang="pt-PT" alt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fonte</a:t>
            </a:r>
          </a:p>
          <a:p>
            <a:pPr lvl="0" algn="just">
              <a:lnSpc>
                <a:spcPct val="120000"/>
              </a:lnSpc>
              <a:spcBef>
                <a:spcPts val="1200"/>
              </a:spcBef>
            </a:pPr>
            <a:endParaRPr lang="pt-PT" altLang="pt-PT" sz="200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135479" y="2436803"/>
            <a:ext cx="572116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pt-PT" altLang="pt-PT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Nota </a:t>
            </a:r>
            <a:r>
              <a:rPr lang="pt-PT" altLang="pt-P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 rodapé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1.BILHIM, João - </a:t>
            </a:r>
            <a:r>
              <a:rPr lang="pt-PT" altLang="pt-PT" sz="1600" b="1" i="1" dirty="0">
                <a:solidFill>
                  <a:srgbClr val="0070C0"/>
                </a:solidFill>
                <a:latin typeface="Candara" panose="020E0502030303020204" pitchFamily="34" charset="0"/>
              </a:rPr>
              <a:t>Ciência da administração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. Lisboa: Universidade Aberta, 2008, p. 45.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2.Id., 2005 </a:t>
            </a:r>
            <a:endParaRPr lang="pt-PT" altLang="pt-PT" sz="1600" b="1" kern="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129575" y="4230636"/>
            <a:ext cx="573038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pt-PT" altLang="pt-PT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Nota </a:t>
            </a:r>
            <a:r>
              <a:rPr lang="pt-PT" altLang="pt-PT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 rodapé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1.BILHIM, João - </a:t>
            </a:r>
            <a:r>
              <a:rPr lang="pt-PT" altLang="pt-PT" sz="1600" b="1" i="1" dirty="0">
                <a:solidFill>
                  <a:srgbClr val="0070C0"/>
                </a:solidFill>
                <a:latin typeface="Candara" panose="020E0502030303020204" pitchFamily="34" charset="0"/>
              </a:rPr>
              <a:t>Ciência da administração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. Lisboa: Universidade Aberta, 2008, p. 45.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2. ibid., p. 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120</a:t>
            </a:r>
            <a:endParaRPr lang="pt-PT" altLang="pt-PT" sz="16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181870" y="5839267"/>
            <a:ext cx="265043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pt-PT" altLang="pt-PT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Nota </a:t>
            </a:r>
            <a:r>
              <a:rPr lang="pt-PT" altLang="pt-PT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 rodapé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1.Cf. BILHIM, 2008, p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. 45.</a:t>
            </a:r>
            <a:endParaRPr lang="pt-PT" altLang="pt-PT" sz="1600" b="1" kern="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2" name="Conexão reta unidirecional 11"/>
          <p:cNvCxnSpPr/>
          <p:nvPr/>
        </p:nvCxnSpPr>
        <p:spPr>
          <a:xfrm>
            <a:off x="4527323" y="2780928"/>
            <a:ext cx="1382757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ta unidirecional 13"/>
          <p:cNvCxnSpPr/>
          <p:nvPr/>
        </p:nvCxnSpPr>
        <p:spPr>
          <a:xfrm>
            <a:off x="4527323" y="4509120"/>
            <a:ext cx="1382757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8153400" y="1470522"/>
            <a:ext cx="3055685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Expressões latinas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21" name="Conexão reta unidirecional 20"/>
          <p:cNvCxnSpPr/>
          <p:nvPr/>
        </p:nvCxnSpPr>
        <p:spPr>
          <a:xfrm>
            <a:off x="4527323" y="6131654"/>
            <a:ext cx="1382757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12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78"/>
    </mc:Choice>
    <mc:Fallback xmlns="">
      <p:transition spd="slow" advTm="180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350907" y="1940217"/>
            <a:ext cx="11193238" cy="382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t-PT" altLang="pt-PT" sz="2400" b="1" i="1" dirty="0">
                <a:solidFill>
                  <a:prstClr val="black"/>
                </a:solidFill>
                <a:latin typeface="Candara" panose="020E0502030303020204" pitchFamily="34" charset="0"/>
              </a:rPr>
              <a:t>O</a:t>
            </a:r>
            <a:r>
              <a:rPr lang="pt-PT" altLang="pt-PT" sz="2400" b="1" i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pere </a:t>
            </a:r>
            <a:r>
              <a:rPr lang="pt-PT" altLang="pt-PT" sz="2400" b="1" i="1" dirty="0" err="1">
                <a:solidFill>
                  <a:prstClr val="black"/>
                </a:solidFill>
                <a:latin typeface="Candara" panose="020E0502030303020204" pitchFamily="34" charset="0"/>
              </a:rPr>
              <a:t>citato</a:t>
            </a:r>
            <a:r>
              <a:rPr lang="pt-PT" altLang="pt-PT" sz="2400" b="1" i="1" dirty="0">
                <a:solidFill>
                  <a:prstClr val="black"/>
                </a:solidFill>
                <a:latin typeface="Candara" panose="020E0502030303020204" pitchFamily="34" charset="0"/>
              </a:rPr>
              <a:t> (op. cit.</a:t>
            </a:r>
            <a:r>
              <a:rPr lang="pt-PT" altLang="pt-PT" sz="2400" b="1" dirty="0">
                <a:solidFill>
                  <a:prstClr val="black"/>
                </a:solidFill>
                <a:latin typeface="Candara" panose="020E0502030303020204" pitchFamily="34" charset="0"/>
              </a:rPr>
              <a:t>), </a:t>
            </a:r>
            <a:r>
              <a:rPr lang="pt-PT" alt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significa obra citada. É utilizada quando se cita uma obra anteriormente citada, mas que está mediada por outras obras e </a:t>
            </a:r>
            <a:r>
              <a:rPr lang="pt-PT" alt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autores</a:t>
            </a:r>
          </a:p>
          <a:p>
            <a:pPr lvl="0" algn="just">
              <a:lnSpc>
                <a:spcPct val="120000"/>
              </a:lnSpc>
            </a:pPr>
            <a:endParaRPr lang="pt-PT" altLang="pt-PT" sz="2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20000"/>
              </a:lnSpc>
            </a:pPr>
            <a:endParaRPr lang="pt-PT" altLang="pt-PT" sz="24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20000"/>
              </a:lnSpc>
            </a:pPr>
            <a:endParaRPr lang="pt-PT" altLang="pt-PT" sz="2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t-PT" altLang="pt-PT" sz="2400" b="1" i="1" dirty="0" err="1">
                <a:solidFill>
                  <a:prstClr val="black"/>
                </a:solidFill>
                <a:latin typeface="Candara" panose="020E0502030303020204" pitchFamily="34" charset="0"/>
              </a:rPr>
              <a:t>A</a:t>
            </a:r>
            <a:r>
              <a:rPr lang="pt-PT" altLang="pt-PT" sz="2400" b="1" i="1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pud</a:t>
            </a:r>
            <a:r>
              <a:rPr lang="pt-PT" alt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, significa </a:t>
            </a:r>
            <a:r>
              <a:rPr lang="pt-PT" altLang="pt-PT" sz="2400" i="1" dirty="0">
                <a:solidFill>
                  <a:prstClr val="black"/>
                </a:solidFill>
                <a:latin typeface="Candara" panose="020E0502030303020204" pitchFamily="34" charset="0"/>
              </a:rPr>
              <a:t>citado por,</a:t>
            </a:r>
            <a:r>
              <a:rPr lang="pt-PT" alt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 e é utilizada quando não temos acesso à obra original de um autor, mas referenciamos o seu pensamento, que está expresso na obra de outro autor.  Pode ser usada no corpo do </a:t>
            </a:r>
            <a:r>
              <a:rPr lang="pt-PT" alt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texto</a:t>
            </a:r>
            <a:endParaRPr lang="pt-PT" altLang="pt-PT" sz="2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0" lvl="1" algn="just">
              <a:lnSpc>
                <a:spcPct val="150000"/>
              </a:lnSpc>
            </a:pPr>
            <a:endParaRPr lang="pt-PT" altLang="pt-PT" sz="2400" b="1" u="sng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423592" y="2786750"/>
            <a:ext cx="705678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pt-PT" altLang="pt-PT" sz="1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Nota </a:t>
            </a:r>
            <a:r>
              <a:rPr lang="pt-PT" altLang="pt-PT" sz="1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 rodapé</a:t>
            </a:r>
            <a:endParaRPr lang="pt-PT" altLang="pt-PT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1.BILHIM, João - Ciência da administração. Lisboa: Universidade Aberta, 2008.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2. SOUSA, Jorge - Processo administrativo. Lisboa: </a:t>
            </a:r>
            <a:r>
              <a:rPr lang="pt-PT" altLang="pt-PT" sz="1600" b="1" dirty="0" err="1">
                <a:solidFill>
                  <a:srgbClr val="0070C0"/>
                </a:solidFill>
                <a:latin typeface="Candara" panose="020E0502030303020204" pitchFamily="34" charset="0"/>
              </a:rPr>
              <a:t>Vislis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, 1998.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3. BILHIM, João. </a:t>
            </a:r>
            <a:r>
              <a:rPr lang="pt-PT" altLang="pt-PT" sz="1600" b="1" i="1" dirty="0">
                <a:solidFill>
                  <a:srgbClr val="0070C0"/>
                </a:solidFill>
                <a:latin typeface="Candara" panose="020E0502030303020204" pitchFamily="34" charset="0"/>
              </a:rPr>
              <a:t>op. cit. 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p. 24.</a:t>
            </a:r>
            <a:r>
              <a:rPr lang="pt-PT" altLang="pt-PT" sz="1600" b="1" i="1" dirty="0">
                <a:solidFill>
                  <a:srgbClr val="0070C0"/>
                </a:solidFill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2423592" y="5224193"/>
            <a:ext cx="781804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pt-PT" altLang="pt-PT" sz="1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Nota </a:t>
            </a:r>
            <a:r>
              <a:rPr lang="pt-PT" altLang="pt-PT" sz="1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de rodapé</a:t>
            </a:r>
            <a:endParaRPr lang="pt-PT" altLang="pt-PT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  <a:p>
            <a:pPr marL="0" lvl="1" algn="just"/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SANCHES </a:t>
            </a:r>
            <a:r>
              <a:rPr lang="pt-PT" altLang="pt-PT" sz="1600" b="1" i="1" dirty="0" err="1">
                <a:solidFill>
                  <a:srgbClr val="0070C0"/>
                </a:solidFill>
                <a:latin typeface="Candara" panose="020E0502030303020204" pitchFamily="34" charset="0"/>
              </a:rPr>
              <a:t>apud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 SILVA, Lino - Bibliotecas escolares. Braga: Livraria Minho, 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2000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, p. 116. </a:t>
            </a:r>
          </a:p>
          <a:p>
            <a:pPr marL="0" lvl="1" algn="just"/>
            <a:r>
              <a:rPr lang="pt-PT" altLang="pt-PT" sz="1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No corpo do texto</a:t>
            </a:r>
          </a:p>
          <a:p>
            <a:pPr marL="0" lvl="1" algn="just"/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Sanches (2000 </a:t>
            </a:r>
            <a:r>
              <a:rPr lang="pt-PT" altLang="pt-PT" sz="1600" b="1" i="1" dirty="0" err="1">
                <a:solidFill>
                  <a:srgbClr val="0070C0"/>
                </a:solidFill>
                <a:latin typeface="Candara" panose="020E0502030303020204" pitchFamily="34" charset="0"/>
              </a:rPr>
              <a:t>apud</a:t>
            </a:r>
            <a:r>
              <a:rPr lang="pt-PT" altLang="pt-PT" sz="1600" b="1" dirty="0">
                <a:solidFill>
                  <a:srgbClr val="0070C0"/>
                </a:solidFill>
                <a:latin typeface="Candara" panose="020E0502030303020204" pitchFamily="34" charset="0"/>
              </a:rPr>
              <a:t> Silva, 2000, p. 116</a:t>
            </a:r>
            <a:r>
              <a:rPr lang="pt-PT" altLang="pt-PT" sz="16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)</a:t>
            </a:r>
            <a:endParaRPr lang="pt-PT" altLang="pt-PT" sz="1600" b="1" kern="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8153400" y="1470522"/>
            <a:ext cx="3055685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Expressões latinas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1" name="Imagem 10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351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92"/>
    </mc:Choice>
    <mc:Fallback xmlns="">
      <p:transition spd="slow" advTm="144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153356"/>
              </p:ext>
            </p:extLst>
          </p:nvPr>
        </p:nvGraphicFramePr>
        <p:xfrm>
          <a:off x="6168008" y="1340768"/>
          <a:ext cx="5040560" cy="496855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796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4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effectLst/>
                        </a:rPr>
                        <a:t>Termo</a:t>
                      </a:r>
                      <a:endParaRPr lang="pt-P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400" dirty="0">
                          <a:effectLst/>
                        </a:rPr>
                        <a:t>Abreviatura</a:t>
                      </a:r>
                      <a:endParaRPr lang="pt-PT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adaptador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adapt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analógico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analog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anotador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anot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aumentada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aument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24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capítulo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cap.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centímetro 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cm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smtClean="0">
                          <a:effectLst/>
                        </a:rPr>
                        <a:t>colaborador/colaboração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colab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colorido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color.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compilador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comp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copyright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cop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desdobrável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desdobr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diretor/direção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dir.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distribuidor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distrib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edição/</a:t>
                      </a:r>
                      <a:r>
                        <a:rPr lang="pt-PT" sz="1100" dirty="0" err="1">
                          <a:effectLst/>
                        </a:rPr>
                        <a:t>edición</a:t>
                      </a:r>
                      <a:r>
                        <a:rPr lang="pt-PT" sz="1100" dirty="0">
                          <a:effectLst/>
                        </a:rPr>
                        <a:t>/</a:t>
                      </a:r>
                      <a:r>
                        <a:rPr lang="pt-PT" sz="1100" dirty="0" err="1">
                          <a:effectLst/>
                        </a:rPr>
                        <a:t>édition</a:t>
                      </a:r>
                      <a:r>
                        <a:rPr lang="pt-PT" sz="1100" dirty="0">
                          <a:effectLst/>
                        </a:rPr>
                        <a:t>/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ed.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editor literário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ed. </a:t>
                      </a:r>
                      <a:r>
                        <a:rPr lang="pt-PT" sz="1100" dirty="0" err="1">
                          <a:effectLst/>
                        </a:rPr>
                        <a:t>Lit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impresso/impressor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imp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minuto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min.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número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n.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organizador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org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prefaciador/prefácio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pref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proprietário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prop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smtClean="0">
                          <a:effectLst/>
                        </a:rPr>
                        <a:t>segundo </a:t>
                      </a:r>
                      <a:r>
                        <a:rPr lang="pt-PT" sz="1100" dirty="0">
                          <a:effectLst/>
                        </a:rPr>
                        <a:t>(s)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seg.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tomo/tome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t. 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tradução/tradutor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 err="1">
                          <a:effectLst/>
                        </a:rPr>
                        <a:t>trad</a:t>
                      </a:r>
                      <a:r>
                        <a:rPr lang="pt-PT" sz="1100" dirty="0">
                          <a:effectLst/>
                        </a:rPr>
                        <a:t>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80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volume</a:t>
                      </a:r>
                      <a:endParaRPr lang="pt-P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vol.</a:t>
                      </a:r>
                      <a:endParaRPr lang="pt-P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059" marR="47059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350907" y="2060848"/>
            <a:ext cx="5745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b="1" dirty="0" smtClean="0">
                <a:latin typeface="Candara" panose="020E0502030303020204" pitchFamily="34" charset="0"/>
              </a:rPr>
              <a:t>NP ISO 832 de 2009 </a:t>
            </a:r>
            <a:r>
              <a:rPr lang="pt-PT" sz="2400" dirty="0" smtClean="0">
                <a:latin typeface="Candara" panose="020E0502030303020204" pitchFamily="34" charset="0"/>
              </a:rPr>
              <a:t>– Descrição de referências bibliográficas; Regras para abreviaturas de termos bibliográficos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10" name="Seta para a direita 9"/>
          <p:cNvSpPr/>
          <p:nvPr/>
        </p:nvSpPr>
        <p:spPr>
          <a:xfrm>
            <a:off x="2999656" y="3717032"/>
            <a:ext cx="1872208" cy="792088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latin typeface="Candara" panose="020E0502030303020204" pitchFamily="34" charset="0"/>
              </a:rPr>
              <a:t>EXEMPLOS</a:t>
            </a:r>
            <a:endParaRPr lang="pt-PT" dirty="0"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Abreviaturas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750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1"/>
    </mc:Choice>
    <mc:Fallback xmlns="">
      <p:transition spd="slow" advTm="94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Resultado de imagem para uab 30 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prstClr val="black"/>
              </a:solidFill>
            </a:endParaRPr>
          </a:p>
        </p:txBody>
      </p:sp>
      <p:sp>
        <p:nvSpPr>
          <p:cNvPr id="10" name="AutoShape 4" descr="Resultado de imagem para uab 30 an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prstClr val="black"/>
              </a:solidFill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 dirty="0"/>
          </a:p>
        </p:txBody>
      </p:sp>
      <p:sp>
        <p:nvSpPr>
          <p:cNvPr id="11" name="Retângulo 7"/>
          <p:cNvSpPr/>
          <p:nvPr/>
        </p:nvSpPr>
        <p:spPr>
          <a:xfrm>
            <a:off x="1584396" y="2451651"/>
            <a:ext cx="7391924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Citação</a:t>
            </a:r>
            <a:endParaRPr lang="pt-PT" sz="2800" b="1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Referência bibliográfica</a:t>
            </a:r>
            <a:endParaRPr lang="pt-PT" sz="2800" b="1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Bibliografia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Norma Portuguesa 405</a:t>
            </a:r>
            <a:endParaRPr lang="pt-PT" sz="2800" b="1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lvl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PT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Conceitos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778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7"/>
    </mc:Choice>
    <mc:Fallback xmlns="">
      <p:transition spd="slow" advTm="5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20</a:t>
            </a:fld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191344" y="1698453"/>
            <a:ext cx="11501787" cy="3497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Designa </a:t>
            </a:r>
            <a:r>
              <a:rPr lang="pt-PT" sz="2400" dirty="0">
                <a:latin typeface="Candara" panose="020E0502030303020204" pitchFamily="34" charset="0"/>
              </a:rPr>
              <a:t>o </a:t>
            </a:r>
            <a:r>
              <a:rPr lang="pt-PT" sz="2400" b="1" dirty="0">
                <a:latin typeface="Candara" panose="020E0502030303020204" pitchFamily="34" charset="0"/>
              </a:rPr>
              <a:t>conjunto de elementos </a:t>
            </a:r>
            <a:r>
              <a:rPr lang="pt-PT" sz="2400" dirty="0">
                <a:latin typeface="Candara" panose="020E0502030303020204" pitchFamily="34" charset="0"/>
              </a:rPr>
              <a:t>que </a:t>
            </a:r>
            <a:r>
              <a:rPr lang="pt-PT" sz="2400" dirty="0" smtClean="0">
                <a:latin typeface="Candara" panose="020E0502030303020204" pitchFamily="34" charset="0"/>
              </a:rPr>
              <a:t>permitem </a:t>
            </a:r>
            <a:r>
              <a:rPr lang="pt-PT" sz="2400" dirty="0">
                <a:latin typeface="Candara" panose="020E0502030303020204" pitchFamily="34" charset="0"/>
              </a:rPr>
              <a:t>a </a:t>
            </a:r>
            <a:r>
              <a:rPr lang="pt-PT" sz="2400" dirty="0" smtClean="0">
                <a:latin typeface="Candara" panose="020E0502030303020204" pitchFamily="34" charset="0"/>
              </a:rPr>
              <a:t>identificação inequívoca de um documento</a:t>
            </a:r>
          </a:p>
          <a:p>
            <a:pPr marL="342900" indent="-3429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Cada referência deverá incluir informação detalhada prevista pela norma que se está a utilizar</a:t>
            </a:r>
          </a:p>
          <a:p>
            <a:pPr marL="342900" indent="-3429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Os dados a incluir variam conforme a tipologia da publicação</a:t>
            </a:r>
            <a:endParaRPr lang="pt-PT" sz="2400" dirty="0">
              <a:latin typeface="Candara" panose="020E0502030303020204" pitchFamily="34" charset="0"/>
            </a:endParaRPr>
          </a:p>
          <a:p>
            <a:pPr algn="ctr" defTabSz="755650" fontAlgn="auto">
              <a:lnSpc>
                <a:spcPct val="200000"/>
              </a:lnSpc>
              <a:defRPr/>
            </a:pP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07368" y="3573016"/>
            <a:ext cx="114487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50907" y="126779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6051137" y="5738319"/>
            <a:ext cx="1944217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1" name="Grupo 10"/>
          <p:cNvGrpSpPr/>
          <p:nvPr/>
        </p:nvGrpSpPr>
        <p:grpSpPr>
          <a:xfrm>
            <a:off x="454539" y="5160628"/>
            <a:ext cx="11282921" cy="1090026"/>
            <a:chOff x="431724" y="5525412"/>
            <a:chExt cx="10999892" cy="924688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36" t="14928" r="6217" b="42207"/>
            <a:stretch/>
          </p:blipFill>
          <p:spPr>
            <a:xfrm>
              <a:off x="4782327" y="5583550"/>
              <a:ext cx="2759681" cy="78201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" name="Imagem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26"/>
            <a:stretch/>
          </p:blipFill>
          <p:spPr>
            <a:xfrm>
              <a:off x="431724" y="5525412"/>
              <a:ext cx="2049995" cy="86626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86" t="11764" r="7430" b="12288"/>
            <a:stretch/>
          </p:blipFill>
          <p:spPr>
            <a:xfrm>
              <a:off x="7498016" y="5552558"/>
              <a:ext cx="1756060" cy="89754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5" t="37342" r="2739" b="30001"/>
            <a:stretch/>
          </p:blipFill>
          <p:spPr>
            <a:xfrm>
              <a:off x="2437859" y="5668458"/>
              <a:ext cx="2552008" cy="66574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" t="3443" r="19760" b="40025"/>
            <a:stretch/>
          </p:blipFill>
          <p:spPr>
            <a:xfrm>
              <a:off x="9212403" y="5633229"/>
              <a:ext cx="2219213" cy="77850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4" name="Imagem 13" descr="https://licensebuttons.net/l/by-sa/3.0/88x31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2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2"/>
    </mc:Choice>
    <mc:Fallback xmlns="">
      <p:transition spd="slow" advTm="9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21</a:t>
            </a:fld>
            <a:endParaRPr lang="pt-PT" dirty="0"/>
          </a:p>
        </p:txBody>
      </p:sp>
      <p:sp>
        <p:nvSpPr>
          <p:cNvPr id="7" name="Retângulo 6"/>
          <p:cNvSpPr/>
          <p:nvPr/>
        </p:nvSpPr>
        <p:spPr>
          <a:xfrm>
            <a:off x="330878" y="1853535"/>
            <a:ext cx="115977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As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fontes de informação </a:t>
            </a:r>
            <a:r>
              <a:rPr lang="pt-PT" sz="2400" dirty="0" smtClean="0">
                <a:latin typeface="Candara" panose="020E0502030303020204" pitchFamily="34" charset="0"/>
              </a:rPr>
              <a:t>são retiradas do </a:t>
            </a:r>
            <a:r>
              <a:rPr lang="pt-PT" sz="2400" b="1" dirty="0" smtClean="0">
                <a:latin typeface="Candara" panose="020E0502030303020204" pitchFamily="34" charset="0"/>
              </a:rPr>
              <a:t>próprio documento </a:t>
            </a:r>
            <a:r>
              <a:rPr lang="pt-PT" sz="2400" dirty="0" smtClean="0">
                <a:latin typeface="Candara" panose="020E0502030303020204" pitchFamily="34" charset="0"/>
              </a:rPr>
              <a:t>– preferencialmente da </a:t>
            </a:r>
            <a:r>
              <a:rPr lang="pt-PT" sz="2400" b="1" dirty="0" smtClean="0">
                <a:latin typeface="Candara" panose="020E0502030303020204" pitchFamily="34" charset="0"/>
              </a:rPr>
              <a:t>página de rosto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Quando isto não é possível, retira-se a informação de outros locais publicação como:</a:t>
            </a:r>
          </a:p>
          <a:p>
            <a:pPr>
              <a:lnSpc>
                <a:spcPct val="150000"/>
              </a:lnSpc>
            </a:pPr>
            <a:endParaRPr lang="pt-PT" sz="2400" dirty="0" smtClean="0"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11424" y="3676590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Páginas preliminares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Colofão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Capa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Lombada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Prefácio, etc.</a:t>
            </a:r>
            <a:endParaRPr lang="pt-PT" sz="2400" dirty="0"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24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59"/>
    </mc:Choice>
    <mc:Fallback xmlns="">
      <p:transition spd="slow" advTm="106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22</a:t>
            </a:fld>
            <a:endParaRPr lang="pt-PT" dirty="0"/>
          </a:p>
        </p:txBody>
      </p:sp>
      <p:sp>
        <p:nvSpPr>
          <p:cNvPr id="7" name="Retângulo 6"/>
          <p:cNvSpPr/>
          <p:nvPr/>
        </p:nvSpPr>
        <p:spPr>
          <a:xfrm>
            <a:off x="350907" y="2852936"/>
            <a:ext cx="115977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 smtClean="0">
                <a:latin typeface="Candara" panose="020E0502030303020204" pitchFamily="34" charset="0"/>
              </a:rPr>
              <a:t>As referências bibliográficas permitem a quem lê  ou avalia um trabalho, </a:t>
            </a:r>
            <a:r>
              <a:rPr lang="pt-PT" sz="2800" b="1" dirty="0" smtClean="0">
                <a:latin typeface="Candara" panose="020E0502030303020204" pitchFamily="34" charset="0"/>
              </a:rPr>
              <a:t>localizar</a:t>
            </a:r>
            <a:r>
              <a:rPr lang="pt-PT" sz="2800" dirty="0" smtClean="0">
                <a:latin typeface="Candara" panose="020E0502030303020204" pitchFamily="34" charset="0"/>
              </a:rPr>
              <a:t>, </a:t>
            </a:r>
            <a:r>
              <a:rPr lang="pt-PT" sz="2800" b="1" dirty="0" smtClean="0">
                <a:latin typeface="Candara" panose="020E0502030303020204" pitchFamily="34" charset="0"/>
              </a:rPr>
              <a:t>conferir</a:t>
            </a:r>
            <a:r>
              <a:rPr lang="pt-PT" sz="2800" dirty="0" smtClean="0">
                <a:latin typeface="Candara" panose="020E0502030303020204" pitchFamily="34" charset="0"/>
              </a:rPr>
              <a:t> e </a:t>
            </a:r>
            <a:r>
              <a:rPr lang="pt-PT" sz="2800" b="1" dirty="0" smtClean="0">
                <a:latin typeface="Candara" panose="020E0502030303020204" pitchFamily="34" charset="0"/>
              </a:rPr>
              <a:t>analisar</a:t>
            </a:r>
            <a:r>
              <a:rPr lang="pt-PT" sz="2800" dirty="0" smtClean="0">
                <a:latin typeface="Candara" panose="020E0502030303020204" pitchFamily="34" charset="0"/>
              </a:rPr>
              <a:t> a </a:t>
            </a: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fonte </a:t>
            </a:r>
            <a:r>
              <a:rPr lang="pt-PT" sz="2800" dirty="0" smtClean="0">
                <a:latin typeface="Candara" panose="020E0502030303020204" pitchFamily="34" charset="0"/>
              </a:rPr>
              <a:t>de onde foi extraída a informação.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6" name="Imagem 5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050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2"/>
    </mc:Choice>
    <mc:Fallback xmlns="">
      <p:transition spd="slow" advTm="37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23</a:t>
            </a:fld>
            <a:endParaRPr lang="pt-PT" dirty="0"/>
          </a:p>
        </p:txBody>
      </p:sp>
      <p:sp>
        <p:nvSpPr>
          <p:cNvPr id="7" name="Retângulo 6"/>
          <p:cNvSpPr/>
          <p:nvPr/>
        </p:nvSpPr>
        <p:spPr>
          <a:xfrm>
            <a:off x="296607" y="1853535"/>
            <a:ext cx="115257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 smtClean="0">
                <a:latin typeface="Candara" panose="020E0502030303020204" pitchFamily="34" charset="0"/>
              </a:rPr>
              <a:t>Tem como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objetivos</a:t>
            </a:r>
            <a:r>
              <a:rPr lang="pt-PT" sz="2400" dirty="0" smtClean="0">
                <a:latin typeface="Candara" panose="020E0502030303020204" pitchFamily="34" charset="0"/>
              </a:rPr>
              <a:t> determinar uma </a:t>
            </a:r>
            <a:r>
              <a:rPr lang="pt-PT" sz="2400" b="1" dirty="0" smtClean="0">
                <a:latin typeface="Candara" panose="020E0502030303020204" pitchFamily="34" charset="0"/>
              </a:rPr>
              <a:t>obrigatoriedade / normalização</a:t>
            </a:r>
            <a:r>
              <a:rPr lang="pt-PT" sz="2400" dirty="0" smtClean="0">
                <a:latin typeface="Candara" panose="020E0502030303020204" pitchFamily="34" charset="0"/>
              </a:rPr>
              <a:t> para todos os elementos da referência bibliográfica e </a:t>
            </a:r>
            <a:r>
              <a:rPr lang="pt-PT" sz="2400" b="1" dirty="0" smtClean="0">
                <a:latin typeface="Candara" panose="020E0502030303020204" pitchFamily="34" charset="0"/>
              </a:rPr>
              <a:t>estabelecer regras para:</a:t>
            </a:r>
          </a:p>
          <a:p>
            <a:pPr lvl="1" algn="just"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</a:rPr>
              <a:t> </a:t>
            </a:r>
            <a:r>
              <a:rPr lang="pt-PT" sz="2400" dirty="0" smtClean="0">
                <a:latin typeface="Candara" panose="020E0502030303020204" pitchFamily="34" charset="0"/>
              </a:rPr>
              <a:t>     </a:t>
            </a:r>
          </a:p>
          <a:p>
            <a:endParaRPr lang="pt-PT" dirty="0" smtClean="0"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51638" y="3170863"/>
            <a:ext cx="6773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Transcrição e apresentação da informação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Apresentação de bibliografias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Listas bibliográficas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Citações bibliográficas</a:t>
            </a:r>
            <a:endParaRPr lang="pt-PT" sz="2400" dirty="0"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6651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2"/>
    </mc:Choice>
    <mc:Fallback xmlns="">
      <p:transition spd="slow" advTm="75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24</a:t>
            </a:fld>
            <a:endParaRPr lang="pt-PT" dirty="0"/>
          </a:p>
        </p:txBody>
      </p:sp>
      <p:sp>
        <p:nvSpPr>
          <p:cNvPr id="7" name="Retângulo 6"/>
          <p:cNvSpPr/>
          <p:nvPr/>
        </p:nvSpPr>
        <p:spPr>
          <a:xfrm>
            <a:off x="330878" y="1853535"/>
            <a:ext cx="1159777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A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p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ontuação, apresentação tipográfica </a:t>
            </a:r>
            <a:r>
              <a:rPr lang="pt-PT" sz="2400" dirty="0" smtClean="0">
                <a:latin typeface="Candara" panose="020E0502030303020204" pitchFamily="34" charset="0"/>
              </a:rPr>
              <a:t>e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 utilização de letras maiúsculas </a:t>
            </a:r>
            <a:r>
              <a:rPr lang="pt-PT" sz="2400" dirty="0" smtClean="0">
                <a:latin typeface="Candara" panose="020E0502030303020204" pitchFamily="34" charset="0"/>
              </a:rPr>
              <a:t>servem para determinar a normalização para todos os elementos que integram a referência bibliográfica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T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ítulos e complementos de título </a:t>
            </a:r>
            <a:r>
              <a:rPr lang="pt-PT" sz="2400" dirty="0" smtClean="0">
                <a:latin typeface="Candara" panose="020E0502030303020204" pitchFamily="34" charset="0"/>
              </a:rPr>
              <a:t>podem </a:t>
            </a:r>
            <a:r>
              <a:rPr lang="pt-PT" sz="2400" dirty="0">
                <a:latin typeface="Candara" panose="020E0502030303020204" pitchFamily="34" charset="0"/>
              </a:rPr>
              <a:t>ser destacados de três </a:t>
            </a:r>
            <a:r>
              <a:rPr lang="pt-PT" sz="2400" dirty="0" smtClean="0">
                <a:latin typeface="Candara" panose="020E0502030303020204" pitchFamily="34" charset="0"/>
              </a:rPr>
              <a:t>formas - </a:t>
            </a:r>
            <a:r>
              <a:rPr lang="pt-PT" sz="2400" b="1" dirty="0" smtClean="0">
                <a:latin typeface="Candara" panose="020E0502030303020204" pitchFamily="34" charset="0"/>
              </a:rPr>
              <a:t>sublinhados,</a:t>
            </a:r>
            <a:r>
              <a:rPr lang="pt-PT" sz="2400" dirty="0" smtClean="0">
                <a:latin typeface="Candara" panose="020E0502030303020204" pitchFamily="34" charset="0"/>
              </a:rPr>
              <a:t> </a:t>
            </a:r>
            <a:r>
              <a:rPr lang="pt-PT" sz="2400" b="1" dirty="0" smtClean="0">
                <a:latin typeface="Candara" panose="020E0502030303020204" pitchFamily="34" charset="0"/>
              </a:rPr>
              <a:t>aspas</a:t>
            </a:r>
            <a:r>
              <a:rPr lang="pt-PT" sz="2400" dirty="0" smtClean="0">
                <a:latin typeface="Candara" panose="020E0502030303020204" pitchFamily="34" charset="0"/>
              </a:rPr>
              <a:t> ou </a:t>
            </a:r>
            <a:r>
              <a:rPr lang="pt-PT" sz="2400" b="1" dirty="0" smtClean="0">
                <a:latin typeface="Candara" panose="020E0502030303020204" pitchFamily="34" charset="0"/>
              </a:rPr>
              <a:t>relevos tipográficos </a:t>
            </a:r>
            <a:r>
              <a:rPr lang="pt-PT" sz="2400" dirty="0" smtClean="0">
                <a:latin typeface="Candara" panose="020E0502030303020204" pitchFamily="34" charset="0"/>
              </a:rPr>
              <a:t>(itálico, negrito)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O </a:t>
            </a:r>
            <a:r>
              <a:rPr lang="pt-PT" sz="2400" dirty="0">
                <a:latin typeface="Candara" panose="020E0502030303020204" pitchFamily="34" charset="0"/>
              </a:rPr>
              <a:t>complemento de título inicia com </a:t>
            </a:r>
            <a:r>
              <a:rPr lang="pt-PT" sz="2400" b="1" dirty="0">
                <a:latin typeface="Candara" panose="020E0502030303020204" pitchFamily="34" charset="0"/>
              </a:rPr>
              <a:t>letra minúscula</a:t>
            </a:r>
            <a:endParaRPr lang="pt-PT" sz="2400" b="1" dirty="0" smtClean="0">
              <a:latin typeface="Candara" panose="020E0502030303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Os nomes dos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autores</a:t>
            </a:r>
            <a:r>
              <a:rPr lang="pt-PT" sz="2400" dirty="0" smtClean="0">
                <a:latin typeface="Candara" panose="020E0502030303020204" pitchFamily="34" charset="0"/>
              </a:rPr>
              <a:t> iniciam-se com o </a:t>
            </a:r>
            <a:r>
              <a:rPr lang="pt-PT" sz="2400" b="1" dirty="0" smtClean="0">
                <a:latin typeface="Candara" panose="020E0502030303020204" pitchFamily="34" charset="0"/>
              </a:rPr>
              <a:t>apelido</a:t>
            </a:r>
            <a:r>
              <a:rPr lang="pt-PT" sz="2400" dirty="0" smtClean="0">
                <a:latin typeface="Candara" panose="020E0502030303020204" pitchFamily="34" charset="0"/>
              </a:rPr>
              <a:t> em </a:t>
            </a:r>
            <a:r>
              <a:rPr lang="pt-PT" sz="2400" b="1" dirty="0" smtClean="0">
                <a:latin typeface="Candara" panose="020E0502030303020204" pitchFamily="34" charset="0"/>
              </a:rPr>
              <a:t>letra maiúscula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As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coletividades autoras </a:t>
            </a:r>
            <a:r>
              <a:rPr lang="pt-PT" sz="2400" dirty="0" smtClean="0">
                <a:latin typeface="Candara" panose="020E0502030303020204" pitchFamily="34" charset="0"/>
              </a:rPr>
              <a:t>devem ser transcritas em </a:t>
            </a:r>
            <a:r>
              <a:rPr lang="pt-PT" sz="2400" b="1" dirty="0" smtClean="0">
                <a:latin typeface="Candara" panose="020E0502030303020204" pitchFamily="34" charset="0"/>
              </a:rPr>
              <a:t>letra maiúscula </a:t>
            </a:r>
          </a:p>
          <a:p>
            <a:pPr lvl="1" algn="just"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</a:rPr>
              <a:t> </a:t>
            </a:r>
            <a:r>
              <a:rPr lang="pt-PT" sz="2400" dirty="0" smtClean="0">
                <a:latin typeface="Candara" panose="020E0502030303020204" pitchFamily="34" charset="0"/>
              </a:rPr>
              <a:t>     </a:t>
            </a:r>
          </a:p>
          <a:p>
            <a:endParaRPr lang="pt-PT" dirty="0" smtClean="0"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6" name="Imagem 5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220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9"/>
    </mc:Choice>
    <mc:Fallback xmlns="">
      <p:transition spd="slow" advTm="138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25</a:t>
            </a:fld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300243" y="1923876"/>
            <a:ext cx="115017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7556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É </a:t>
            </a:r>
            <a:r>
              <a:rPr lang="pt-PT" sz="2400" dirty="0">
                <a:latin typeface="Candara" panose="020E0502030303020204" pitchFamily="34" charset="0"/>
              </a:rPr>
              <a:t>vulgar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cada área científica </a:t>
            </a:r>
            <a:r>
              <a:rPr lang="pt-PT" sz="2400" dirty="0">
                <a:latin typeface="Candara" panose="020E0502030303020204" pitchFamily="34" charset="0"/>
              </a:rPr>
              <a:t>possuir </a:t>
            </a:r>
            <a:r>
              <a:rPr lang="pt-PT" sz="2400" dirty="0" smtClean="0">
                <a:latin typeface="Candara" panose="020E0502030303020204" pitchFamily="34" charset="0"/>
              </a:rPr>
              <a:t>um </a:t>
            </a:r>
            <a:r>
              <a:rPr lang="pt-PT" sz="2400" b="1" dirty="0" smtClean="0">
                <a:latin typeface="Candara" panose="020E0502030303020204" pitchFamily="34" charset="0"/>
              </a:rPr>
              <a:t>estilo </a:t>
            </a:r>
            <a:r>
              <a:rPr lang="pt-PT" sz="2400" b="1" dirty="0">
                <a:latin typeface="Candara" panose="020E0502030303020204" pitchFamily="34" charset="0"/>
              </a:rPr>
              <a:t>próprio </a:t>
            </a:r>
            <a:r>
              <a:rPr lang="pt-PT" sz="2400" dirty="0" smtClean="0">
                <a:latin typeface="Candara" panose="020E0502030303020204" pitchFamily="34" charset="0"/>
              </a:rPr>
              <a:t>para </a:t>
            </a:r>
            <a:r>
              <a:rPr lang="pt-PT" sz="2400" dirty="0">
                <a:latin typeface="Candara" panose="020E0502030303020204" pitchFamily="34" charset="0"/>
              </a:rPr>
              <a:t>apresentar as referências </a:t>
            </a:r>
            <a:r>
              <a:rPr lang="pt-PT" sz="2400" dirty="0" smtClean="0">
                <a:latin typeface="Candara" panose="020E0502030303020204" pitchFamily="34" charset="0"/>
              </a:rPr>
              <a:t>bibliográficas</a:t>
            </a:r>
          </a:p>
          <a:p>
            <a:pPr algn="just" defTabSz="755650">
              <a:lnSpc>
                <a:spcPct val="150000"/>
              </a:lnSpc>
              <a:defRPr/>
            </a:pPr>
            <a:endParaRPr lang="pt-PT" sz="2400" dirty="0" smtClean="0">
              <a:latin typeface="Candara" panose="020E0502030303020204" pitchFamily="34" charset="0"/>
            </a:endParaRPr>
          </a:p>
          <a:p>
            <a:pPr marL="342900" indent="-342900" algn="just" defTabSz="7556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Dentro </a:t>
            </a:r>
            <a:r>
              <a:rPr lang="pt-PT" sz="2400" dirty="0">
                <a:latin typeface="Candara" panose="020E0502030303020204" pitchFamily="34" charset="0"/>
              </a:rPr>
              <a:t>de cada área científica, deparamo-nos com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publicações periódicas </a:t>
            </a:r>
            <a:r>
              <a:rPr lang="pt-PT" sz="2400" dirty="0">
                <a:latin typeface="Candara" panose="020E0502030303020204" pitchFamily="34" charset="0"/>
              </a:rPr>
              <a:t>que exigem diferentes regras de apresentação aos autores que nelas desejem </a:t>
            </a:r>
            <a:r>
              <a:rPr lang="pt-PT" sz="2400" dirty="0" smtClean="0">
                <a:latin typeface="Candara" panose="020E0502030303020204" pitchFamily="34" charset="0"/>
              </a:rPr>
              <a:t>publicar</a:t>
            </a:r>
            <a:endParaRPr lang="pt-PT" sz="2400" dirty="0">
              <a:latin typeface="Candara" panose="020E0502030303020204" pitchFamily="34" charset="0"/>
            </a:endParaRPr>
          </a:p>
          <a:p>
            <a:pPr algn="just" defTabSz="755650">
              <a:defRPr/>
            </a:pPr>
            <a:endParaRPr lang="pt-PT" sz="2400" dirty="0">
              <a:latin typeface="Candara" panose="020E0502030303020204" pitchFamily="34" charset="0"/>
            </a:endParaRPr>
          </a:p>
          <a:p>
            <a:pPr marL="342900" indent="-342900" algn="just" defTabSz="755650" fontAlgn="auto">
              <a:buFont typeface="Wingdings" panose="05000000000000000000" pitchFamily="2" charset="2"/>
              <a:buChar char="Ø"/>
              <a:defRPr/>
            </a:pPr>
            <a:endParaRPr lang="pt-PT" sz="2400" dirty="0">
              <a:latin typeface="Candara" panose="020E0502030303020204" pitchFamily="34" charset="0"/>
            </a:endParaRPr>
          </a:p>
          <a:p>
            <a:pPr algn="ctr" defTabSz="755650" fontAlgn="auto">
              <a:defRPr/>
            </a:pP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74789" y="3926409"/>
            <a:ext cx="114487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2000" dirty="0" smtClean="0">
              <a:latin typeface="Candara" panose="020E0502030303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50907" y="126779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6051137" y="5738319"/>
            <a:ext cx="1944217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8809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7"/>
    </mc:Choice>
    <mc:Fallback xmlns="">
      <p:transition spd="slow" advTm="51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26</a:t>
            </a:fld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303001" y="1853033"/>
            <a:ext cx="11497959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</a:rPr>
              <a:t>Os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elementos a incluir nas referências bibliográficas </a:t>
            </a:r>
            <a:r>
              <a:rPr lang="pt-PT" sz="2400" dirty="0">
                <a:latin typeface="Candara" panose="020E0502030303020204" pitchFamily="34" charset="0"/>
              </a:rPr>
              <a:t>são designados por </a:t>
            </a:r>
            <a:r>
              <a:rPr lang="pt-PT" sz="2400" b="1" dirty="0">
                <a:latin typeface="Candara" panose="020E0502030303020204" pitchFamily="34" charset="0"/>
              </a:rPr>
              <a:t>Essenciais (E)</a:t>
            </a:r>
            <a:r>
              <a:rPr lang="pt-PT" sz="2400" dirty="0">
                <a:latin typeface="Candara" panose="020E0502030303020204" pitchFamily="34" charset="0"/>
              </a:rPr>
              <a:t>, </a:t>
            </a:r>
            <a:r>
              <a:rPr lang="pt-PT" sz="2400" b="1" dirty="0">
                <a:latin typeface="Candara" panose="020E0502030303020204" pitchFamily="34" charset="0"/>
              </a:rPr>
              <a:t>Recomendáveis (R)</a:t>
            </a:r>
            <a:r>
              <a:rPr lang="pt-PT" sz="2400" dirty="0">
                <a:latin typeface="Candara" panose="020E0502030303020204" pitchFamily="34" charset="0"/>
              </a:rPr>
              <a:t> e </a:t>
            </a:r>
            <a:r>
              <a:rPr lang="pt-PT" sz="2400" b="1" dirty="0">
                <a:latin typeface="Candara" panose="020E0502030303020204" pitchFamily="34" charset="0"/>
              </a:rPr>
              <a:t>Facultativos (F</a:t>
            </a:r>
            <a:r>
              <a:rPr lang="pt-PT" sz="2400" b="1" dirty="0" smtClean="0">
                <a:latin typeface="Candara" panose="020E0502030303020204" pitchFamily="34" charset="0"/>
              </a:rPr>
              <a:t>)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50907" y="3062157"/>
            <a:ext cx="11497959" cy="2198143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</a:pPr>
            <a:r>
              <a:rPr lang="pt-PT" b="1" dirty="0">
                <a:latin typeface="Candara" panose="020E0502030303020204" pitchFamily="34" charset="0"/>
              </a:rPr>
              <a:t>Elementos Essenciais (E) </a:t>
            </a:r>
            <a:r>
              <a:rPr lang="pt-PT" dirty="0">
                <a:latin typeface="Candara" panose="020E0502030303020204" pitchFamily="34" charset="0"/>
              </a:rPr>
              <a:t>- Indispensáveis à identificação do documento</a:t>
            </a:r>
          </a:p>
          <a:p>
            <a:pPr marL="0" lvl="1" algn="just">
              <a:lnSpc>
                <a:spcPct val="150000"/>
              </a:lnSpc>
            </a:pPr>
            <a:r>
              <a:rPr lang="pt-PT" b="1" dirty="0">
                <a:latin typeface="Candara" panose="020E0502030303020204" pitchFamily="34" charset="0"/>
              </a:rPr>
              <a:t>Elementos Recomendáveis (R) </a:t>
            </a:r>
            <a:r>
              <a:rPr lang="pt-PT" dirty="0">
                <a:latin typeface="Candara" panose="020E0502030303020204" pitchFamily="34" charset="0"/>
              </a:rPr>
              <a:t>- Fornecem clareza adicional à identificação do documento, e pela sua importância, deverão ser incluídos</a:t>
            </a:r>
          </a:p>
          <a:p>
            <a:pPr marL="0" lvl="1" algn="just">
              <a:lnSpc>
                <a:spcPct val="150000"/>
              </a:lnSpc>
            </a:pPr>
            <a:r>
              <a:rPr lang="pt-PT" b="1" dirty="0">
                <a:latin typeface="Candara" panose="020E0502030303020204" pitchFamily="34" charset="0"/>
              </a:rPr>
              <a:t>Elementos Facultativos (F) </a:t>
            </a:r>
            <a:r>
              <a:rPr lang="pt-PT" dirty="0">
                <a:latin typeface="Candara" panose="020E0502030303020204" pitchFamily="34" charset="0"/>
              </a:rPr>
              <a:t>- Opcionais, que não estando diretamente ligados à identificação do documento, fornecem uma informação adicional e útil ao utilizador da referência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94442" y="5877272"/>
            <a:ext cx="1145442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</a:rPr>
              <a:t>Nota: </a:t>
            </a:r>
            <a:r>
              <a:rPr lang="pt-PT" b="1" dirty="0" smtClean="0">
                <a:latin typeface="Candara" panose="020E0502030303020204" pitchFamily="34" charset="0"/>
              </a:rPr>
              <a:t>Os documentos devem ser referenciados de modo coerente, utilizando sempre o mesmo tipo de elementos.</a:t>
            </a:r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445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26"/>
    </mc:Choice>
    <mc:Fallback xmlns="">
      <p:transition spd="slow" advTm="7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27</a:t>
            </a:fld>
            <a:endParaRPr lang="pt-PT" dirty="0"/>
          </a:p>
        </p:txBody>
      </p:sp>
      <p:sp>
        <p:nvSpPr>
          <p:cNvPr id="7" name="Retângulo 6"/>
          <p:cNvSpPr/>
          <p:nvPr/>
        </p:nvSpPr>
        <p:spPr>
          <a:xfrm>
            <a:off x="268151" y="3353065"/>
            <a:ext cx="11560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Para serem percetíveis delas devem constar determinados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elementos essenciais que variam conforme a tipologia documental</a:t>
            </a:r>
            <a:r>
              <a:rPr lang="pt-PT" sz="2400" dirty="0" smtClean="0">
                <a:latin typeface="Candara" panose="020E0502030303020204" pitchFamily="34" charset="0"/>
              </a:rPr>
              <a:t>:</a:t>
            </a:r>
            <a:endParaRPr lang="pt-PT" dirty="0" smtClean="0"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68151" y="1873500"/>
            <a:ext cx="114887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Existem vários estilos de referência bibliográficas mas os dados a incluir são sempre os mesmos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As variantes podem ocorrer ao nível do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local </a:t>
            </a:r>
            <a:r>
              <a:rPr lang="pt-PT" sz="2400" dirty="0" smtClean="0">
                <a:latin typeface="Candara" panose="020E0502030303020204" pitchFamily="34" charset="0"/>
              </a:rPr>
              <a:t>onde os elementos são colocados e do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modo</a:t>
            </a:r>
            <a:r>
              <a:rPr lang="pt-PT" sz="2400" dirty="0" smtClean="0">
                <a:latin typeface="Candara" panose="020E0502030303020204" pitchFamily="34" charset="0"/>
              </a:rPr>
              <a:t> como são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escritos </a:t>
            </a:r>
            <a:r>
              <a:rPr lang="pt-PT" sz="2400" dirty="0" smtClean="0">
                <a:latin typeface="Candara" panose="020E0502030303020204" pitchFamily="34" charset="0"/>
              </a:rPr>
              <a:t>(podem estar por extenso ou ser abreviados)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50907" y="1268760"/>
            <a:ext cx="57085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494072" y="4554626"/>
            <a:ext cx="320385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Edição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N</a:t>
            </a:r>
            <a:r>
              <a:rPr lang="pt-PT" sz="2400" smtClean="0">
                <a:latin typeface="Candara" panose="020E0502030303020204" pitchFamily="34" charset="0"/>
              </a:rPr>
              <a:t>º </a:t>
            </a:r>
            <a:r>
              <a:rPr lang="pt-PT" sz="2400" dirty="0">
                <a:latin typeface="Candara" panose="020E0502030303020204" pitchFamily="34" charset="0"/>
              </a:rPr>
              <a:t>da </a:t>
            </a:r>
            <a:r>
              <a:rPr lang="pt-PT" sz="2400" dirty="0" smtClean="0">
                <a:latin typeface="Candara" panose="020E0502030303020204" pitchFamily="34" charset="0"/>
              </a:rPr>
              <a:t>edição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Dados de publicação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Descrição física</a:t>
            </a:r>
          </a:p>
          <a:p>
            <a:endParaRPr lang="pt-PT" sz="2400" dirty="0"/>
          </a:p>
          <a:p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8153399" y="4523664"/>
            <a:ext cx="26231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Série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Notas</a:t>
            </a:r>
            <a:endParaRPr lang="pt-PT" sz="2400" dirty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ISBN / ISSN</a:t>
            </a:r>
            <a:endParaRPr lang="pt-PT" sz="2400" dirty="0">
              <a:latin typeface="Candara" panose="020E0502030303020204" pitchFamily="34" charset="0"/>
            </a:endParaRPr>
          </a:p>
          <a:p>
            <a:endParaRPr lang="pt-PT" sz="2400" dirty="0"/>
          </a:p>
          <a:p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695400" y="4554626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N</a:t>
            </a:r>
            <a:r>
              <a:rPr lang="pt-PT" sz="2400" dirty="0" smtClean="0">
                <a:latin typeface="Candara" panose="020E0502030303020204" pitchFamily="34" charset="0"/>
              </a:rPr>
              <a:t>ome </a:t>
            </a:r>
            <a:r>
              <a:rPr lang="pt-PT" sz="2400" dirty="0">
                <a:latin typeface="Candara" panose="020E0502030303020204" pitchFamily="34" charset="0"/>
              </a:rPr>
              <a:t>do </a:t>
            </a:r>
            <a:r>
              <a:rPr lang="pt-PT" sz="2400" dirty="0" smtClean="0">
                <a:latin typeface="Candara" panose="020E0502030303020204" pitchFamily="34" charset="0"/>
              </a:rPr>
              <a:t>autor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Título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Responsabilidade secundária</a:t>
            </a:r>
            <a:endParaRPr lang="pt-PT" sz="2400" dirty="0">
              <a:latin typeface="Candara" panose="020E0502030303020204" pitchFamily="34" charset="0"/>
            </a:endParaRPr>
          </a:p>
        </p:txBody>
      </p:sp>
      <p:pic>
        <p:nvPicPr>
          <p:cNvPr id="11" name="Imagem 10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111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38"/>
    </mc:Choice>
    <mc:Fallback xmlns="">
      <p:transition spd="slow" advTm="208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uiExpand="1" build="p"/>
      <p:bldP spid="8" grpId="0" build="p"/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28</a:t>
            </a:fld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315338" y="3068960"/>
            <a:ext cx="1135568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Estes elementos incluem: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N</a:t>
            </a:r>
            <a:r>
              <a:rPr lang="pt-PT" sz="2400" dirty="0" smtClean="0">
                <a:latin typeface="Candara" panose="020E0502030303020204" pitchFamily="34" charset="0"/>
              </a:rPr>
              <a:t>ome </a:t>
            </a:r>
            <a:r>
              <a:rPr lang="pt-PT" sz="2400" dirty="0">
                <a:latin typeface="Candara" panose="020E0502030303020204" pitchFamily="34" charset="0"/>
              </a:rPr>
              <a:t>do autor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A</a:t>
            </a:r>
            <a:r>
              <a:rPr lang="pt-PT" sz="2400" dirty="0" smtClean="0">
                <a:latin typeface="Candara" panose="020E0502030303020204" pitchFamily="34" charset="0"/>
              </a:rPr>
              <a:t>no</a:t>
            </a:r>
            <a:endParaRPr lang="pt-PT" sz="2400" dirty="0">
              <a:latin typeface="Candara" panose="020E0502030303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T</a:t>
            </a:r>
            <a:r>
              <a:rPr lang="pt-PT" sz="2400" dirty="0" smtClean="0">
                <a:latin typeface="Candara" panose="020E0502030303020204" pitchFamily="34" charset="0"/>
              </a:rPr>
              <a:t>ítulo</a:t>
            </a:r>
            <a:endParaRPr lang="pt-PT" sz="2400" dirty="0">
              <a:latin typeface="Candara" panose="020E0502030303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E</a:t>
            </a:r>
            <a:r>
              <a:rPr lang="pt-PT" sz="2400" dirty="0" smtClean="0">
                <a:latin typeface="Candara" panose="020E0502030303020204" pitchFamily="34" charset="0"/>
              </a:rPr>
              <a:t>ndereço URL completo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Data (deve corresponder à ultima atualização do documento </a:t>
            </a:r>
            <a:r>
              <a:rPr lang="pt-PT" sz="2400" dirty="0">
                <a:latin typeface="Candara" panose="020E0502030303020204" pitchFamily="34" charset="0"/>
              </a:rPr>
              <a:t>na página da Web, ou </a:t>
            </a:r>
            <a:r>
              <a:rPr lang="pt-PT" sz="2400" dirty="0" smtClean="0">
                <a:latin typeface="Candara" panose="020E0502030303020204" pitchFamily="34" charset="0"/>
              </a:rPr>
              <a:t>à </a:t>
            </a:r>
            <a:r>
              <a:rPr lang="pt-PT" sz="2400" dirty="0">
                <a:latin typeface="Candara" panose="020E0502030303020204" pitchFamily="34" charset="0"/>
              </a:rPr>
              <a:t>data em que o documento foi </a:t>
            </a:r>
            <a:r>
              <a:rPr lang="pt-PT" sz="2400" dirty="0" smtClean="0">
                <a:latin typeface="Candara" panose="020E0502030303020204" pitchFamily="34" charset="0"/>
              </a:rPr>
              <a:t>consultado</a:t>
            </a:r>
            <a:r>
              <a:rPr lang="pt-PT" sz="2400" dirty="0">
                <a:latin typeface="Candara" panose="020E0502030303020204" pitchFamily="34" charset="0"/>
              </a:rPr>
              <a:t>)</a:t>
            </a:r>
          </a:p>
          <a:p>
            <a:endParaRPr lang="pt-PT" sz="2000" dirty="0"/>
          </a:p>
        </p:txBody>
      </p:sp>
      <p:sp>
        <p:nvSpPr>
          <p:cNvPr id="2" name="Retângulo 1"/>
          <p:cNvSpPr/>
          <p:nvPr/>
        </p:nvSpPr>
        <p:spPr>
          <a:xfrm>
            <a:off x="479376" y="1853535"/>
            <a:ext cx="11017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O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objetivo</a:t>
            </a:r>
            <a:r>
              <a:rPr lang="pt-PT" sz="2400" dirty="0" smtClean="0">
                <a:latin typeface="Candara" panose="020E0502030303020204" pitchFamily="34" charset="0"/>
              </a:rPr>
              <a:t> desta referência é </a:t>
            </a:r>
            <a:r>
              <a:rPr lang="pt-PT" sz="2400" dirty="0">
                <a:latin typeface="Candara" panose="020E0502030303020204" pitchFamily="34" charset="0"/>
              </a:rPr>
              <a:t>permitir </a:t>
            </a:r>
            <a:r>
              <a:rPr lang="pt-PT" sz="2400" dirty="0" smtClean="0">
                <a:latin typeface="Candara" panose="020E0502030303020204" pitchFamily="34" charset="0"/>
              </a:rPr>
              <a:t>identificar o </a:t>
            </a:r>
            <a:r>
              <a:rPr lang="pt-PT" sz="2400" dirty="0">
                <a:latin typeface="Candara" panose="020E0502030303020204" pitchFamily="34" charset="0"/>
              </a:rPr>
              <a:t>local </a:t>
            </a:r>
            <a:r>
              <a:rPr lang="pt-PT" sz="2400" dirty="0" smtClean="0">
                <a:latin typeface="Candara" panose="020E0502030303020204" pitchFamily="34" charset="0"/>
              </a:rPr>
              <a:t>exato onde está a </a:t>
            </a:r>
            <a:r>
              <a:rPr lang="pt-PT" sz="2400" dirty="0">
                <a:latin typeface="Candara" panose="020E0502030303020204" pitchFamily="34" charset="0"/>
              </a:rPr>
              <a:t>obra </a:t>
            </a:r>
            <a:r>
              <a:rPr lang="pt-PT" sz="2400" dirty="0" smtClean="0">
                <a:latin typeface="Candara" panose="020E0502030303020204" pitchFamily="34" charset="0"/>
              </a:rPr>
              <a:t>mencionada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50907" y="1268760"/>
            <a:ext cx="6393165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 eletrónica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Imagem 6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129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67"/>
    </mc:Choice>
    <mc:Fallback xmlns="">
      <p:transition spd="slow" advTm="8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29</a:t>
            </a:fld>
            <a:endParaRPr lang="pt-PT" dirty="0"/>
          </a:p>
        </p:txBody>
      </p:sp>
      <p:sp>
        <p:nvSpPr>
          <p:cNvPr id="2" name="Retângulo 1"/>
          <p:cNvSpPr/>
          <p:nvPr/>
        </p:nvSpPr>
        <p:spPr>
          <a:xfrm>
            <a:off x="350906" y="1853535"/>
            <a:ext cx="114337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As fontes bibliográficas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eletrónicas </a:t>
            </a:r>
            <a:r>
              <a:rPr lang="pt-PT" sz="2400" dirty="0" smtClean="0">
                <a:latin typeface="Candara" panose="020E0502030303020204" pitchFamily="34" charset="0"/>
              </a:rPr>
              <a:t>incluem: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Bases </a:t>
            </a:r>
            <a:r>
              <a:rPr lang="pt-PT" sz="2400" dirty="0">
                <a:latin typeface="Candara" panose="020E0502030303020204" pitchFamily="34" charset="0"/>
              </a:rPr>
              <a:t>de dados </a:t>
            </a:r>
            <a:r>
              <a:rPr lang="pt-PT" sz="2400" dirty="0" smtClean="0">
                <a:latin typeface="Candara" panose="020E0502030303020204" pitchFamily="34" charset="0"/>
              </a:rPr>
              <a:t>on-line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P</a:t>
            </a:r>
            <a:r>
              <a:rPr lang="pt-PT" sz="2400" dirty="0" smtClean="0">
                <a:latin typeface="Candara" panose="020E0502030303020204" pitchFamily="34" charset="0"/>
              </a:rPr>
              <a:t>ublicações </a:t>
            </a:r>
            <a:r>
              <a:rPr lang="pt-PT" sz="2400" dirty="0">
                <a:latin typeface="Candara" panose="020E0502030303020204" pitchFamily="34" charset="0"/>
              </a:rPr>
              <a:t>periódicas on-line </a:t>
            </a:r>
            <a:r>
              <a:rPr lang="pt-PT" sz="2400" dirty="0" smtClean="0">
                <a:latin typeface="Candara" panose="020E0502030303020204" pitchFamily="34" charset="0"/>
              </a:rPr>
              <a:t>(revistas </a:t>
            </a:r>
            <a:r>
              <a:rPr lang="pt-PT" sz="2400" dirty="0">
                <a:latin typeface="Candara" panose="020E0502030303020204" pitchFamily="34" charset="0"/>
              </a:rPr>
              <a:t>científicas, jornais </a:t>
            </a:r>
            <a:r>
              <a:rPr lang="pt-PT" sz="2400" dirty="0" err="1" smtClean="0">
                <a:latin typeface="Candara" panose="020E0502030303020204" pitchFamily="34" charset="0"/>
              </a:rPr>
              <a:t>científicos,newsletters</a:t>
            </a:r>
            <a:r>
              <a:rPr lang="pt-PT" sz="2400" dirty="0" smtClean="0">
                <a:latin typeface="Candara" panose="020E0502030303020204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D</a:t>
            </a:r>
            <a:r>
              <a:rPr lang="pt-PT" sz="2400" dirty="0" smtClean="0">
                <a:latin typeface="Candara" panose="020E0502030303020204" pitchFamily="34" charset="0"/>
              </a:rPr>
              <a:t>ocumentos </a:t>
            </a:r>
            <a:r>
              <a:rPr lang="pt-PT" sz="2400" dirty="0">
                <a:latin typeface="Candara" panose="020E0502030303020204" pitchFamily="34" charset="0"/>
              </a:rPr>
              <a:t>em </a:t>
            </a:r>
            <a:r>
              <a:rPr lang="pt-PT" sz="2400" dirty="0" smtClean="0">
                <a:latin typeface="Candara" panose="020E0502030303020204" pitchFamily="34" charset="0"/>
              </a:rPr>
              <a:t>sites </a:t>
            </a:r>
            <a:r>
              <a:rPr lang="pt-PT" sz="2400" dirty="0">
                <a:latin typeface="Candara" panose="020E0502030303020204" pitchFamily="34" charset="0"/>
              </a:rPr>
              <a:t>ou </a:t>
            </a:r>
            <a:r>
              <a:rPr lang="pt-PT" sz="2400" dirty="0" smtClean="0">
                <a:latin typeface="Candara" panose="020E0502030303020204" pitchFamily="34" charset="0"/>
              </a:rPr>
              <a:t>em páginas Web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latin typeface="Candara" panose="020E0502030303020204" pitchFamily="34" charset="0"/>
              </a:rPr>
              <a:t>G</a:t>
            </a:r>
            <a:r>
              <a:rPr lang="pt-PT" sz="2400" dirty="0" smtClean="0">
                <a:latin typeface="Candara" panose="020E0502030303020204" pitchFamily="34" charset="0"/>
              </a:rPr>
              <a:t>rupos </a:t>
            </a:r>
            <a:r>
              <a:rPr lang="pt-PT" sz="2400" dirty="0">
                <a:latin typeface="Candara" panose="020E0502030303020204" pitchFamily="34" charset="0"/>
              </a:rPr>
              <a:t>de discussão </a:t>
            </a:r>
            <a:r>
              <a:rPr lang="pt-PT" sz="2400" dirty="0" smtClean="0">
                <a:latin typeface="Candara" panose="020E0502030303020204" pitchFamily="34" charset="0"/>
              </a:rPr>
              <a:t>Web 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50907" y="1268760"/>
            <a:ext cx="6393165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 eletrónica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6" name="Imagem 5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793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9"/>
    </mc:Choice>
    <mc:Fallback xmlns="">
      <p:transition spd="slow" advTm="56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7" name="Retângulo 4"/>
          <p:cNvSpPr/>
          <p:nvPr/>
        </p:nvSpPr>
        <p:spPr>
          <a:xfrm>
            <a:off x="299356" y="1987488"/>
            <a:ext cx="115932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755650" fontAlgn="auto"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É a forma abreviada da referência bibliográfica a conteúdos de outros autores</a:t>
            </a:r>
          </a:p>
          <a:p>
            <a:pPr marL="342900" indent="-342900" algn="just" defTabSz="755650" fontAlgn="auto"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 Coloca-se no interior do texto, ou como nota de rodapé, ou no fim do capítulo</a:t>
            </a:r>
          </a:p>
          <a:p>
            <a:pPr marL="342900" indent="-342900" algn="just" defTabSz="755650" fontAlgn="auto"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 Remetem </a:t>
            </a:r>
            <a:r>
              <a:rPr lang="pt-PT" sz="2800" b="1" dirty="0" smtClean="0">
                <a:latin typeface="Candara" panose="020E0502030303020204" pitchFamily="34" charset="0"/>
              </a:rPr>
              <a:t>sempre</a:t>
            </a:r>
            <a:r>
              <a:rPr lang="pt-PT" sz="2800" dirty="0" smtClean="0">
                <a:latin typeface="Candara" panose="020E0502030303020204" pitchFamily="34" charset="0"/>
              </a:rPr>
              <a:t> </a:t>
            </a:r>
            <a:r>
              <a:rPr lang="pt-PT" sz="2800" dirty="0">
                <a:latin typeface="Candara" panose="020E0502030303020204" pitchFamily="34" charset="0"/>
              </a:rPr>
              <a:t>para as respetivas referências </a:t>
            </a:r>
            <a:r>
              <a:rPr lang="pt-PT" sz="2800" dirty="0" smtClean="0">
                <a:latin typeface="Candara" panose="020E0502030303020204" pitchFamily="34" charset="0"/>
              </a:rPr>
              <a:t>bibliográficas no final do trabalho de investigação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414860" y="5008724"/>
            <a:ext cx="11362279" cy="1004045"/>
            <a:chOff x="350907" y="5025006"/>
            <a:chExt cx="11362279" cy="1004045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2" t="1539" r="10538" b="55538"/>
            <a:stretch/>
          </p:blipFill>
          <p:spPr>
            <a:xfrm>
              <a:off x="3752803" y="5025006"/>
              <a:ext cx="3056184" cy="10040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Imagem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2636" y="5257241"/>
              <a:ext cx="3020550" cy="6530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926"/>
            <a:stretch/>
          </p:blipFill>
          <p:spPr>
            <a:xfrm>
              <a:off x="350907" y="5121757"/>
              <a:ext cx="3348045" cy="81054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Imagem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11" t="14175" r="25779" b="14951"/>
            <a:stretch/>
          </p:blipFill>
          <p:spPr>
            <a:xfrm>
              <a:off x="6865780" y="5200937"/>
              <a:ext cx="1699277" cy="7656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3" name="Imagem 12" descr="https://licensebuttons.net/l/by-sa/3.0/88x31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490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02"/>
    </mc:Choice>
    <mc:Fallback xmlns="">
      <p:transition spd="slow" advTm="94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30</a:t>
            </a:fld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350907" y="2196015"/>
            <a:ext cx="5739221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>
                <a:solidFill>
                  <a:schemeClr val="accent6">
                    <a:lumMod val="75000"/>
                  </a:schemeClr>
                </a:solidFill>
              </a:rPr>
              <a:t>PUBLICAÇÃO PERIÓDICA 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ONLINE</a:t>
            </a:r>
          </a:p>
          <a:p>
            <a:pPr algn="just"/>
            <a:r>
              <a:rPr lang="pt-PT" sz="1600" dirty="0">
                <a:latin typeface="Candara" panose="020E0502030303020204" pitchFamily="34" charset="0"/>
              </a:rPr>
              <a:t>Autor, A.A., Autor, B.B. e Autor, C.C. (2000). Título do artigo. Título do Periódico. XX, XXXXX.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[</a:t>
            </a:r>
            <a:r>
              <a:rPr lang="pt-PT" sz="1600" dirty="0" err="1" smtClean="0">
                <a:latin typeface="Candara" panose="020E0502030303020204" pitchFamily="34" charset="0"/>
              </a:rPr>
              <a:t>Consult</a:t>
            </a:r>
            <a:r>
              <a:rPr lang="pt-PT" sz="1600" dirty="0" smtClean="0">
                <a:latin typeface="Candara" panose="020E0502030303020204" pitchFamily="34" charset="0"/>
              </a:rPr>
              <a:t>. </a:t>
            </a:r>
            <a:r>
              <a:rPr lang="pt-PT" sz="1600" dirty="0">
                <a:latin typeface="Candara" panose="020E0502030303020204" pitchFamily="34" charset="0"/>
              </a:rPr>
              <a:t>em: dia, mês, </a:t>
            </a:r>
            <a:r>
              <a:rPr lang="pt-PT" sz="1600" dirty="0" smtClean="0">
                <a:latin typeface="Candara" panose="020E0502030303020204" pitchFamily="34" charset="0"/>
              </a:rPr>
              <a:t>ano]. Disponível em</a:t>
            </a:r>
            <a:r>
              <a:rPr lang="pt-PT" sz="1600" dirty="0">
                <a:latin typeface="Candara" panose="020E0502030303020204" pitchFamily="34" charset="0"/>
              </a:rPr>
              <a:t>: </a:t>
            </a:r>
            <a:r>
              <a:rPr lang="pt-PT" sz="1600" dirty="0" smtClean="0">
                <a:latin typeface="Candara" panose="020E0502030303020204" pitchFamily="34" charset="0"/>
              </a:rPr>
              <a:t>URL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6244075" y="2260478"/>
            <a:ext cx="5536497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DOCUMENTO ONLINE</a:t>
            </a:r>
          </a:p>
          <a:p>
            <a:pPr algn="ctr"/>
            <a:r>
              <a:rPr lang="pt-PT" sz="1600" dirty="0">
                <a:latin typeface="Candara" panose="020E0502030303020204" pitchFamily="34" charset="0"/>
              </a:rPr>
              <a:t>Autor, A.A. (2000). Título do documento.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[</a:t>
            </a:r>
            <a:r>
              <a:rPr lang="pt-PT" sz="1600" dirty="0" err="1" smtClean="0">
                <a:latin typeface="Candara" panose="020E0502030303020204" pitchFamily="34" charset="0"/>
              </a:rPr>
              <a:t>Consult</a:t>
            </a:r>
            <a:r>
              <a:rPr lang="pt-PT" sz="1600" dirty="0" smtClean="0">
                <a:latin typeface="Candara" panose="020E0502030303020204" pitchFamily="34" charset="0"/>
              </a:rPr>
              <a:t>. </a:t>
            </a:r>
            <a:r>
              <a:rPr lang="pt-PT" sz="1600" dirty="0">
                <a:latin typeface="Candara" panose="020E0502030303020204" pitchFamily="34" charset="0"/>
              </a:rPr>
              <a:t>em: dia, mês, </a:t>
            </a:r>
            <a:r>
              <a:rPr lang="pt-PT" sz="1600" dirty="0" smtClean="0">
                <a:latin typeface="Candara" panose="020E0502030303020204" pitchFamily="34" charset="0"/>
              </a:rPr>
              <a:t>ano]. Disponível em</a:t>
            </a:r>
            <a:r>
              <a:rPr lang="pt-PT" sz="1600" dirty="0">
                <a:latin typeface="Candara" panose="020E0502030303020204" pitchFamily="34" charset="0"/>
              </a:rPr>
              <a:t>: </a:t>
            </a:r>
            <a:r>
              <a:rPr lang="pt-PT" sz="1600" dirty="0" smtClean="0">
                <a:latin typeface="Candara" panose="020E0502030303020204" pitchFamily="34" charset="0"/>
              </a:rPr>
              <a:t>URL</a:t>
            </a:r>
            <a:endParaRPr lang="pt-PT" sz="1600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168007" y="3823988"/>
            <a:ext cx="5688632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DOCUMENTO ONLINE</a:t>
            </a:r>
          </a:p>
          <a:p>
            <a:pPr algn="just"/>
            <a:r>
              <a:rPr lang="pt-PT" sz="1600" dirty="0">
                <a:latin typeface="Candara" panose="020E0502030303020204" pitchFamily="34" charset="0"/>
              </a:rPr>
              <a:t>Instituto Nacional de Estatística (2003). Índices de Preços na Produção Industrial.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[</a:t>
            </a:r>
            <a:r>
              <a:rPr lang="pt-PT" sz="1600" dirty="0" err="1" smtClean="0">
                <a:latin typeface="Candara" panose="020E0502030303020204" pitchFamily="34" charset="0"/>
              </a:rPr>
              <a:t>Consult</a:t>
            </a:r>
            <a:r>
              <a:rPr lang="pt-PT" sz="1600" dirty="0" smtClean="0">
                <a:latin typeface="Candara" panose="020E0502030303020204" pitchFamily="34" charset="0"/>
              </a:rPr>
              <a:t>. em </a:t>
            </a:r>
            <a:r>
              <a:rPr lang="pt-PT" sz="1600" dirty="0">
                <a:latin typeface="Candara" panose="020E0502030303020204" pitchFamily="34" charset="0"/>
              </a:rPr>
              <a:t>24 de n</a:t>
            </a:r>
            <a:r>
              <a:rPr lang="pt-PT" sz="1600" dirty="0" smtClean="0">
                <a:latin typeface="Candara" panose="020E0502030303020204" pitchFamily="34" charset="0"/>
              </a:rPr>
              <a:t>ov. </a:t>
            </a:r>
            <a:r>
              <a:rPr lang="pt-PT" sz="1600" dirty="0">
                <a:latin typeface="Candara" panose="020E0502030303020204" pitchFamily="34" charset="0"/>
              </a:rPr>
              <a:t>de </a:t>
            </a:r>
            <a:r>
              <a:rPr lang="pt-PT" sz="1600" dirty="0" smtClean="0">
                <a:latin typeface="Candara" panose="020E0502030303020204" pitchFamily="34" charset="0"/>
              </a:rPr>
              <a:t>2003]. Disponível </a:t>
            </a:r>
            <a:r>
              <a:rPr lang="pt-PT" sz="1600" dirty="0">
                <a:latin typeface="Candara" panose="020E0502030303020204" pitchFamily="34" charset="0"/>
              </a:rPr>
              <a:t>em: </a:t>
            </a:r>
            <a:r>
              <a:rPr lang="pt-PT" sz="1600" dirty="0">
                <a:latin typeface="Candara" panose="020E0502030303020204" pitchFamily="34" charset="0"/>
                <a:hlinkClick r:id="rId3"/>
              </a:rPr>
              <a:t>http://</a:t>
            </a:r>
            <a:r>
              <a:rPr lang="pt-PT" sz="1600" dirty="0" smtClean="0">
                <a:latin typeface="Candara" panose="020E0502030303020204" pitchFamily="34" charset="0"/>
                <a:hlinkClick r:id="rId3"/>
              </a:rPr>
              <a:t>www.ine.pt</a:t>
            </a:r>
            <a:endParaRPr lang="pt-PT" sz="1600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21" name="Conexão reta unidirecional 20"/>
          <p:cNvCxnSpPr/>
          <p:nvPr/>
        </p:nvCxnSpPr>
        <p:spPr>
          <a:xfrm flipH="1">
            <a:off x="3220517" y="3377418"/>
            <a:ext cx="131" cy="3946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350907" y="3819239"/>
            <a:ext cx="5739221" cy="1631216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PUBLICAÇÃO PERIÓDICA 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ONLINE</a:t>
            </a:r>
          </a:p>
          <a:p>
            <a:r>
              <a:rPr lang="pt-PT" sz="1600" dirty="0" err="1" smtClean="0">
                <a:latin typeface="Candara" panose="020E0502030303020204" pitchFamily="34" charset="0"/>
              </a:rPr>
              <a:t>Fredrickson</a:t>
            </a:r>
            <a:r>
              <a:rPr lang="pt-PT" sz="1600" dirty="0">
                <a:latin typeface="Candara" panose="020E0502030303020204" pitchFamily="34" charset="0"/>
              </a:rPr>
              <a:t>, B.L. (2000, 7 de Março). </a:t>
            </a:r>
            <a:r>
              <a:rPr lang="pt-PT" sz="1600" dirty="0" err="1">
                <a:latin typeface="Candara" panose="020E0502030303020204" pitchFamily="34" charset="0"/>
              </a:rPr>
              <a:t>Cultivating</a:t>
            </a:r>
            <a:r>
              <a:rPr lang="pt-PT" sz="1600" dirty="0">
                <a:latin typeface="Candara" panose="020E0502030303020204" pitchFamily="34" charset="0"/>
              </a:rPr>
              <a:t> positive </a:t>
            </a:r>
            <a:r>
              <a:rPr lang="pt-PT" sz="1600" dirty="0" err="1">
                <a:latin typeface="Candara" panose="020E0502030303020204" pitchFamily="34" charset="0"/>
              </a:rPr>
              <a:t>emotions</a:t>
            </a:r>
            <a:r>
              <a:rPr lang="pt-PT" sz="1600" dirty="0">
                <a:latin typeface="Candara" panose="020E0502030303020204" pitchFamily="34" charset="0"/>
              </a:rPr>
              <a:t> to </a:t>
            </a:r>
            <a:r>
              <a:rPr lang="pt-PT" sz="1600" dirty="0" err="1">
                <a:latin typeface="Candara" panose="020E0502030303020204" pitchFamily="34" charset="0"/>
              </a:rPr>
              <a:t>optimize</a:t>
            </a:r>
            <a:r>
              <a:rPr lang="pt-PT" sz="1600" dirty="0">
                <a:latin typeface="Candara" panose="020E0502030303020204" pitchFamily="34" charset="0"/>
              </a:rPr>
              <a:t> </a:t>
            </a:r>
            <a:r>
              <a:rPr lang="pt-PT" sz="1600" dirty="0" err="1">
                <a:latin typeface="Candara" panose="020E0502030303020204" pitchFamily="34" charset="0"/>
              </a:rPr>
              <a:t>health</a:t>
            </a:r>
            <a:r>
              <a:rPr lang="pt-PT" sz="1600" dirty="0">
                <a:latin typeface="Candara" panose="020E0502030303020204" pitchFamily="34" charset="0"/>
              </a:rPr>
              <a:t> </a:t>
            </a:r>
            <a:r>
              <a:rPr lang="pt-PT" sz="1600" dirty="0" err="1">
                <a:latin typeface="Candara" panose="020E0502030303020204" pitchFamily="34" charset="0"/>
              </a:rPr>
              <a:t>and</a:t>
            </a:r>
            <a:r>
              <a:rPr lang="pt-PT" sz="1600" dirty="0">
                <a:latin typeface="Candara" panose="020E0502030303020204" pitchFamily="34" charset="0"/>
              </a:rPr>
              <a:t> </a:t>
            </a:r>
            <a:r>
              <a:rPr lang="pt-PT" sz="1600" dirty="0" err="1">
                <a:latin typeface="Candara" panose="020E0502030303020204" pitchFamily="34" charset="0"/>
              </a:rPr>
              <a:t>well-being</a:t>
            </a:r>
            <a:r>
              <a:rPr lang="pt-PT" sz="1600" dirty="0">
                <a:latin typeface="Candara" panose="020E0502030303020204" pitchFamily="34" charset="0"/>
              </a:rPr>
              <a:t>. </a:t>
            </a:r>
            <a:r>
              <a:rPr lang="pt-PT" sz="1600" dirty="0" err="1">
                <a:latin typeface="Candara" panose="020E0502030303020204" pitchFamily="34" charset="0"/>
              </a:rPr>
              <a:t>Prevention</a:t>
            </a:r>
            <a:r>
              <a:rPr lang="pt-PT" sz="1600" dirty="0">
                <a:latin typeface="Candara" panose="020E0502030303020204" pitchFamily="34" charset="0"/>
              </a:rPr>
              <a:t> &amp;</a:t>
            </a:r>
            <a:r>
              <a:rPr lang="pt-PT" sz="1600" dirty="0" err="1">
                <a:latin typeface="Candara" panose="020E0502030303020204" pitchFamily="34" charset="0"/>
              </a:rPr>
              <a:t>Treatment</a:t>
            </a:r>
            <a:r>
              <a:rPr lang="pt-PT" sz="1600" dirty="0">
                <a:latin typeface="Candara" panose="020E0502030303020204" pitchFamily="34" charset="0"/>
              </a:rPr>
              <a:t>, 3, </a:t>
            </a:r>
            <a:r>
              <a:rPr lang="pt-PT" sz="1600" dirty="0" err="1">
                <a:latin typeface="Candara" panose="020E0502030303020204" pitchFamily="34" charset="0"/>
              </a:rPr>
              <a:t>Article</a:t>
            </a:r>
            <a:r>
              <a:rPr lang="pt-PT" sz="1600" dirty="0">
                <a:latin typeface="Candara" panose="020E0502030303020204" pitchFamily="34" charset="0"/>
              </a:rPr>
              <a:t> 0001a. </a:t>
            </a:r>
            <a:r>
              <a:rPr lang="pt-PT" sz="1600" dirty="0" smtClean="0">
                <a:solidFill>
                  <a:prstClr val="black"/>
                </a:solidFill>
                <a:latin typeface="Candara" panose="020E0502030303020204" pitchFamily="34" charset="0"/>
              </a:rPr>
              <a:t>[</a:t>
            </a:r>
            <a:r>
              <a:rPr lang="pt-PT" sz="1600" dirty="0" err="1" smtClean="0">
                <a:latin typeface="Candara" panose="020E0502030303020204" pitchFamily="34" charset="0"/>
              </a:rPr>
              <a:t>Consult</a:t>
            </a:r>
            <a:r>
              <a:rPr lang="pt-PT" sz="1600" dirty="0" smtClean="0">
                <a:latin typeface="Candara" panose="020E0502030303020204" pitchFamily="34" charset="0"/>
              </a:rPr>
              <a:t>. a </a:t>
            </a:r>
            <a:r>
              <a:rPr lang="pt-PT" sz="1600" dirty="0">
                <a:latin typeface="Candara" panose="020E0502030303020204" pitchFamily="34" charset="0"/>
              </a:rPr>
              <a:t>20 de n</a:t>
            </a:r>
            <a:r>
              <a:rPr lang="pt-PT" sz="1600" dirty="0" smtClean="0">
                <a:latin typeface="Candara" panose="020E0502030303020204" pitchFamily="34" charset="0"/>
              </a:rPr>
              <a:t>ov. 2000]. Disponível </a:t>
            </a:r>
            <a:r>
              <a:rPr lang="pt-PT" sz="1600" dirty="0">
                <a:latin typeface="Candara" panose="020E0502030303020204" pitchFamily="34" charset="0"/>
              </a:rPr>
              <a:t>em: </a:t>
            </a:r>
            <a:r>
              <a:rPr lang="pt-PT" sz="1600" dirty="0">
                <a:latin typeface="Candara" panose="020E0502030303020204" pitchFamily="34" charset="0"/>
                <a:hlinkClick r:id="rId4"/>
              </a:rPr>
              <a:t>http://</a:t>
            </a:r>
            <a:r>
              <a:rPr lang="pt-PT" sz="1600" dirty="0" smtClean="0">
                <a:latin typeface="Candara" panose="020E0502030303020204" pitchFamily="34" charset="0"/>
                <a:hlinkClick r:id="rId4"/>
              </a:rPr>
              <a:t>journals.apa.org/prevention/volume3/pre0030001a.html</a:t>
            </a:r>
            <a:endParaRPr lang="pt-PT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43133" y="5929230"/>
            <a:ext cx="1150573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</a:rPr>
              <a:t>Nota: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b="1" dirty="0" smtClean="0">
                <a:latin typeface="Candara" panose="020E0502030303020204" pitchFamily="34" charset="0"/>
              </a:rPr>
              <a:t>Se </a:t>
            </a:r>
            <a:r>
              <a:rPr lang="pt-PT" b="1" dirty="0">
                <a:latin typeface="Candara" panose="020E0502030303020204" pitchFamily="34" charset="0"/>
              </a:rPr>
              <a:t>o autor do documento não estiver identificado, começar a referência com o título do </a:t>
            </a:r>
            <a:r>
              <a:rPr lang="pt-PT" b="1" dirty="0" smtClean="0">
                <a:latin typeface="Candara" panose="020E0502030303020204" pitchFamily="34" charset="0"/>
              </a:rPr>
              <a:t>documento.</a:t>
            </a:r>
            <a:endParaRPr lang="pt-PT" b="1" dirty="0" smtClean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25" name="Conexão reta unidirecional 24"/>
          <p:cNvCxnSpPr/>
          <p:nvPr/>
        </p:nvCxnSpPr>
        <p:spPr>
          <a:xfrm>
            <a:off x="8976320" y="3242002"/>
            <a:ext cx="0" cy="53010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8256240" y="1470522"/>
            <a:ext cx="2952845" cy="5183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Exemplos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350907" y="1268760"/>
            <a:ext cx="6393165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Referência bibliográfica eletrónica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4" name="Imagem 13" descr="https://licensebuttons.net/l/by-sa/3.0/88x3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063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79"/>
    </mc:Choice>
    <mc:Fallback xmlns="">
      <p:transition spd="slow" advTm="101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3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31</a:t>
            </a:fld>
            <a:endParaRPr lang="pt-PT" dirty="0"/>
          </a:p>
        </p:txBody>
      </p:sp>
      <p:sp>
        <p:nvSpPr>
          <p:cNvPr id="2" name="Retângulo 1"/>
          <p:cNvSpPr/>
          <p:nvPr/>
        </p:nvSpPr>
        <p:spPr>
          <a:xfrm>
            <a:off x="263352" y="1961695"/>
            <a:ext cx="1150573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Conjunto de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referências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bibliográficas </a:t>
            </a:r>
            <a:r>
              <a:rPr lang="pt-PT" sz="2400" dirty="0">
                <a:latin typeface="Candara" panose="020E0502030303020204" pitchFamily="34" charset="0"/>
              </a:rPr>
              <a:t>ordenadas segundo um determinado </a:t>
            </a:r>
            <a:r>
              <a:rPr lang="pt-PT" sz="2400" dirty="0" smtClean="0">
                <a:latin typeface="Candara" panose="020E0502030303020204" pitchFamily="34" charset="0"/>
              </a:rPr>
              <a:t>critério</a:t>
            </a:r>
          </a:p>
          <a:p>
            <a:pPr marL="457200" indent="-4572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Contém elementos descritivos que permitem identificar inequivocamente cada documento</a:t>
            </a:r>
            <a:endParaRPr lang="pt-PT" sz="2400" dirty="0">
              <a:latin typeface="Candara" panose="020E0502030303020204" pitchFamily="34" charset="0"/>
            </a:endParaRPr>
          </a:p>
          <a:p>
            <a:pPr marL="457200" indent="-4572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dirty="0" smtClean="0">
                <a:latin typeface="Candara" panose="020E0502030303020204" pitchFamily="34" charset="0"/>
              </a:rPr>
              <a:t> Deve estar colocada no </a:t>
            </a:r>
            <a:r>
              <a:rPr lang="pt-PT" sz="2400" b="1" dirty="0">
                <a:latin typeface="Candara" panose="020E0502030303020204" pitchFamily="34" charset="0"/>
              </a:rPr>
              <a:t>final </a:t>
            </a:r>
            <a:r>
              <a:rPr lang="pt-PT" sz="2400" dirty="0">
                <a:latin typeface="Candara" panose="020E0502030303020204" pitchFamily="34" charset="0"/>
              </a:rPr>
              <a:t>dos trabalhos </a:t>
            </a:r>
            <a:r>
              <a:rPr lang="pt-PT" sz="2400" dirty="0" smtClean="0">
                <a:latin typeface="Candara" panose="020E0502030303020204" pitchFamily="34" charset="0"/>
              </a:rPr>
              <a:t>científicos, menciona a </a:t>
            </a:r>
            <a:r>
              <a:rPr lang="pt-PT" sz="2400" dirty="0">
                <a:latin typeface="Candara" panose="020E0502030303020204" pitchFamily="34" charset="0"/>
              </a:rPr>
              <a:t>autoria das referências </a:t>
            </a:r>
            <a:r>
              <a:rPr lang="pt-PT" sz="2400" dirty="0" smtClean="0">
                <a:latin typeface="Candara" panose="020E0502030303020204" pitchFamily="34" charset="0"/>
              </a:rPr>
              <a:t>bibliográficas e </a:t>
            </a:r>
            <a:r>
              <a:rPr lang="pt-PT" sz="2400" dirty="0">
                <a:latin typeface="Candara" panose="020E0502030303020204" pitchFamily="34" charset="0"/>
              </a:rPr>
              <a:t>citações utilizadas na elaboração </a:t>
            </a:r>
            <a:r>
              <a:rPr lang="pt-PT" sz="2400" dirty="0" smtClean="0">
                <a:latin typeface="Candara" panose="020E0502030303020204" pitchFamily="34" charset="0"/>
              </a:rPr>
              <a:t>de um projeto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Bibliografia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377671" y="4854485"/>
            <a:ext cx="11409778" cy="1143141"/>
            <a:chOff x="377671" y="4854485"/>
            <a:chExt cx="11409778" cy="1143141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21" b="6997"/>
            <a:stretch/>
          </p:blipFill>
          <p:spPr>
            <a:xfrm>
              <a:off x="7518599" y="4882507"/>
              <a:ext cx="2099560" cy="1115119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96" t="11200" r="6576" b="41600"/>
            <a:stretch/>
          </p:blipFill>
          <p:spPr>
            <a:xfrm>
              <a:off x="377671" y="4881189"/>
              <a:ext cx="1965855" cy="1116437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8" name="Imagem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57" r="3715" b="16647"/>
            <a:stretch/>
          </p:blipFill>
          <p:spPr>
            <a:xfrm>
              <a:off x="2473769" y="4854485"/>
              <a:ext cx="1923087" cy="1115814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1" r="12201"/>
            <a:stretch/>
          </p:blipFill>
          <p:spPr>
            <a:xfrm>
              <a:off x="4525942" y="4962644"/>
              <a:ext cx="2983630" cy="945095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50" t="32720" r="23750" b="24080"/>
            <a:stretch/>
          </p:blipFill>
          <p:spPr>
            <a:xfrm>
              <a:off x="9658447" y="4881189"/>
              <a:ext cx="2129002" cy="108911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</p:grpSp>
      <p:pic>
        <p:nvPicPr>
          <p:cNvPr id="12" name="Imagem 11" descr="https://licensebuttons.net/l/by-sa/3.0/88x31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098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9"/>
    </mc:Choice>
    <mc:Fallback xmlns="">
      <p:transition spd="slow" advTm="52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32</a:t>
            </a:fld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479376" y="2195057"/>
            <a:ext cx="5616624" cy="64633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MONOGRAFIAS</a:t>
            </a:r>
          </a:p>
          <a:p>
            <a:r>
              <a:rPr lang="pt-PT" dirty="0" smtClean="0">
                <a:latin typeface="Candara" panose="020E0502030303020204" pitchFamily="34" charset="0"/>
              </a:rPr>
              <a:t>Apelido</a:t>
            </a:r>
            <a:r>
              <a:rPr lang="pt-PT" dirty="0">
                <a:latin typeface="Candara" panose="020E0502030303020204" pitchFamily="34" charset="0"/>
              </a:rPr>
              <a:t>, Nome </a:t>
            </a:r>
            <a:r>
              <a:rPr lang="pt-PT" dirty="0" smtClean="0">
                <a:latin typeface="Candara" panose="020E0502030303020204" pitchFamily="34" charset="0"/>
              </a:rPr>
              <a:t>Próprio - Título</a:t>
            </a:r>
            <a:r>
              <a:rPr lang="pt-PT" dirty="0">
                <a:latin typeface="Candara" panose="020E0502030303020204" pitchFamily="34" charset="0"/>
              </a:rPr>
              <a:t>.</a:t>
            </a:r>
            <a:r>
              <a:rPr lang="pt-PT" dirty="0" smtClean="0">
                <a:latin typeface="Candara" panose="020E0502030303020204" pitchFamily="34" charset="0"/>
              </a:rPr>
              <a:t> </a:t>
            </a:r>
            <a:r>
              <a:rPr lang="pt-PT" dirty="0">
                <a:latin typeface="Candara" panose="020E0502030303020204" pitchFamily="34" charset="0"/>
              </a:rPr>
              <a:t>local: </a:t>
            </a:r>
            <a:r>
              <a:rPr lang="pt-PT" dirty="0" smtClean="0">
                <a:latin typeface="Candara" panose="020E0502030303020204" pitchFamily="34" charset="0"/>
              </a:rPr>
              <a:t>editora, ano. ISBN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6312024" y="2195057"/>
            <a:ext cx="5400600" cy="92333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ARTIGOS EM PUBLICAÇÕES PERIÓDICAS</a:t>
            </a:r>
          </a:p>
          <a:p>
            <a:pPr algn="ctr"/>
            <a:r>
              <a:rPr lang="pt-PT" dirty="0" smtClean="0">
                <a:latin typeface="Candara" panose="020E0502030303020204" pitchFamily="34" charset="0"/>
              </a:rPr>
              <a:t>Título </a:t>
            </a:r>
            <a:r>
              <a:rPr lang="pt-PT" dirty="0">
                <a:latin typeface="Candara" panose="020E0502030303020204" pitchFamily="34" charset="0"/>
              </a:rPr>
              <a:t>do </a:t>
            </a:r>
            <a:r>
              <a:rPr lang="pt-PT" dirty="0" smtClean="0">
                <a:latin typeface="Candara" panose="020E0502030303020204" pitchFamily="34" charset="0"/>
              </a:rPr>
              <a:t>Artigo. </a:t>
            </a:r>
            <a:r>
              <a:rPr lang="pt-PT" dirty="0">
                <a:latin typeface="Candara" panose="020E0502030303020204" pitchFamily="34" charset="0"/>
              </a:rPr>
              <a:t>Nome da Publicação </a:t>
            </a:r>
            <a:r>
              <a:rPr lang="pt-PT" dirty="0" smtClean="0">
                <a:latin typeface="Candara" panose="020E0502030303020204" pitchFamily="34" charset="0"/>
              </a:rPr>
              <a:t>Periódica. </a:t>
            </a:r>
            <a:r>
              <a:rPr lang="pt-PT" dirty="0">
                <a:latin typeface="Candara" panose="020E0502030303020204" pitchFamily="34" charset="0"/>
              </a:rPr>
              <a:t>L</a:t>
            </a:r>
            <a:r>
              <a:rPr lang="pt-PT" dirty="0" smtClean="0">
                <a:latin typeface="Candara" panose="020E0502030303020204" pitchFamily="34" charset="0"/>
              </a:rPr>
              <a:t>ocal</a:t>
            </a:r>
            <a:r>
              <a:rPr lang="pt-PT" dirty="0">
                <a:latin typeface="Candara" panose="020E0502030303020204" pitchFamily="34" charset="0"/>
              </a:rPr>
              <a:t>: editora, </a:t>
            </a:r>
            <a:r>
              <a:rPr lang="pt-PT" dirty="0" smtClean="0">
                <a:latin typeface="Candara" panose="020E0502030303020204" pitchFamily="34" charset="0"/>
              </a:rPr>
              <a:t>ano, vol., </a:t>
            </a:r>
            <a:r>
              <a:rPr lang="pt-PT" dirty="0">
                <a:latin typeface="Candara" panose="020E0502030303020204" pitchFamily="34" charset="0"/>
              </a:rPr>
              <a:t>n</a:t>
            </a:r>
            <a:r>
              <a:rPr lang="pt-PT" dirty="0" smtClean="0">
                <a:latin typeface="Candara" panose="020E0502030303020204" pitchFamily="34" charset="0"/>
              </a:rPr>
              <a:t>º da parte. </a:t>
            </a:r>
            <a:r>
              <a:rPr lang="pt-PT" dirty="0">
                <a:latin typeface="Candara" panose="020E0502030303020204" pitchFamily="34" charset="0"/>
              </a:rPr>
              <a:t>P</a:t>
            </a:r>
            <a:r>
              <a:rPr lang="pt-PT" dirty="0" smtClean="0">
                <a:latin typeface="Candara" panose="020E0502030303020204" pitchFamily="34" charset="0"/>
              </a:rPr>
              <a:t>áginas</a:t>
            </a:r>
            <a:r>
              <a:rPr lang="pt-PT" dirty="0">
                <a:latin typeface="Candara" panose="020E0502030303020204" pitchFamily="34" charset="0"/>
              </a:rPr>
              <a:t>. </a:t>
            </a:r>
            <a:r>
              <a:rPr lang="pt-PT" dirty="0" smtClean="0">
                <a:latin typeface="Candara" panose="020E0502030303020204" pitchFamily="34" charset="0"/>
              </a:rPr>
              <a:t>ISSN</a:t>
            </a:r>
            <a:endParaRPr lang="pt-PT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384032" y="3441552"/>
            <a:ext cx="5472608" cy="175432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TEXTOS EM SUPORTE DIGITAL</a:t>
            </a:r>
          </a:p>
          <a:p>
            <a:pPr algn="ctr"/>
            <a:r>
              <a:rPr lang="pt-PT" dirty="0" smtClean="0">
                <a:latin typeface="Candara" panose="020E0502030303020204" pitchFamily="34" charset="0"/>
              </a:rPr>
              <a:t>Às </a:t>
            </a:r>
            <a:r>
              <a:rPr lang="pt-PT" dirty="0">
                <a:latin typeface="Candara" panose="020E0502030303020204" pitchFamily="34" charset="0"/>
              </a:rPr>
              <a:t>orientações </a:t>
            </a:r>
            <a:r>
              <a:rPr lang="pt-PT" dirty="0" smtClean="0">
                <a:latin typeface="Candara" panose="020E0502030303020204" pitchFamily="34" charset="0"/>
              </a:rPr>
              <a:t>descritas </a:t>
            </a:r>
            <a:r>
              <a:rPr lang="pt-PT" dirty="0">
                <a:latin typeface="Candara" panose="020E0502030303020204" pitchFamily="34" charset="0"/>
              </a:rPr>
              <a:t>para os diferentes tipos de publicação deve ser acrescentada no final a seguinte referência</a:t>
            </a:r>
            <a:r>
              <a:rPr lang="pt-PT" b="1" dirty="0">
                <a:latin typeface="Candara" panose="020E0502030303020204" pitchFamily="34" charset="0"/>
              </a:rPr>
              <a:t>: </a:t>
            </a:r>
            <a:endParaRPr lang="pt-PT" b="1" dirty="0" smtClean="0">
              <a:latin typeface="Candara" panose="020E0502030303020204" pitchFamily="34" charset="0"/>
            </a:endParaRPr>
          </a:p>
          <a:p>
            <a:pPr algn="ctr"/>
            <a:r>
              <a:rPr lang="pt-PT" dirty="0" smtClean="0">
                <a:solidFill>
                  <a:srgbClr val="0070C0"/>
                </a:solidFill>
                <a:latin typeface="Candara" panose="020E0502030303020204" pitchFamily="34" charset="0"/>
              </a:rPr>
              <a:t>[</a:t>
            </a:r>
            <a:r>
              <a:rPr lang="pt-PT" b="1" dirty="0" err="1" smtClean="0">
                <a:solidFill>
                  <a:srgbClr val="0070C0"/>
                </a:solidFill>
                <a:latin typeface="Candara" panose="020E0502030303020204" pitchFamily="34" charset="0"/>
              </a:rPr>
              <a:t>Consult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. em: </a:t>
            </a:r>
            <a:r>
              <a:rPr lang="pt-PT" b="1" dirty="0" err="1" smtClean="0">
                <a:solidFill>
                  <a:srgbClr val="0070C0"/>
                </a:solidFill>
                <a:latin typeface="Candara" panose="020E0502030303020204" pitchFamily="34" charset="0"/>
              </a:rPr>
              <a:t>dd</a:t>
            </a:r>
            <a:r>
              <a:rPr lang="pt-PT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/mm/aa]. </a:t>
            </a:r>
            <a:r>
              <a:rPr lang="pt-PT" b="1" dirty="0">
                <a:solidFill>
                  <a:srgbClr val="0070C0"/>
                </a:solidFill>
                <a:latin typeface="Candara" panose="020E0502030303020204" pitchFamily="34" charset="0"/>
              </a:rPr>
              <a:t>Disponível em: http://www.etc </a:t>
            </a:r>
            <a:endParaRPr lang="pt-PT" b="1" dirty="0" smtClean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0907" y="3414155"/>
            <a:ext cx="5616623" cy="120032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CAPITULOS /PARTES</a:t>
            </a:r>
          </a:p>
          <a:p>
            <a:pPr algn="ctr"/>
            <a:r>
              <a:rPr lang="pt-PT" dirty="0" smtClean="0">
                <a:latin typeface="Candara" panose="020E0502030303020204" pitchFamily="34" charset="0"/>
              </a:rPr>
              <a:t>Apelido</a:t>
            </a:r>
            <a:r>
              <a:rPr lang="pt-PT" dirty="0">
                <a:latin typeface="Candara" panose="020E0502030303020204" pitchFamily="34" charset="0"/>
              </a:rPr>
              <a:t>, Nome </a:t>
            </a:r>
            <a:r>
              <a:rPr lang="pt-PT" dirty="0" smtClean="0">
                <a:latin typeface="Candara" panose="020E0502030303020204" pitchFamily="34" charset="0"/>
              </a:rPr>
              <a:t>Próprio - </a:t>
            </a:r>
            <a:r>
              <a:rPr lang="pt-PT" dirty="0">
                <a:latin typeface="Candara" panose="020E0502030303020204" pitchFamily="34" charset="0"/>
              </a:rPr>
              <a:t>“Título do </a:t>
            </a:r>
            <a:r>
              <a:rPr lang="pt-PT" dirty="0" smtClean="0">
                <a:latin typeface="Candara" panose="020E0502030303020204" pitchFamily="34" charset="0"/>
              </a:rPr>
              <a:t>texto”. In </a:t>
            </a:r>
            <a:r>
              <a:rPr lang="pt-PT" dirty="0">
                <a:latin typeface="Candara" panose="020E0502030303020204" pitchFamily="34" charset="0"/>
              </a:rPr>
              <a:t>Nome Próprio e Apelido (</a:t>
            </a:r>
            <a:r>
              <a:rPr lang="pt-PT" dirty="0" err="1">
                <a:latin typeface="Candara" panose="020E0502030303020204" pitchFamily="34" charset="0"/>
              </a:rPr>
              <a:t>org</a:t>
            </a:r>
            <a:r>
              <a:rPr lang="pt-PT" dirty="0">
                <a:latin typeface="Candara" panose="020E0502030303020204" pitchFamily="34" charset="0"/>
              </a:rPr>
              <a:t>.), Nome do </a:t>
            </a:r>
            <a:r>
              <a:rPr lang="pt-PT" dirty="0" smtClean="0">
                <a:latin typeface="Candara" panose="020E0502030303020204" pitchFamily="34" charset="0"/>
              </a:rPr>
              <a:t>Livro. </a:t>
            </a:r>
            <a:r>
              <a:rPr lang="pt-PT" dirty="0">
                <a:latin typeface="Candara" panose="020E0502030303020204" pitchFamily="34" charset="0"/>
              </a:rPr>
              <a:t>L</a:t>
            </a:r>
            <a:r>
              <a:rPr lang="pt-PT" dirty="0" smtClean="0">
                <a:latin typeface="Candara" panose="020E0502030303020204" pitchFamily="34" charset="0"/>
              </a:rPr>
              <a:t>ocal</a:t>
            </a:r>
            <a:r>
              <a:rPr lang="pt-PT" dirty="0">
                <a:latin typeface="Candara" panose="020E0502030303020204" pitchFamily="34" charset="0"/>
              </a:rPr>
              <a:t>: editora</a:t>
            </a:r>
            <a:r>
              <a:rPr lang="pt-PT" dirty="0" smtClean="0">
                <a:latin typeface="Candara" panose="020E0502030303020204" pitchFamily="34" charset="0"/>
              </a:rPr>
              <a:t>, ano. </a:t>
            </a:r>
            <a:r>
              <a:rPr lang="pt-PT" dirty="0">
                <a:latin typeface="Candara" panose="020E0502030303020204" pitchFamily="34" charset="0"/>
              </a:rPr>
              <a:t>P</a:t>
            </a:r>
            <a:r>
              <a:rPr lang="pt-PT" dirty="0" smtClean="0">
                <a:latin typeface="Candara" panose="020E0502030303020204" pitchFamily="34" charset="0"/>
              </a:rPr>
              <a:t>áginas</a:t>
            </a:r>
            <a:r>
              <a:rPr lang="pt-PT" dirty="0">
                <a:latin typeface="Candara" panose="020E0502030303020204" pitchFamily="34" charset="0"/>
              </a:rPr>
              <a:t>. </a:t>
            </a:r>
            <a:endParaRPr lang="pt-PT" dirty="0" smtClean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50907" y="5710019"/>
            <a:ext cx="1143372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</a:rPr>
              <a:t>Nota: </a:t>
            </a:r>
            <a:r>
              <a:rPr lang="pt-PT" dirty="0" smtClean="0">
                <a:latin typeface="Candara" panose="020E0502030303020204" pitchFamily="34" charset="0"/>
              </a:rPr>
              <a:t>Os </a:t>
            </a:r>
            <a:r>
              <a:rPr lang="pt-PT" b="1" dirty="0">
                <a:latin typeface="Candara" panose="020E0502030303020204" pitchFamily="34" charset="0"/>
              </a:rPr>
              <a:t>sites </a:t>
            </a:r>
            <a:r>
              <a:rPr lang="pt-PT" dirty="0">
                <a:latin typeface="Candara" panose="020E0502030303020204" pitchFamily="34" charset="0"/>
              </a:rPr>
              <a:t>e a</a:t>
            </a:r>
            <a:r>
              <a:rPr lang="pt-PT" b="1" dirty="0">
                <a:latin typeface="Candara" panose="020E0502030303020204" pitchFamily="34" charset="0"/>
              </a:rPr>
              <a:t> legislação </a:t>
            </a:r>
            <a:r>
              <a:rPr lang="pt-PT" dirty="0">
                <a:latin typeface="Candara" panose="020E0502030303020204" pitchFamily="34" charset="0"/>
              </a:rPr>
              <a:t>consultados devem ser todos incluídos na bibliografia final, mas em separado </a:t>
            </a:r>
            <a:r>
              <a:rPr lang="pt-PT" dirty="0" smtClean="0">
                <a:latin typeface="Candara" panose="020E0502030303020204" pitchFamily="34" charset="0"/>
              </a:rPr>
              <a:t>(1º </a:t>
            </a:r>
            <a:r>
              <a:rPr lang="pt-PT" dirty="0">
                <a:latin typeface="Candara" panose="020E0502030303020204" pitchFamily="34" charset="0"/>
              </a:rPr>
              <a:t>a lista de obras, </a:t>
            </a:r>
            <a:r>
              <a:rPr lang="pt-PT" dirty="0" smtClean="0">
                <a:latin typeface="Candara" panose="020E0502030303020204" pitchFamily="34" charset="0"/>
              </a:rPr>
              <a:t>2º </a:t>
            </a:r>
            <a:r>
              <a:rPr lang="pt-PT" dirty="0">
                <a:latin typeface="Candara" panose="020E0502030303020204" pitchFamily="34" charset="0"/>
              </a:rPr>
              <a:t>a lista de legislação, </a:t>
            </a:r>
            <a:r>
              <a:rPr lang="pt-PT" dirty="0" smtClean="0">
                <a:latin typeface="Candara" panose="020E0502030303020204" pitchFamily="34" charset="0"/>
              </a:rPr>
              <a:t>3º </a:t>
            </a:r>
            <a:r>
              <a:rPr lang="pt-PT" dirty="0">
                <a:latin typeface="Candara" panose="020E0502030303020204" pitchFamily="34" charset="0"/>
              </a:rPr>
              <a:t>a lista de sites</a:t>
            </a:r>
            <a:r>
              <a:rPr lang="pt-PT" dirty="0" smtClean="0">
                <a:latin typeface="Candara" panose="020E0502030303020204" pitchFamily="34" charset="0"/>
              </a:rPr>
              <a:t>).</a:t>
            </a:r>
            <a:endParaRPr lang="pt-PT" b="1" dirty="0" smtClean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Bibliografia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8256240" y="1470522"/>
            <a:ext cx="2952845" cy="5183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Exemplo</a:t>
            </a:r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</a:rPr>
              <a:t>s</a:t>
            </a:r>
            <a:endParaRPr lang="pt-PT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Imagem 16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977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5"/>
    </mc:Choice>
    <mc:Fallback xmlns="">
      <p:transition spd="slow" advTm="90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3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33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50907" y="2060848"/>
            <a:ext cx="108576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</a:rPr>
              <a:t>Em Portugal o</a:t>
            </a:r>
            <a:r>
              <a:rPr lang="pt-PT" sz="2400" dirty="0">
                <a:latin typeface="Candara" panose="020E0502030303020204" pitchFamily="34" charset="0"/>
              </a:rPr>
              <a:t> </a:t>
            </a:r>
            <a:r>
              <a:rPr lang="pt-PT" sz="2400" dirty="0">
                <a:latin typeface="Candara" panose="020E0502030303020204" pitchFamily="34" charset="0"/>
                <a:hlinkClick r:id="rId3"/>
              </a:rPr>
              <a:t>Instituto Português de Qualidade</a:t>
            </a:r>
            <a:r>
              <a:rPr lang="pt-PT" sz="2400" dirty="0">
                <a:latin typeface="Candara" panose="020E0502030303020204" pitchFamily="34" charset="0"/>
              </a:rPr>
              <a:t> (IPQ) é o </a:t>
            </a:r>
            <a:r>
              <a:rPr lang="pt-PT" sz="2400" b="1" dirty="0">
                <a:latin typeface="Candara" panose="020E0502030303020204" pitchFamily="34" charset="0"/>
              </a:rPr>
              <a:t>Organismo Nacional de Normalização (ONN</a:t>
            </a:r>
            <a:r>
              <a:rPr lang="pt-PT" sz="2400" b="1" dirty="0" smtClean="0">
                <a:latin typeface="Candara" panose="020E0502030303020204" pitchFamily="34" charset="0"/>
              </a:rPr>
              <a:t>),</a:t>
            </a:r>
            <a:r>
              <a:rPr lang="pt-PT" sz="2400" dirty="0">
                <a:latin typeface="Candara" panose="020E0502030303020204" pitchFamily="34" charset="0"/>
              </a:rPr>
              <a:t> </a:t>
            </a:r>
            <a:r>
              <a:rPr lang="pt-PT" sz="2400" dirty="0" smtClean="0">
                <a:latin typeface="Candara" panose="020E0502030303020204" pitchFamily="34" charset="0"/>
              </a:rPr>
              <a:t>responsável </a:t>
            </a:r>
            <a:r>
              <a:rPr lang="pt-PT" sz="2400" dirty="0">
                <a:latin typeface="Candara" panose="020E0502030303020204" pitchFamily="34" charset="0"/>
              </a:rPr>
              <a:t>pela elaboração de normas que se aplicam a várias áreas de </a:t>
            </a:r>
            <a:r>
              <a:rPr lang="pt-PT" sz="2400" dirty="0" smtClean="0">
                <a:latin typeface="Candara" panose="020E0502030303020204" pitchFamily="34" charset="0"/>
              </a:rPr>
              <a:t>atividade</a:t>
            </a:r>
            <a:endParaRPr lang="pt-PT" sz="2400" dirty="0">
              <a:latin typeface="Candara" panose="020E0502030303020204" pitchFamily="34" charset="0"/>
            </a:endParaRPr>
          </a:p>
          <a:p>
            <a:pPr>
              <a:lnSpc>
                <a:spcPct val="150000"/>
              </a:lnSpc>
            </a:pPr>
            <a:endParaRPr lang="pt-PT" sz="2400" dirty="0">
              <a:latin typeface="Candara" panose="020E0502030303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u="sng" dirty="0">
                <a:latin typeface="Candara" panose="020E0502030303020204" pitchFamily="34" charset="0"/>
                <a:hlinkClick r:id="rId4"/>
              </a:rPr>
              <a:t> 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50907" y="1268760"/>
            <a:ext cx="610513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6" y="4005064"/>
            <a:ext cx="108576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</a:rPr>
              <a:t>Estas normas nacionais estão harmonizadas com normas internacionais pela </a:t>
            </a:r>
            <a:r>
              <a:rPr lang="pt-PT" sz="2400" i="1" dirty="0" err="1">
                <a:latin typeface="Candara" panose="020E0502030303020204" pitchFamily="34" charset="0"/>
              </a:rPr>
              <a:t>International</a:t>
            </a:r>
            <a:r>
              <a:rPr lang="pt-PT" sz="2400" i="1" dirty="0">
                <a:latin typeface="Candara" panose="020E0502030303020204" pitchFamily="34" charset="0"/>
              </a:rPr>
              <a:t> </a:t>
            </a:r>
            <a:r>
              <a:rPr lang="pt-PT" sz="2400" i="1" dirty="0" err="1">
                <a:latin typeface="Candara" panose="020E0502030303020204" pitchFamily="34" charset="0"/>
              </a:rPr>
              <a:t>Standardization</a:t>
            </a:r>
            <a:r>
              <a:rPr lang="pt-PT" sz="2400" i="1" dirty="0">
                <a:latin typeface="Candara" panose="020E0502030303020204" pitchFamily="34" charset="0"/>
              </a:rPr>
              <a:t> </a:t>
            </a:r>
            <a:r>
              <a:rPr lang="pt-PT" sz="2400" i="1" dirty="0" err="1">
                <a:latin typeface="Candara" panose="020E0502030303020204" pitchFamily="34" charset="0"/>
              </a:rPr>
              <a:t>Organization</a:t>
            </a:r>
            <a:r>
              <a:rPr lang="pt-PT" sz="2400" dirty="0">
                <a:latin typeface="Candara" panose="020E0502030303020204" pitchFamily="34" charset="0"/>
              </a:rPr>
              <a:t> (ISO) </a:t>
            </a:r>
            <a:r>
              <a:rPr lang="pt-PT" sz="2400" dirty="0" smtClean="0">
                <a:latin typeface="Candara" panose="020E0502030303020204" pitchFamily="34" charset="0"/>
              </a:rPr>
              <a:t>- </a:t>
            </a:r>
            <a:r>
              <a:rPr lang="pt-PT" sz="2400" dirty="0" smtClean="0">
                <a:latin typeface="Candara" panose="020E0502030303020204" pitchFamily="34" charset="0"/>
                <a:hlinkClick r:id="rId5"/>
              </a:rPr>
              <a:t>https</a:t>
            </a:r>
            <a:r>
              <a:rPr lang="pt-PT" sz="2400" dirty="0">
                <a:latin typeface="Candara" panose="020E0502030303020204" pitchFamily="34" charset="0"/>
                <a:hlinkClick r:id="rId5"/>
              </a:rPr>
              <a:t>://www.iso.org/home.html</a:t>
            </a:r>
            <a:endParaRPr lang="pt-PT" sz="2400" dirty="0">
              <a:latin typeface="Candara" panose="020E0502030303020204" pitchFamily="34" charset="0"/>
            </a:endParaRPr>
          </a:p>
          <a:p>
            <a:endParaRPr lang="pt-PT" dirty="0"/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344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33"/>
    </mc:Choice>
    <mc:Fallback xmlns="">
      <p:transition spd="slow" advTm="58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34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50907" y="1853535"/>
            <a:ext cx="11505733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dirty="0">
              <a:latin typeface="Candara" panose="020E0502030303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>
                <a:latin typeface="Candara" panose="020E0502030303020204" pitchFamily="34" charset="0"/>
              </a:rPr>
              <a:t>S</a:t>
            </a:r>
            <a:r>
              <a:rPr lang="pt-PT" sz="2400" dirty="0" smtClean="0">
                <a:latin typeface="Candara" panose="020E0502030303020204" pitchFamily="34" charset="0"/>
              </a:rPr>
              <a:t>erve de </a:t>
            </a:r>
            <a:r>
              <a:rPr lang="pt-PT" sz="2400" b="1" dirty="0" smtClean="0">
                <a:latin typeface="Candara" panose="020E0502030303020204" pitchFamily="34" charset="0"/>
              </a:rPr>
              <a:t>guia</a:t>
            </a:r>
            <a:r>
              <a:rPr lang="pt-PT" sz="2400" dirty="0" smtClean="0">
                <a:latin typeface="Candara" panose="020E0502030303020204" pitchFamily="34" charset="0"/>
              </a:rPr>
              <a:t> na </a:t>
            </a:r>
            <a:r>
              <a:rPr lang="pt-PT" sz="2400" dirty="0">
                <a:latin typeface="Candara" panose="020E0502030303020204" pitchFamily="34" charset="0"/>
              </a:rPr>
              <a:t>área da Informação e </a:t>
            </a:r>
            <a:r>
              <a:rPr lang="pt-PT" sz="2400" dirty="0" smtClean="0">
                <a:latin typeface="Candara" panose="020E0502030303020204" pitchFamily="34" charset="0"/>
              </a:rPr>
              <a:t>Documentação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Serve a elaboração de referências bibliográficas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Cobre diversos tipos de documentos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Baseia-se na norma internacional ISO 690:2010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50907" y="1268760"/>
            <a:ext cx="610513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6" name="Imagem 5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777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4"/>
    </mc:Choice>
    <mc:Fallback xmlns="">
      <p:transition spd="slow" advTm="75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35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50907" y="1859785"/>
            <a:ext cx="115057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Esta norma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subdivide-se em 4</a:t>
            </a:r>
            <a:r>
              <a:rPr lang="pt-PT" sz="2400" b="1" dirty="0">
                <a:latin typeface="Candara" panose="020E0502030303020204" pitchFamily="34" charset="0"/>
              </a:rPr>
              <a:t>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partes, </a:t>
            </a:r>
            <a:r>
              <a:rPr lang="pt-PT" sz="2400" dirty="0" smtClean="0">
                <a:latin typeface="Candara" panose="020E0502030303020204" pitchFamily="34" charset="0"/>
              </a:rPr>
              <a:t>define  para todos os documentos as </a:t>
            </a:r>
            <a:r>
              <a:rPr lang="pt-PT" sz="2400" dirty="0">
                <a:latin typeface="Candara" panose="020E0502030303020204" pitchFamily="34" charset="0"/>
              </a:rPr>
              <a:t>regras </a:t>
            </a:r>
            <a:r>
              <a:rPr lang="pt-PT" sz="2400" dirty="0" smtClean="0">
                <a:latin typeface="Candara" panose="020E0502030303020204" pitchFamily="34" charset="0"/>
              </a:rPr>
              <a:t>de normalização </a:t>
            </a:r>
            <a:r>
              <a:rPr lang="pt-PT" sz="2400" dirty="0">
                <a:latin typeface="Candara" panose="020E0502030303020204" pitchFamily="34" charset="0"/>
              </a:rPr>
              <a:t>das referências </a:t>
            </a:r>
            <a:r>
              <a:rPr lang="pt-PT" sz="2400" dirty="0" smtClean="0">
                <a:latin typeface="Candara" panose="020E0502030303020204" pitchFamily="34" charset="0"/>
              </a:rPr>
              <a:t>bibliográficas</a:t>
            </a:r>
          </a:p>
        </p:txBody>
      </p:sp>
      <p:sp>
        <p:nvSpPr>
          <p:cNvPr id="3" name="Retângulo 2"/>
          <p:cNvSpPr/>
          <p:nvPr/>
        </p:nvSpPr>
        <p:spPr>
          <a:xfrm>
            <a:off x="623392" y="3052440"/>
            <a:ext cx="100655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NP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405-1 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→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Documentos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 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</a:rPr>
              <a:t>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impressos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</a:rPr>
              <a:t> </a:t>
            </a:r>
            <a:r>
              <a:rPr lang="pt-PT" altLang="pt-PT" sz="2400" dirty="0">
                <a:solidFill>
                  <a:srgbClr val="0070C0"/>
                </a:solidFill>
                <a:latin typeface="Candara "/>
              </a:rPr>
              <a:t>(1994)</a:t>
            </a:r>
          </a:p>
          <a:p>
            <a:pPr marL="5715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NP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405-2 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→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Material </a:t>
            </a: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não livro </a:t>
            </a:r>
            <a:r>
              <a:rPr lang="pt-PT" altLang="pt-PT" sz="2400" dirty="0">
                <a:solidFill>
                  <a:srgbClr val="0070C0"/>
                </a:solidFill>
                <a:latin typeface="Candara "/>
              </a:rPr>
              <a:t>(1998)</a:t>
            </a:r>
          </a:p>
          <a:p>
            <a:pPr marL="5715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NP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405-3 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→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Documentos </a:t>
            </a: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não publicados </a:t>
            </a:r>
            <a:r>
              <a:rPr lang="pt-PT" altLang="pt-PT" sz="2400" dirty="0">
                <a:solidFill>
                  <a:srgbClr val="0070C0"/>
                </a:solidFill>
                <a:latin typeface="Candara "/>
              </a:rPr>
              <a:t>(2000)</a:t>
            </a:r>
          </a:p>
          <a:p>
            <a:pPr marL="5715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NP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405-4 </a:t>
            </a:r>
            <a:r>
              <a:rPr lang="pt-PT" altLang="pt-PT" sz="2400" dirty="0" smtClean="0">
                <a:solidFill>
                  <a:srgbClr val="0070C0"/>
                </a:solidFill>
                <a:latin typeface="Candara "/>
                <a:cs typeface="Calibri" panose="020F0502020204030204" pitchFamily="34" charset="0"/>
              </a:rPr>
              <a:t>→ </a:t>
            </a:r>
            <a:r>
              <a:rPr lang="pt-PT" altLang="pt-PT" sz="2400" b="1" dirty="0" smtClean="0">
                <a:solidFill>
                  <a:srgbClr val="0070C0"/>
                </a:solidFill>
                <a:latin typeface="Candara "/>
              </a:rPr>
              <a:t>Documentos </a:t>
            </a:r>
            <a:r>
              <a:rPr lang="pt-PT" altLang="pt-PT" sz="2400" b="1" dirty="0">
                <a:solidFill>
                  <a:srgbClr val="0070C0"/>
                </a:solidFill>
                <a:latin typeface="Candara "/>
              </a:rPr>
              <a:t>eletrónicos </a:t>
            </a:r>
            <a:r>
              <a:rPr lang="pt-PT" altLang="pt-PT" sz="2400" dirty="0">
                <a:solidFill>
                  <a:srgbClr val="0070C0"/>
                </a:solidFill>
                <a:latin typeface="Candara "/>
              </a:rPr>
              <a:t>(2002)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50907" y="1268760"/>
            <a:ext cx="610513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722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4"/>
    </mc:Choice>
    <mc:Fallback xmlns="">
      <p:transition spd="slow" advTm="61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36</a:t>
            </a:fld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335360" y="1176139"/>
            <a:ext cx="9289032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405-1 documentos impressos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9" name="Imagem 8"/>
          <p:cNvPicPr/>
          <p:nvPr/>
        </p:nvPicPr>
        <p:blipFill rotWithShape="1">
          <a:blip r:embed="rId3"/>
          <a:srcRect l="23820" t="18555" r="3311" b="7348"/>
          <a:stretch/>
        </p:blipFill>
        <p:spPr bwMode="auto">
          <a:xfrm>
            <a:off x="2747628" y="2060848"/>
            <a:ext cx="6696744" cy="352839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eta para a direita 1"/>
          <p:cNvSpPr/>
          <p:nvPr/>
        </p:nvSpPr>
        <p:spPr>
          <a:xfrm rot="16200000">
            <a:off x="998284" y="3387856"/>
            <a:ext cx="978408" cy="484632"/>
          </a:xfrm>
          <a:prstGeom prst="rightArrow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CaixaDeTexto 2"/>
          <p:cNvSpPr txBox="1"/>
          <p:nvPr/>
        </p:nvSpPr>
        <p:spPr>
          <a:xfrm>
            <a:off x="339618" y="2430768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  <a:hlinkClick r:id="rId4"/>
              </a:rPr>
              <a:t>Consultar o tutorial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40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9"/>
    </mc:Choice>
    <mc:Fallback xmlns="">
      <p:transition spd="slow" advTm="43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37</a:t>
            </a:fld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1343472" y="1576864"/>
            <a:ext cx="8983253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pt-PT" sz="2800" dirty="0">
              <a:latin typeface="Candara" panose="020E0502030303020204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0907" y="1268760"/>
            <a:ext cx="833738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405-2 material não livro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0" name="Imagem 9"/>
          <p:cNvPicPr/>
          <p:nvPr/>
        </p:nvPicPr>
        <p:blipFill rotWithShape="1">
          <a:blip r:embed="rId3"/>
          <a:srcRect l="23436" t="18551" r="2719" b="6183"/>
          <a:stretch/>
        </p:blipFill>
        <p:spPr bwMode="auto">
          <a:xfrm>
            <a:off x="2855640" y="2161639"/>
            <a:ext cx="6480720" cy="335559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Seta para a direita 14"/>
          <p:cNvSpPr/>
          <p:nvPr/>
        </p:nvSpPr>
        <p:spPr>
          <a:xfrm rot="16200000">
            <a:off x="998284" y="3387856"/>
            <a:ext cx="978408" cy="484632"/>
          </a:xfrm>
          <a:prstGeom prst="rightArrow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339618" y="2430768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  <a:hlinkClick r:id="rId4"/>
              </a:rPr>
              <a:t>Consultar o tutorial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633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6"/>
    </mc:Choice>
    <mc:Fallback xmlns="">
      <p:transition spd="slow" advTm="4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38</a:t>
            </a:fld>
            <a:endParaRPr lang="pt-PT"/>
          </a:p>
        </p:txBody>
      </p:sp>
      <p:sp>
        <p:nvSpPr>
          <p:cNvPr id="13" name="CaixaDeTexto 12"/>
          <p:cNvSpPr txBox="1"/>
          <p:nvPr/>
        </p:nvSpPr>
        <p:spPr>
          <a:xfrm>
            <a:off x="350907" y="1268760"/>
            <a:ext cx="1028159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405-3 documentos não publicados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2" name="Imagem 11"/>
          <p:cNvPicPr/>
          <p:nvPr/>
        </p:nvPicPr>
        <p:blipFill rotWithShape="1">
          <a:blip r:embed="rId3"/>
          <a:srcRect l="23042" t="18902" r="2929" b="6530"/>
          <a:stretch/>
        </p:blipFill>
        <p:spPr bwMode="auto">
          <a:xfrm>
            <a:off x="2855640" y="2132856"/>
            <a:ext cx="6480720" cy="331236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Seta para a direita 14"/>
          <p:cNvSpPr/>
          <p:nvPr/>
        </p:nvSpPr>
        <p:spPr>
          <a:xfrm rot="16200000">
            <a:off x="998284" y="3373422"/>
            <a:ext cx="978408" cy="484632"/>
          </a:xfrm>
          <a:prstGeom prst="rightArrow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339618" y="2430768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  <a:hlinkClick r:id="rId4"/>
              </a:rPr>
              <a:t>Consultar o tutorial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198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5"/>
    </mc:Choice>
    <mc:Fallback xmlns="">
      <p:transition spd="slow" advTm="44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39</a:t>
            </a:fld>
            <a:endParaRPr lang="pt-PT"/>
          </a:p>
        </p:txBody>
      </p:sp>
      <p:sp>
        <p:nvSpPr>
          <p:cNvPr id="13" name="CaixaDeTexto 12"/>
          <p:cNvSpPr txBox="1"/>
          <p:nvPr/>
        </p:nvSpPr>
        <p:spPr>
          <a:xfrm>
            <a:off x="350907" y="1268760"/>
            <a:ext cx="9489509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Norma Portuguesa NP 405-4 documentos eletrónicos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Seta para a direita 6"/>
          <p:cNvSpPr/>
          <p:nvPr/>
        </p:nvSpPr>
        <p:spPr>
          <a:xfrm rot="16200000">
            <a:off x="998284" y="3373422"/>
            <a:ext cx="978408" cy="484632"/>
          </a:xfrm>
          <a:prstGeom prst="rightArrow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Imagem 7"/>
          <p:cNvPicPr/>
          <p:nvPr/>
        </p:nvPicPr>
        <p:blipFill rotWithShape="1">
          <a:blip r:embed="rId3"/>
          <a:srcRect l="23435" t="18201" r="2923" b="6535"/>
          <a:stretch/>
        </p:blipFill>
        <p:spPr bwMode="auto">
          <a:xfrm>
            <a:off x="2855640" y="2204864"/>
            <a:ext cx="6480720" cy="33546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339618" y="2430768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  <a:hlinkClick r:id="rId4"/>
              </a:rPr>
              <a:t>Consultar o tutorial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10" name="Imagem 9" descr="https://licensebuttons.net/l/by-sa/3.0/88x31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92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3"/>
    </mc:Choice>
    <mc:Fallback xmlns="">
      <p:transition spd="slow" advTm="4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34B03-7B95-4B5E-BA8D-20A1984403B8}" type="slidenum">
              <a:rPr lang="pt-PT" smtClean="0"/>
              <a:t>4</a:t>
            </a:fld>
            <a:endParaRPr lang="pt-PT"/>
          </a:p>
        </p:txBody>
      </p:sp>
      <p:sp>
        <p:nvSpPr>
          <p:cNvPr id="7" name="Retângulo 4"/>
          <p:cNvSpPr/>
          <p:nvPr/>
        </p:nvSpPr>
        <p:spPr>
          <a:xfrm>
            <a:off x="188719" y="2492896"/>
            <a:ext cx="106982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755650" fontAlgn="auto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Permite identificar a </a:t>
            </a: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publicação</a:t>
            </a:r>
            <a:r>
              <a:rPr lang="pt-PT" sz="2800" b="1" dirty="0" smtClean="0">
                <a:latin typeface="Candara" panose="020E0502030303020204" pitchFamily="34" charset="0"/>
              </a:rPr>
              <a:t> </a:t>
            </a:r>
            <a:r>
              <a:rPr lang="pt-PT" sz="2800" dirty="0" smtClean="0">
                <a:latin typeface="Candara" panose="020E0502030303020204" pitchFamily="34" charset="0"/>
              </a:rPr>
              <a:t>de onde foram obtidas:</a:t>
            </a:r>
          </a:p>
          <a:p>
            <a:pPr algn="just" defTabSz="755650" fontAlgn="auto">
              <a:lnSpc>
                <a:spcPct val="150000"/>
              </a:lnSpc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  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79377" y="2996952"/>
            <a:ext cx="11377264" cy="335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800" dirty="0" smtClean="0">
                <a:latin typeface="Candara" panose="020E0502030303020204" pitchFamily="34" charset="0"/>
              </a:rPr>
              <a:t>Ideias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800" dirty="0" smtClean="0">
                <a:latin typeface="Candara" panose="020E0502030303020204" pitchFamily="34" charset="0"/>
              </a:rPr>
              <a:t>Excertos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800" dirty="0">
                <a:latin typeface="Candara" panose="020E0502030303020204" pitchFamily="34" charset="0"/>
              </a:rPr>
              <a:t>I</a:t>
            </a:r>
            <a:r>
              <a:rPr lang="pt-PT" sz="2800" dirty="0" smtClean="0">
                <a:latin typeface="Candara" panose="020E0502030303020204" pitchFamily="34" charset="0"/>
              </a:rPr>
              <a:t>ndicar </a:t>
            </a:r>
            <a:r>
              <a:rPr lang="pt-PT" sz="2800" dirty="0">
                <a:latin typeface="Candara" panose="020E0502030303020204" pitchFamily="34" charset="0"/>
              </a:rPr>
              <a:t>a sua localização exata na fonte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800" dirty="0">
                <a:latin typeface="Candara" panose="020E0502030303020204" pitchFamily="34" charset="0"/>
              </a:rPr>
              <a:t>E</a:t>
            </a:r>
            <a:r>
              <a:rPr lang="pt-PT" sz="2800" dirty="0" smtClean="0">
                <a:latin typeface="Candara" panose="020E0502030303020204" pitchFamily="34" charset="0"/>
              </a:rPr>
              <a:t>stabelecer uma relação inequívoca entre a citação e a referência bibliográfica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80526" y="1884760"/>
            <a:ext cx="10990509" cy="523220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PT" sz="2800" b="1" dirty="0" smtClean="0">
                <a:solidFill>
                  <a:srgbClr val="0070C0"/>
                </a:solidFill>
              </a:rPr>
              <a:t> </a:t>
            </a:r>
            <a:r>
              <a:rPr lang="pt-PT" sz="2800" dirty="0" smtClean="0">
                <a:latin typeface="Candara" panose="020E0502030303020204" pitchFamily="34" charset="0"/>
              </a:rPr>
              <a:t>O seu </a:t>
            </a:r>
            <a:r>
              <a:rPr lang="pt-PT" sz="28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objetivo</a:t>
            </a:r>
            <a:r>
              <a:rPr lang="pt-PT" sz="2800" dirty="0" smtClean="0">
                <a:latin typeface="Candara" panose="020E0502030303020204" pitchFamily="34" charset="0"/>
              </a:rPr>
              <a:t> é sustentar e fundamentar teoricamente um trabalho</a:t>
            </a:r>
            <a:endParaRPr lang="pt-PT" sz="2800" dirty="0"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99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28"/>
    </mc:Choice>
    <mc:Fallback xmlns="">
      <p:transition spd="slow" advTm="122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p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88307" y="2222501"/>
            <a:ext cx="32442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pt-PT" sz="2800" b="1" dirty="0" smtClean="0">
                <a:ln/>
                <a:solidFill>
                  <a:schemeClr val="accent3"/>
                </a:solidFill>
                <a:latin typeface="Candara" panose="020E0502030303020204" pitchFamily="34" charset="0"/>
              </a:rPr>
              <a:t>Ainda com  dúvidas?</a:t>
            </a:r>
            <a:endParaRPr lang="pt-PT" sz="2800" b="1" dirty="0">
              <a:ln/>
              <a:solidFill>
                <a:schemeClr val="accent3"/>
              </a:solidFill>
              <a:latin typeface="Candara" panose="020E0502030303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901288" y="2366629"/>
            <a:ext cx="43608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Franklin Gothic Book" panose="020B050302010202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en-US" sz="2800" b="1" dirty="0">
                <a:solidFill>
                  <a:schemeClr val="accent6"/>
                </a:solidFill>
                <a:latin typeface="Candara" panose="020E0502030303020204" pitchFamily="34" charset="0"/>
                <a:hlinkClick r:id="rId3"/>
              </a:rPr>
              <a:t>PERGUNTE-NOS</a:t>
            </a:r>
            <a:endParaRPr lang="en-US" sz="2800" b="1" dirty="0">
              <a:solidFill>
                <a:schemeClr val="accent6"/>
              </a:solidFill>
              <a:latin typeface="Candara" panose="020E0502030303020204" pitchFamily="34" charset="0"/>
            </a:endParaRPr>
          </a:p>
          <a:p>
            <a:pPr algn="ctr"/>
            <a:endParaRPr lang="nb-NO" sz="28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Candara" panose="020E0502030303020204" pitchFamily="34" charset="0"/>
                <a:hlinkClick r:id="rId4"/>
              </a:rPr>
              <a:t>cdoc@uab.pt</a:t>
            </a:r>
            <a:endParaRPr lang="en-US" sz="28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ctr"/>
            <a:endParaRPr lang="en-US" dirty="0" smtClean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/>
            <a:endParaRPr lang="en-US" sz="2000" dirty="0">
              <a:latin typeface="Franklin Gothic Book" panose="020B0503020102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6577" y="6161899"/>
            <a:ext cx="1679652" cy="463082"/>
          </a:xfrm>
          <a:prstGeom prst="rect">
            <a:avLst/>
          </a:prstGeom>
        </p:spPr>
      </p:pic>
      <p:pic>
        <p:nvPicPr>
          <p:cNvPr id="6" name="Imagem 5" descr="https://licensebuttons.net/l/by-sa/3.0/88x3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67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2"/>
    </mc:Choice>
    <mc:Fallback xmlns="">
      <p:transition spd="slow" advTm="127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tângulo 1"/>
          <p:cNvSpPr/>
          <p:nvPr/>
        </p:nvSpPr>
        <p:spPr>
          <a:xfrm>
            <a:off x="350907" y="1964730"/>
            <a:ext cx="114789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pt-PT" sz="2400" dirty="0" smtClean="0">
                <a:latin typeface="Candara" panose="020E0502030303020204" pitchFamily="34" charset="0"/>
              </a:rPr>
              <a:t>Consideram-se </a:t>
            </a:r>
            <a:r>
              <a:rPr lang="pt-PT" sz="2400" b="1" dirty="0" smtClean="0">
                <a:latin typeface="Candara" panose="020E0502030303020204" pitchFamily="34" charset="0"/>
              </a:rPr>
              <a:t>três formas </a:t>
            </a:r>
            <a:r>
              <a:rPr lang="pt-PT" sz="2400" dirty="0" smtClean="0">
                <a:latin typeface="Candara" panose="020E0502030303020204" pitchFamily="34" charset="0"/>
              </a:rPr>
              <a:t>de </a:t>
            </a:r>
            <a:r>
              <a:rPr lang="pt-PT" sz="2400" dirty="0">
                <a:latin typeface="Candara" panose="020E0502030303020204" pitchFamily="34" charset="0"/>
              </a:rPr>
              <a:t>elaborar as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citações</a:t>
            </a:r>
            <a:r>
              <a:rPr lang="pt-PT" sz="2400" b="1" dirty="0">
                <a:latin typeface="Candara" panose="020E0502030303020204" pitchFamily="34" charset="0"/>
              </a:rPr>
              <a:t> </a:t>
            </a:r>
            <a:r>
              <a:rPr lang="pt-PT" sz="2400" dirty="0">
                <a:latin typeface="Candara" panose="020E0502030303020204" pitchFamily="34" charset="0"/>
              </a:rPr>
              <a:t>e de estabelecer </a:t>
            </a:r>
            <a:r>
              <a:rPr lang="pt-PT" sz="2400" dirty="0" smtClean="0">
                <a:latin typeface="Candara" panose="020E0502030303020204" pitchFamily="34" charset="0"/>
              </a:rPr>
              <a:t>a sua </a:t>
            </a:r>
            <a:r>
              <a:rPr lang="pt-PT" sz="2400" dirty="0">
                <a:latin typeface="Candara" panose="020E0502030303020204" pitchFamily="34" charset="0"/>
              </a:rPr>
              <a:t>correspondência com as referências bibliográficas:</a:t>
            </a:r>
          </a:p>
          <a:p>
            <a:pPr lvl="1" algn="just"/>
            <a:r>
              <a:rPr lang="pt-PT" sz="2400" dirty="0">
                <a:latin typeface="Candara" panose="020E0502030303020204" pitchFamily="34" charset="0"/>
              </a:rPr>
              <a:t> </a:t>
            </a:r>
            <a:endParaRPr lang="pt-PT" sz="2400" b="1" dirty="0"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907" y="1268760"/>
            <a:ext cx="286477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95400" y="3129245"/>
            <a:ext cx="6991016" cy="1697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Citações Numéricas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Citações em Nota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latin typeface="Candara" panose="020E0502030303020204" pitchFamily="34" charset="0"/>
              </a:rPr>
              <a:t>Citações Autor-data-localização entre parênteses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18328" y="5373216"/>
            <a:ext cx="1147898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Nota: </a:t>
            </a:r>
            <a:r>
              <a:rPr lang="pt-PT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A seleção e aplicação de uma destas formas de citação deverá ser consistente, de modo a criar uniformidade em todo o documento. No final do trabalho colocar a referência bibliográfica completa.</a:t>
            </a:r>
            <a:endParaRPr lang="pt-PT" b="1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pic>
        <p:nvPicPr>
          <p:cNvPr id="9" name="Imagem 8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271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97"/>
    </mc:Choice>
    <mc:Fallback xmlns="">
      <p:transition spd="slow" advTm="133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292682" y="1985543"/>
            <a:ext cx="114626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Cada referência é identificada com </a:t>
            </a:r>
            <a:r>
              <a:rPr lang="pt-PT" sz="2800" b="1" dirty="0" smtClean="0">
                <a:latin typeface="Candara" panose="020E0502030303020204" pitchFamily="34" charset="0"/>
              </a:rPr>
              <a:t>um número</a:t>
            </a:r>
            <a:endParaRPr lang="pt-PT" sz="2800" dirty="0" smtClean="0">
              <a:latin typeface="Candara" panose="020E0502030303020204" pitchFamily="34" charset="0"/>
            </a:endParaRPr>
          </a:p>
          <a:p>
            <a:pPr marL="342900" lvl="0" indent="-342900" algn="just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800" dirty="0" smtClean="0">
                <a:latin typeface="Candara" panose="020E0502030303020204" pitchFamily="34" charset="0"/>
              </a:rPr>
              <a:t>A </a:t>
            </a:r>
            <a:r>
              <a:rPr lang="pt-PT" sz="2800" b="1" dirty="0" smtClean="0">
                <a:latin typeface="Candara" panose="020E0502030303020204" pitchFamily="34" charset="0"/>
              </a:rPr>
              <a:t>bibliografia final </a:t>
            </a:r>
            <a:r>
              <a:rPr lang="pt-PT" sz="2800" dirty="0" smtClean="0">
                <a:latin typeface="Candara" panose="020E0502030303020204" pitchFamily="34" charset="0"/>
              </a:rPr>
              <a:t>é</a:t>
            </a:r>
            <a:r>
              <a:rPr lang="pt-PT" sz="2800" b="1" dirty="0" smtClean="0">
                <a:latin typeface="Candara" panose="020E0502030303020204" pitchFamily="34" charset="0"/>
              </a:rPr>
              <a:t> </a:t>
            </a:r>
            <a:r>
              <a:rPr lang="pt-PT" sz="2800" dirty="0" smtClean="0">
                <a:latin typeface="Candara" panose="020E0502030303020204" pitchFamily="34" charset="0"/>
              </a:rPr>
              <a:t>organizada por ordem numérica </a:t>
            </a:r>
          </a:p>
          <a:p>
            <a:pPr marL="342900" lvl="0" indent="-342900" algn="just" defTabSz="9144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PT" sz="2800" dirty="0">
                <a:latin typeface="Candara" panose="020E0502030303020204" pitchFamily="34" charset="0"/>
              </a:rPr>
              <a:t>N</a:t>
            </a:r>
            <a:r>
              <a:rPr lang="pt-PT" sz="2800" dirty="0" smtClean="0">
                <a:latin typeface="Candara" panose="020E0502030303020204" pitchFamily="34" charset="0"/>
              </a:rPr>
              <a:t>úmeros </a:t>
            </a:r>
            <a:r>
              <a:rPr lang="pt-PT" sz="2800" dirty="0">
                <a:latin typeface="Candara" panose="020E0502030303020204" pitchFamily="34" charset="0"/>
              </a:rPr>
              <a:t>são inseridos no texto em expoente ou entre </a:t>
            </a:r>
            <a:r>
              <a:rPr lang="pt-PT" sz="2800" dirty="0" smtClean="0">
                <a:latin typeface="Candara" panose="020E0502030303020204" pitchFamily="34" charset="0"/>
              </a:rPr>
              <a:t>parênteses curvos () </a:t>
            </a:r>
            <a:r>
              <a:rPr lang="pt-PT" sz="2800" dirty="0">
                <a:latin typeface="Candara" panose="020E0502030303020204" pitchFamily="34" charset="0"/>
              </a:rPr>
              <a:t>e </a:t>
            </a:r>
            <a:r>
              <a:rPr lang="pt-PT" sz="2800" dirty="0" smtClean="0">
                <a:latin typeface="Candara" panose="020E0502030303020204" pitchFamily="34" charset="0"/>
              </a:rPr>
              <a:t>remetem </a:t>
            </a:r>
            <a:r>
              <a:rPr lang="pt-PT" sz="2800" dirty="0">
                <a:latin typeface="Candara" panose="020E0502030303020204" pitchFamily="34" charset="0"/>
              </a:rPr>
              <a:t>para os documentos pela ordem em que são </a:t>
            </a:r>
            <a:r>
              <a:rPr lang="pt-PT" sz="2800" dirty="0" smtClean="0">
                <a:latin typeface="Candara" panose="020E0502030303020204" pitchFamily="34" charset="0"/>
              </a:rPr>
              <a:t>citados</a:t>
            </a:r>
            <a:endParaRPr lang="pt-PT" sz="2800" dirty="0"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368769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Citações numéricas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835860" y="4817276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Tavares, J. - …</a:t>
            </a:r>
          </a:p>
          <a:p>
            <a:pPr marL="457200" indent="-457200">
              <a:buFont typeface="+mj-lt"/>
              <a:buAutoNum type="arabicParenR"/>
            </a:pPr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Rocha, M. – …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Smith, A. - …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pic>
        <p:nvPicPr>
          <p:cNvPr id="7" name="Imagem 6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068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40"/>
    </mc:Choice>
    <mc:Fallback xmlns="">
      <p:transition spd="slow" advTm="121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tângulo 1"/>
          <p:cNvSpPr/>
          <p:nvPr/>
        </p:nvSpPr>
        <p:spPr>
          <a:xfrm>
            <a:off x="298903" y="1356399"/>
            <a:ext cx="11594193" cy="4989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lnSpc>
                <a:spcPct val="130000"/>
              </a:lnSpc>
              <a:defRPr/>
            </a:pPr>
            <a:endParaRPr lang="pt-PT" sz="2400" b="1" dirty="0" smtClean="0">
              <a:latin typeface="Candara" panose="020E0502030303020204" pitchFamily="34" charset="0"/>
            </a:endParaRPr>
          </a:p>
          <a:p>
            <a:pPr marL="342900" lvl="0" indent="-342900" algn="just" defTabSz="914400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pt-PT" sz="2400" b="1" dirty="0" smtClean="0">
                <a:latin typeface="Candara" panose="020E0502030303020204" pitchFamily="34" charset="0"/>
              </a:rPr>
              <a:t>Na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Bibliografia:</a:t>
            </a:r>
            <a:endParaRPr lang="pt-PT" sz="2400" b="1" dirty="0">
              <a:latin typeface="Candara" panose="020E0502030303020204" pitchFamily="34" charset="0"/>
            </a:endParaRPr>
          </a:p>
          <a:p>
            <a:pPr lvl="0">
              <a:lnSpc>
                <a:spcPct val="130000"/>
              </a:lnSpc>
              <a:spcBef>
                <a:spcPts val="1200"/>
              </a:spcBef>
            </a:pP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(1) RIBEIRO, Fernanda - </a:t>
            </a:r>
            <a:r>
              <a:rPr lang="pt-PT" i="1" dirty="0">
                <a:solidFill>
                  <a:prstClr val="black"/>
                </a:solidFill>
                <a:latin typeface="Candara" panose="020E0502030303020204" pitchFamily="34" charset="0"/>
              </a:rPr>
              <a:t>Formação e mercado de trabalho em informação e documentação em Portugal 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[Em linha]</a:t>
            </a:r>
            <a:r>
              <a:rPr lang="pt-PT" i="1" dirty="0">
                <a:solidFill>
                  <a:prstClr val="black"/>
                </a:solidFill>
                <a:latin typeface="Candara" panose="020E0502030303020204" pitchFamily="34" charset="0"/>
              </a:rPr>
              <a:t>.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 [</a:t>
            </a:r>
            <a:r>
              <a:rPr lang="pt-PT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S.l</a:t>
            </a: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. : </a:t>
            </a:r>
            <a:r>
              <a:rPr lang="pt-PT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s.n.</a:t>
            </a: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], 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2006. [</a:t>
            </a:r>
            <a:r>
              <a:rPr lang="pt-PT" dirty="0" err="1">
                <a:solidFill>
                  <a:prstClr val="black"/>
                </a:solidFill>
                <a:latin typeface="Candara" panose="020E0502030303020204" pitchFamily="34" charset="0"/>
              </a:rPr>
              <a:t>Consult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. em 2012-10-25]. Disponível em WWW: &lt;URL: </a:t>
            </a:r>
            <a:r>
              <a:rPr lang="pt-PT" u="sng" dirty="0">
                <a:solidFill>
                  <a:prstClr val="black"/>
                </a:solidFill>
                <a:latin typeface="Candara" panose="020E0502030303020204" pitchFamily="34" charset="0"/>
                <a:hlinkClick r:id="rId3"/>
              </a:rPr>
              <a:t>http://ler.letras.up.pt/uploads/ficheiros/artigo11111.pdf</a:t>
            </a:r>
            <a:endParaRPr lang="pt-PT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>
              <a:lnSpc>
                <a:spcPct val="130000"/>
              </a:lnSpc>
              <a:spcBef>
                <a:spcPts val="1200"/>
              </a:spcBef>
            </a:pP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(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2) CALIXTO, José António - A investigação em Portugal na área da documentação/informação. </a:t>
            </a:r>
            <a:r>
              <a:rPr lang="es-ES_tradnl" dirty="0">
                <a:solidFill>
                  <a:prstClr val="black"/>
                </a:solidFill>
                <a:latin typeface="Candara" panose="020E0502030303020204" pitchFamily="34" charset="0"/>
              </a:rPr>
              <a:t>In ENCUENTRO IBÉRICO DE DOCENTES E INVESTIGADORES EN INFORMACIÓN Y DOCUMENTACIÓN, 3, Salamanca, 2008. </a:t>
            </a:r>
            <a:r>
              <a:rPr lang="es-ES_tradnl" i="1" dirty="0">
                <a:solidFill>
                  <a:prstClr val="black"/>
                </a:solidFill>
                <a:latin typeface="Candara" panose="020E0502030303020204" pitchFamily="34" charset="0"/>
              </a:rPr>
              <a:t>Formación, investigación y mercado laboral en información y documentación en España y Portugal</a:t>
            </a:r>
            <a:r>
              <a:rPr lang="es-ES_tradnl" dirty="0">
                <a:solidFill>
                  <a:prstClr val="black"/>
                </a:solidFill>
                <a:latin typeface="Candara" panose="020E0502030303020204" pitchFamily="34" charset="0"/>
              </a:rPr>
              <a:t>. 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Salamanca : </a:t>
            </a:r>
            <a:r>
              <a:rPr lang="pt-PT" dirty="0" err="1">
                <a:solidFill>
                  <a:prstClr val="black"/>
                </a:solidFill>
                <a:latin typeface="Candara" panose="020E0502030303020204" pitchFamily="34" charset="0"/>
              </a:rPr>
              <a:t>Universidad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 de Salamanca, 2008. p. </a:t>
            </a: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619-636.</a:t>
            </a:r>
            <a:endParaRPr lang="pt-PT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(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3) PINTO, Maria Manuela Gomes de Azevedo  - A formação em informação e documentação: Portugal na contemporaneidade. </a:t>
            </a:r>
            <a:r>
              <a:rPr lang="pt-PT" i="1" dirty="0">
                <a:solidFill>
                  <a:prstClr val="black"/>
                </a:solidFill>
                <a:latin typeface="Candara" panose="020E0502030303020204" pitchFamily="34" charset="0"/>
              </a:rPr>
              <a:t>Página A&amp;B: arquivo &amp; bibliotecas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. Lisboa: Colibri. </a:t>
            </a:r>
            <a:r>
              <a:rPr lang="pt-PT" dirty="0" smtClean="0">
                <a:solidFill>
                  <a:prstClr val="black"/>
                </a:solidFill>
                <a:latin typeface="Candara" panose="020E0502030303020204" pitchFamily="34" charset="0"/>
              </a:rPr>
              <a:t>ISBN </a:t>
            </a:r>
            <a:r>
              <a:rPr lang="pt-PT" dirty="0">
                <a:solidFill>
                  <a:prstClr val="black"/>
                </a:solidFill>
                <a:latin typeface="Candara" panose="020E0502030303020204" pitchFamily="34" charset="0"/>
              </a:rPr>
              <a:t>0873-5670. Série 2, nº 1 (2008), p. 7-62.</a:t>
            </a:r>
            <a:endParaRPr lang="pt-PT" b="1" kern="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>
              <a:lnSpc>
                <a:spcPct val="130000"/>
              </a:lnSpc>
              <a:spcBef>
                <a:spcPts val="1200"/>
              </a:spcBef>
            </a:pPr>
            <a:endParaRPr lang="pt-PT" sz="2000" b="1" kern="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256240" y="1470522"/>
            <a:ext cx="2952845" cy="5183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EXEMPLO</a:t>
            </a:r>
            <a:endParaRPr lang="pt-PT" sz="2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368769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Citações numéricas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Imagem 6" descr="https://licensebuttons.net/l/by-sa/3.0/88x3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805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75"/>
    </mc:Choice>
    <mc:Fallback xmlns="">
      <p:transition spd="slow" advTm="126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347435" y="1823794"/>
            <a:ext cx="1149712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Os </a:t>
            </a: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números são inseridos no texto em expoente ou entre parênteses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() por ordem numérica, conforme surgem no texto 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Na </a:t>
            </a:r>
            <a:r>
              <a:rPr lang="pt-PT" sz="24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bibliografia final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surgem por ordem alfabética do </a:t>
            </a:r>
            <a:r>
              <a:rPr lang="pt-PT" sz="2400" b="1" dirty="0" smtClean="0">
                <a:latin typeface="Candara" panose="020E0502030303020204" pitchFamily="34" charset="0"/>
              </a:rPr>
              <a:t>apelido do autor</a:t>
            </a:r>
            <a:endParaRPr lang="pt-PT" sz="2400" b="1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50000"/>
              </a:lnSpc>
            </a:pPr>
            <a:endParaRPr lang="pt-PT" sz="14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>
              <a:lnSpc>
                <a:spcPct val="150000"/>
              </a:lnSpc>
            </a:pPr>
            <a:endParaRPr lang="pt-PT" sz="24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50907" y="1268760"/>
            <a:ext cx="308079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Citação em nota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395699" y="3544084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Texto: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… segundo Tavares (3) …Novas tecnologias …</a:t>
            </a:r>
          </a:p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Citação: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(3) TAVARES, J. – As novas tecnologias, p. 201</a:t>
            </a:r>
          </a:p>
          <a:p>
            <a:pPr algn="ctr"/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Bibliografia: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PEREIRA, Manuel - …</a:t>
            </a:r>
          </a:p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SMITH, Anne. - …</a:t>
            </a:r>
          </a:p>
          <a:p>
            <a:pPr algn="ctr"/>
            <a:r>
              <a:rPr lang="pt-PT" sz="2000" b="1" dirty="0">
                <a:solidFill>
                  <a:srgbClr val="0070C0"/>
                </a:solidFill>
                <a:latin typeface="Candara" panose="020E0502030303020204" pitchFamily="34" charset="0"/>
              </a:rPr>
              <a:t>TAVARES, J. – As novas </a:t>
            </a:r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tecnologias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2135560" y="6043953"/>
            <a:ext cx="7920880" cy="37149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Nota: </a:t>
            </a:r>
            <a:r>
              <a:rPr lang="pt-PT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No caso de não existir um autor coloca-se por ordem alfabética do título. </a:t>
            </a:r>
            <a:endParaRPr lang="pt-PT" b="1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pic>
        <p:nvPicPr>
          <p:cNvPr id="8" name="Imagem 7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019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10"/>
    </mc:Choice>
    <mc:Fallback xmlns="">
      <p:transition spd="slow" advTm="16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Norma Portuguesa 405</a:t>
            </a:r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373083" y="3402895"/>
            <a:ext cx="11132929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  </a:t>
            </a:r>
            <a:endParaRPr lang="pt-PT" sz="2400" b="1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/>
            <a:endParaRPr lang="pt-PT" sz="14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Na </a:t>
            </a:r>
            <a:r>
              <a:rPr lang="pt-PT" sz="24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segunda citação e seguintes:</a:t>
            </a:r>
            <a:endParaRPr lang="pt-PT" sz="2400" dirty="0" smtClean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 Podem reduzir-se ao apelido(s) do autor(</a:t>
            </a:r>
            <a:r>
              <a:rPr lang="pt-PT" sz="2400" dirty="0" err="1" smtClean="0">
                <a:solidFill>
                  <a:prstClr val="black"/>
                </a:solidFill>
                <a:latin typeface="Candara" panose="020E0502030303020204" pitchFamily="34" charset="0"/>
              </a:rPr>
              <a:t>es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)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A uma forma abreviada do título 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Número </a:t>
            </a: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de páginas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citadas</a:t>
            </a:r>
            <a:endParaRPr lang="pt-PT" sz="2400" b="1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just"/>
            <a:endParaRPr lang="pt-PT" sz="2400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673983" y="516141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ROCHA – Estudos sobre o mar…, p. 112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50907" y="1268760"/>
            <a:ext cx="368769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Candara" panose="020E0502030303020204" pitchFamily="34" charset="0"/>
              </a:rPr>
              <a:t>Citações em nota</a:t>
            </a:r>
            <a:endParaRPr lang="pt-PT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16539" y="1770126"/>
            <a:ext cx="115589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A </a:t>
            </a:r>
            <a:r>
              <a:rPr lang="pt-PT" sz="2400" b="1" dirty="0">
                <a:solidFill>
                  <a:srgbClr val="0070C0"/>
                </a:solidFill>
                <a:latin typeface="Candara" panose="020E0502030303020204" pitchFamily="34" charset="0"/>
              </a:rPr>
              <a:t>primeira citação </a:t>
            </a:r>
            <a:r>
              <a:rPr lang="pt-PT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deve incluir:</a:t>
            </a:r>
            <a:endParaRPr lang="pt-PT" sz="2400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 Nome dos autores (podem não ser colocados pela ordem inversa)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Título completo (sem o complemento de título)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dirty="0">
                <a:solidFill>
                  <a:prstClr val="black"/>
                </a:solidFill>
                <a:latin typeface="Candara" panose="020E0502030303020204" pitchFamily="34" charset="0"/>
              </a:rPr>
              <a:t>Número de páginas citadas</a:t>
            </a:r>
            <a:endParaRPr lang="pt-PT" sz="2400" b="1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882514" y="3586037"/>
            <a:ext cx="4992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andara" panose="020E0502030303020204" pitchFamily="34" charset="0"/>
              </a:rPr>
              <a:t>CASTELLS, Manuel – Sociedade atual, p. 131</a:t>
            </a:r>
            <a:endParaRPr lang="pt-PT" sz="2000" b="1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cxnSp>
        <p:nvCxnSpPr>
          <p:cNvPr id="7" name="Conexão reta unidirecional 6"/>
          <p:cNvCxnSpPr/>
          <p:nvPr/>
        </p:nvCxnSpPr>
        <p:spPr>
          <a:xfrm>
            <a:off x="5015880" y="3789040"/>
            <a:ext cx="1794626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ta unidirecional 14"/>
          <p:cNvCxnSpPr/>
          <p:nvPr/>
        </p:nvCxnSpPr>
        <p:spPr>
          <a:xfrm>
            <a:off x="5519936" y="5421810"/>
            <a:ext cx="1290570" cy="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 descr="https://licensebuttons.net/l/by-sa/3.0/88x3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426200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089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58"/>
    </mc:Choice>
    <mc:Fallback xmlns="">
      <p:transition spd="slow" advTm="197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9|0.8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1|2.3|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4.1|2.8|2.1|2|1.2|1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3|3|3.6|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3|1.2|1.3|1.9|2|2.2|3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5|1.7|1.8|1.9|1.7|1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6|3.1|2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9|1.1|1.6|1.8|0.9|1.5|4.1|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3.2|3.3|3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|2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1|2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|1.8|1|0.8|0.8|0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4|1.2|1.1|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.2|2.6|2.1|2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|1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7|2.4|2.5|1.2|0.9|1.1|1|0.9|1|1|0.9|0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8|1.1|0.8|1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|0.8|1.1|0.7|0.7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2|2.5|1|1.1|1.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2|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|0.9|1|1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|1.7|1.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0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1|0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0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8|1|1.4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7|2.4|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5|2.9|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8|2.5|5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5|2|1.8|1.9|1.4|1|1.6|1.6|1.4|0.8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1|1.6|1.6|0.8|1.2|0.9|0.9"/>
</p:tagLst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6388</TotalTime>
  <Words>3049</Words>
  <Application>Microsoft Office PowerPoint</Application>
  <PresentationFormat>Ecrã Panorâmico</PresentationFormat>
  <Paragraphs>418</Paragraphs>
  <Slides>40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Candara</vt:lpstr>
      <vt:lpstr>Candara </vt:lpstr>
      <vt:lpstr>Franklin Gothic Book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Madalena Carvalho</dc:creator>
  <cp:lastModifiedBy>Susana Isabel Faria Patrício de Sousa Marques</cp:lastModifiedBy>
  <cp:revision>465</cp:revision>
  <dcterms:created xsi:type="dcterms:W3CDTF">2015-10-30T11:06:07Z</dcterms:created>
  <dcterms:modified xsi:type="dcterms:W3CDTF">2019-10-30T11:32:42Z</dcterms:modified>
</cp:coreProperties>
</file>