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3877" r:id="rId3"/>
    <p:sldId id="3878" r:id="rId4"/>
    <p:sldId id="3881" r:id="rId5"/>
    <p:sldId id="3883" r:id="rId6"/>
    <p:sldId id="3882" r:id="rId7"/>
    <p:sldId id="3884" r:id="rId8"/>
    <p:sldId id="263" r:id="rId9"/>
    <p:sldId id="3886" r:id="rId10"/>
    <p:sldId id="363" r:id="rId11"/>
    <p:sldId id="258" r:id="rId12"/>
    <p:sldId id="3887" r:id="rId13"/>
    <p:sldId id="3888" r:id="rId14"/>
    <p:sldId id="3880" r:id="rId15"/>
    <p:sldId id="264" r:id="rId16"/>
    <p:sldId id="3889" r:id="rId17"/>
    <p:sldId id="3890" r:id="rId18"/>
    <p:sldId id="3892" r:id="rId19"/>
    <p:sldId id="259" r:id="rId20"/>
    <p:sldId id="3893" r:id="rId21"/>
    <p:sldId id="361" r:id="rId22"/>
    <p:sldId id="362" r:id="rId23"/>
    <p:sldId id="3894" r:id="rId24"/>
    <p:sldId id="3874" r:id="rId25"/>
    <p:sldId id="1736" r:id="rId26"/>
    <p:sldId id="1735" r:id="rId27"/>
    <p:sldId id="1737" r:id="rId28"/>
    <p:sldId id="3879" r:id="rId29"/>
    <p:sldId id="3895" r:id="rId30"/>
    <p:sldId id="3896" r:id="rId31"/>
    <p:sldId id="3897" r:id="rId32"/>
    <p:sldId id="3898" r:id="rId33"/>
    <p:sldId id="3899" r:id="rId34"/>
    <p:sldId id="3901" r:id="rId35"/>
    <p:sldId id="3902" r:id="rId36"/>
    <p:sldId id="260" r:id="rId37"/>
    <p:sldId id="353" r:id="rId38"/>
    <p:sldId id="3903" r:id="rId39"/>
    <p:sldId id="3904" r:id="rId40"/>
    <p:sldId id="3905" r:id="rId41"/>
    <p:sldId id="3906" r:id="rId42"/>
    <p:sldId id="3907" r:id="rId43"/>
    <p:sldId id="3910" r:id="rId44"/>
    <p:sldId id="280" r:id="rId45"/>
    <p:sldId id="273" r:id="rId46"/>
    <p:sldId id="364" r:id="rId47"/>
    <p:sldId id="365" r:id="rId48"/>
    <p:sldId id="278" r:id="rId49"/>
    <p:sldId id="357" r:id="rId50"/>
    <p:sldId id="271" r:id="rId51"/>
    <p:sldId id="3911" r:id="rId52"/>
    <p:sldId id="3912" r:id="rId53"/>
    <p:sldId id="3915" r:id="rId54"/>
    <p:sldId id="349" r:id="rId55"/>
    <p:sldId id="325" r:id="rId56"/>
    <p:sldId id="326" r:id="rId57"/>
    <p:sldId id="3916" r:id="rId58"/>
    <p:sldId id="3875" r:id="rId59"/>
    <p:sldId id="268" r:id="rId60"/>
    <p:sldId id="3917" r:id="rId61"/>
    <p:sldId id="269" r:id="rId62"/>
    <p:sldId id="3918" r:id="rId63"/>
    <p:sldId id="3919" r:id="rId64"/>
    <p:sldId id="3922" r:id="rId65"/>
    <p:sldId id="3923" r:id="rId66"/>
    <p:sldId id="3924" r:id="rId67"/>
    <p:sldId id="3925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471537-9E0D-4FD3-905E-7CA20CD4581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CDE7CF-5806-43B7-BFF4-55872F6D17B7}">
      <dgm:prSet phldrT="[Text]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PT" dirty="0"/>
            <a:t>Requisitos</a:t>
          </a:r>
          <a:endParaRPr lang="en-US" dirty="0"/>
        </a:p>
      </dgm:t>
    </dgm:pt>
    <dgm:pt modelId="{5E279BAE-E33C-41B1-A883-94FC1057AA06}" type="parTrans" cxnId="{219E1809-88BF-490B-9AAE-F201C79484C1}">
      <dgm:prSet/>
      <dgm:spPr/>
      <dgm:t>
        <a:bodyPr/>
        <a:lstStyle/>
        <a:p>
          <a:endParaRPr lang="en-US"/>
        </a:p>
      </dgm:t>
    </dgm:pt>
    <dgm:pt modelId="{74263DB8-4F58-4C25-B90B-C9E6F0D99316}" type="sibTrans" cxnId="{219E1809-88BF-490B-9AAE-F201C79484C1}">
      <dgm:prSet/>
      <dgm:spPr/>
      <dgm:t>
        <a:bodyPr/>
        <a:lstStyle/>
        <a:p>
          <a:endParaRPr lang="en-US"/>
        </a:p>
      </dgm:t>
    </dgm:pt>
    <dgm:pt modelId="{3F79A75A-B0EA-4E4B-AB7B-FA42D5BBA72C}">
      <dgm:prSet phldrT="[Text]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PT" dirty="0"/>
            <a:t>Funcionais</a:t>
          </a:r>
          <a:endParaRPr lang="en-US" dirty="0"/>
        </a:p>
      </dgm:t>
    </dgm:pt>
    <dgm:pt modelId="{35062EC3-48D9-40D6-85C0-E4390785B17A}" type="parTrans" cxnId="{FBE36705-85D6-4E42-9CEF-E570BDBFA606}">
      <dgm:prSet/>
      <dgm:spPr/>
      <dgm:t>
        <a:bodyPr/>
        <a:lstStyle/>
        <a:p>
          <a:endParaRPr lang="en-US"/>
        </a:p>
      </dgm:t>
    </dgm:pt>
    <dgm:pt modelId="{ED89F058-F960-432C-A325-310A58235144}" type="sibTrans" cxnId="{FBE36705-85D6-4E42-9CEF-E570BDBFA606}">
      <dgm:prSet/>
      <dgm:spPr/>
      <dgm:t>
        <a:bodyPr/>
        <a:lstStyle/>
        <a:p>
          <a:endParaRPr lang="en-US"/>
        </a:p>
      </dgm:t>
    </dgm:pt>
    <dgm:pt modelId="{1ABB614D-BFE4-42C7-AEC6-2FF69E401DE9}">
      <dgm:prSet phldrT="[Text]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PT" dirty="0"/>
            <a:t>Não funcionais</a:t>
          </a:r>
          <a:endParaRPr lang="en-US" dirty="0"/>
        </a:p>
      </dgm:t>
    </dgm:pt>
    <dgm:pt modelId="{48C62026-F4F9-4673-BDC4-990A677F8A63}" type="parTrans" cxnId="{56FAE702-CF69-4DC3-A663-A006C3BD66B5}">
      <dgm:prSet/>
      <dgm:spPr/>
      <dgm:t>
        <a:bodyPr/>
        <a:lstStyle/>
        <a:p>
          <a:endParaRPr lang="en-US"/>
        </a:p>
      </dgm:t>
    </dgm:pt>
    <dgm:pt modelId="{1EF18945-792E-4D03-BE9E-736CDB869090}" type="sibTrans" cxnId="{56FAE702-CF69-4DC3-A663-A006C3BD66B5}">
      <dgm:prSet/>
      <dgm:spPr/>
      <dgm:t>
        <a:bodyPr/>
        <a:lstStyle/>
        <a:p>
          <a:endParaRPr lang="en-US"/>
        </a:p>
      </dgm:t>
    </dgm:pt>
    <dgm:pt modelId="{E6AD05EC-4FA4-427F-BE10-5BA52D320B7B}">
      <dgm:prSet phldrT="[Text]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PT" dirty="0"/>
            <a:t>Admissíveis </a:t>
          </a:r>
        </a:p>
        <a:p>
          <a:r>
            <a:rPr lang="pt-PT" dirty="0"/>
            <a:t>(existem dados disponíveis)</a:t>
          </a:r>
          <a:endParaRPr lang="en-US" dirty="0"/>
        </a:p>
      </dgm:t>
    </dgm:pt>
    <dgm:pt modelId="{F0918249-B417-464D-8B3D-ECB180EE7184}" type="parTrans" cxnId="{414C9B33-E57D-4C36-B828-865CA6BF15C3}">
      <dgm:prSet/>
      <dgm:spPr/>
      <dgm:t>
        <a:bodyPr/>
        <a:lstStyle/>
        <a:p>
          <a:endParaRPr lang="en-US"/>
        </a:p>
      </dgm:t>
    </dgm:pt>
    <dgm:pt modelId="{67119BE2-1ECC-482C-AA57-A63BC052EDD5}" type="sibTrans" cxnId="{414C9B33-E57D-4C36-B828-865CA6BF15C3}">
      <dgm:prSet/>
      <dgm:spPr/>
      <dgm:t>
        <a:bodyPr/>
        <a:lstStyle/>
        <a:p>
          <a:endParaRPr lang="en-US"/>
        </a:p>
      </dgm:t>
    </dgm:pt>
    <dgm:pt modelId="{67D4BA91-FD4D-43FF-BF6A-B3EC3B8C5750}">
      <dgm:prSet phldrT="[Text]"/>
      <dgm:spPr/>
      <dgm:t>
        <a:bodyPr/>
        <a:lstStyle/>
        <a:p>
          <a:r>
            <a:rPr lang="pt-PT" dirty="0"/>
            <a:t>Não admissíveis</a:t>
          </a:r>
        </a:p>
        <a:p>
          <a:r>
            <a:rPr lang="pt-PT" dirty="0"/>
            <a:t>(para os quais não existem dados disponíveis)</a:t>
          </a:r>
          <a:endParaRPr lang="en-US" dirty="0"/>
        </a:p>
      </dgm:t>
    </dgm:pt>
    <dgm:pt modelId="{8FACF075-428F-4FE5-9F79-58D4CA14575B}" type="parTrans" cxnId="{EEEE6EBD-C05A-4E5C-B1F4-210A6DCF44EC}">
      <dgm:prSet/>
      <dgm:spPr/>
      <dgm:t>
        <a:bodyPr/>
        <a:lstStyle/>
        <a:p>
          <a:endParaRPr lang="en-US"/>
        </a:p>
      </dgm:t>
    </dgm:pt>
    <dgm:pt modelId="{738C01B2-EE2E-4380-B45A-03FB9318DE71}" type="sibTrans" cxnId="{EEEE6EBD-C05A-4E5C-B1F4-210A6DCF44EC}">
      <dgm:prSet/>
      <dgm:spPr/>
      <dgm:t>
        <a:bodyPr/>
        <a:lstStyle/>
        <a:p>
          <a:endParaRPr lang="en-US"/>
        </a:p>
      </dgm:t>
    </dgm:pt>
    <dgm:pt modelId="{45B57CDC-126C-48A1-AF42-A39C41CDDF7C}" type="pres">
      <dgm:prSet presAssocID="{86471537-9E0D-4FD3-905E-7CA20CD458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DFBEECD-3166-469E-92AF-65C842B75CEF}" type="pres">
      <dgm:prSet presAssocID="{20CDE7CF-5806-43B7-BFF4-55872F6D17B7}" presName="hierRoot1" presStyleCnt="0">
        <dgm:presLayoutVars>
          <dgm:hierBranch val="init"/>
        </dgm:presLayoutVars>
      </dgm:prSet>
      <dgm:spPr/>
    </dgm:pt>
    <dgm:pt modelId="{20C4F9E2-4BF7-4E6E-9DA2-B5402FAB361C}" type="pres">
      <dgm:prSet presAssocID="{20CDE7CF-5806-43B7-BFF4-55872F6D17B7}" presName="rootComposite1" presStyleCnt="0"/>
      <dgm:spPr/>
    </dgm:pt>
    <dgm:pt modelId="{2E4A041C-4F5C-4EC7-A205-EB5DB9FA4B9F}" type="pres">
      <dgm:prSet presAssocID="{20CDE7CF-5806-43B7-BFF4-55872F6D17B7}" presName="rootText1" presStyleLbl="node0" presStyleIdx="0" presStyleCnt="1">
        <dgm:presLayoutVars>
          <dgm:chPref val="3"/>
        </dgm:presLayoutVars>
      </dgm:prSet>
      <dgm:spPr/>
    </dgm:pt>
    <dgm:pt modelId="{8058263D-D11B-4D24-B73F-9750470B2D82}" type="pres">
      <dgm:prSet presAssocID="{20CDE7CF-5806-43B7-BFF4-55872F6D17B7}" presName="rootConnector1" presStyleLbl="node1" presStyleIdx="0" presStyleCnt="0"/>
      <dgm:spPr/>
    </dgm:pt>
    <dgm:pt modelId="{1D3A76BE-9CF9-478E-8831-D93AEAD78DA1}" type="pres">
      <dgm:prSet presAssocID="{20CDE7CF-5806-43B7-BFF4-55872F6D17B7}" presName="hierChild2" presStyleCnt="0"/>
      <dgm:spPr/>
    </dgm:pt>
    <dgm:pt modelId="{D36BA5B6-DC98-4355-A089-13F4F65CE870}" type="pres">
      <dgm:prSet presAssocID="{35062EC3-48D9-40D6-85C0-E4390785B17A}" presName="Name64" presStyleLbl="parChTrans1D2" presStyleIdx="0" presStyleCnt="2"/>
      <dgm:spPr/>
    </dgm:pt>
    <dgm:pt modelId="{53EEFCF4-F894-42A1-8548-C39FCC10AF1F}" type="pres">
      <dgm:prSet presAssocID="{3F79A75A-B0EA-4E4B-AB7B-FA42D5BBA72C}" presName="hierRoot2" presStyleCnt="0">
        <dgm:presLayoutVars>
          <dgm:hierBranch val="init"/>
        </dgm:presLayoutVars>
      </dgm:prSet>
      <dgm:spPr/>
    </dgm:pt>
    <dgm:pt modelId="{325F373E-AC63-457B-9E48-7EDB767091F4}" type="pres">
      <dgm:prSet presAssocID="{3F79A75A-B0EA-4E4B-AB7B-FA42D5BBA72C}" presName="rootComposite" presStyleCnt="0"/>
      <dgm:spPr/>
    </dgm:pt>
    <dgm:pt modelId="{79A82C89-2470-4CF1-8BBC-0E3F4FF309DF}" type="pres">
      <dgm:prSet presAssocID="{3F79A75A-B0EA-4E4B-AB7B-FA42D5BBA72C}" presName="rootText" presStyleLbl="node2" presStyleIdx="0" presStyleCnt="2">
        <dgm:presLayoutVars>
          <dgm:chPref val="3"/>
        </dgm:presLayoutVars>
      </dgm:prSet>
      <dgm:spPr/>
    </dgm:pt>
    <dgm:pt modelId="{98D8CFAE-07CB-4A34-91AF-A1B6269704DE}" type="pres">
      <dgm:prSet presAssocID="{3F79A75A-B0EA-4E4B-AB7B-FA42D5BBA72C}" presName="rootConnector" presStyleLbl="node2" presStyleIdx="0" presStyleCnt="2"/>
      <dgm:spPr/>
    </dgm:pt>
    <dgm:pt modelId="{D270B0CB-B344-4C07-9EEC-1D005CA6A777}" type="pres">
      <dgm:prSet presAssocID="{3F79A75A-B0EA-4E4B-AB7B-FA42D5BBA72C}" presName="hierChild4" presStyleCnt="0"/>
      <dgm:spPr/>
    </dgm:pt>
    <dgm:pt modelId="{AA469D6B-F62A-4FE5-BE7F-14A4DC9B8522}" type="pres">
      <dgm:prSet presAssocID="{F0918249-B417-464D-8B3D-ECB180EE7184}" presName="Name64" presStyleLbl="parChTrans1D3" presStyleIdx="0" presStyleCnt="2"/>
      <dgm:spPr/>
    </dgm:pt>
    <dgm:pt modelId="{A83656F2-BAAB-485A-BEEF-46388CBBB2A1}" type="pres">
      <dgm:prSet presAssocID="{E6AD05EC-4FA4-427F-BE10-5BA52D320B7B}" presName="hierRoot2" presStyleCnt="0">
        <dgm:presLayoutVars>
          <dgm:hierBranch val="init"/>
        </dgm:presLayoutVars>
      </dgm:prSet>
      <dgm:spPr/>
    </dgm:pt>
    <dgm:pt modelId="{8D47D56D-B649-4CB6-98F8-0D190AC882D2}" type="pres">
      <dgm:prSet presAssocID="{E6AD05EC-4FA4-427F-BE10-5BA52D320B7B}" presName="rootComposite" presStyleCnt="0"/>
      <dgm:spPr/>
    </dgm:pt>
    <dgm:pt modelId="{568FCAC2-507D-4E95-8B2D-70C64DFFEFAC}" type="pres">
      <dgm:prSet presAssocID="{E6AD05EC-4FA4-427F-BE10-5BA52D320B7B}" presName="rootText" presStyleLbl="node3" presStyleIdx="0" presStyleCnt="2">
        <dgm:presLayoutVars>
          <dgm:chPref val="3"/>
        </dgm:presLayoutVars>
      </dgm:prSet>
      <dgm:spPr/>
    </dgm:pt>
    <dgm:pt modelId="{DF462788-0F47-44A9-A9E2-9A7617C41DBF}" type="pres">
      <dgm:prSet presAssocID="{E6AD05EC-4FA4-427F-BE10-5BA52D320B7B}" presName="rootConnector" presStyleLbl="node3" presStyleIdx="0" presStyleCnt="2"/>
      <dgm:spPr/>
    </dgm:pt>
    <dgm:pt modelId="{1B4FCA6C-1196-4221-A3D4-2F54B78B35D5}" type="pres">
      <dgm:prSet presAssocID="{E6AD05EC-4FA4-427F-BE10-5BA52D320B7B}" presName="hierChild4" presStyleCnt="0"/>
      <dgm:spPr/>
    </dgm:pt>
    <dgm:pt modelId="{DD036A98-DB55-4464-9DE8-633D09FB78DB}" type="pres">
      <dgm:prSet presAssocID="{E6AD05EC-4FA4-427F-BE10-5BA52D320B7B}" presName="hierChild5" presStyleCnt="0"/>
      <dgm:spPr/>
    </dgm:pt>
    <dgm:pt modelId="{1E2B8E00-21B3-4156-8521-F1B7DF5573B1}" type="pres">
      <dgm:prSet presAssocID="{8FACF075-428F-4FE5-9F79-58D4CA14575B}" presName="Name64" presStyleLbl="parChTrans1D3" presStyleIdx="1" presStyleCnt="2"/>
      <dgm:spPr/>
    </dgm:pt>
    <dgm:pt modelId="{F245E875-0977-463A-B154-2B36645C884A}" type="pres">
      <dgm:prSet presAssocID="{67D4BA91-FD4D-43FF-BF6A-B3EC3B8C5750}" presName="hierRoot2" presStyleCnt="0">
        <dgm:presLayoutVars>
          <dgm:hierBranch val="init"/>
        </dgm:presLayoutVars>
      </dgm:prSet>
      <dgm:spPr/>
    </dgm:pt>
    <dgm:pt modelId="{BC1F9F1E-196C-4D11-A9B7-0D8B1579F972}" type="pres">
      <dgm:prSet presAssocID="{67D4BA91-FD4D-43FF-BF6A-B3EC3B8C5750}" presName="rootComposite" presStyleCnt="0"/>
      <dgm:spPr/>
    </dgm:pt>
    <dgm:pt modelId="{F94691AC-4CFF-4A53-9E12-97706B27C12B}" type="pres">
      <dgm:prSet presAssocID="{67D4BA91-FD4D-43FF-BF6A-B3EC3B8C5750}" presName="rootText" presStyleLbl="node3" presStyleIdx="1" presStyleCnt="2">
        <dgm:presLayoutVars>
          <dgm:chPref val="3"/>
        </dgm:presLayoutVars>
      </dgm:prSet>
      <dgm:spPr/>
    </dgm:pt>
    <dgm:pt modelId="{DE6F3BB2-DB89-4146-8351-0D591423B1EF}" type="pres">
      <dgm:prSet presAssocID="{67D4BA91-FD4D-43FF-BF6A-B3EC3B8C5750}" presName="rootConnector" presStyleLbl="node3" presStyleIdx="1" presStyleCnt="2"/>
      <dgm:spPr/>
    </dgm:pt>
    <dgm:pt modelId="{299C509C-12BC-4234-8A81-71FA75771A55}" type="pres">
      <dgm:prSet presAssocID="{67D4BA91-FD4D-43FF-BF6A-B3EC3B8C5750}" presName="hierChild4" presStyleCnt="0"/>
      <dgm:spPr/>
    </dgm:pt>
    <dgm:pt modelId="{981A26A2-6B79-4756-815A-E05B1ADCD310}" type="pres">
      <dgm:prSet presAssocID="{67D4BA91-FD4D-43FF-BF6A-B3EC3B8C5750}" presName="hierChild5" presStyleCnt="0"/>
      <dgm:spPr/>
    </dgm:pt>
    <dgm:pt modelId="{850132B9-682C-45D1-A5E1-71854F098E04}" type="pres">
      <dgm:prSet presAssocID="{3F79A75A-B0EA-4E4B-AB7B-FA42D5BBA72C}" presName="hierChild5" presStyleCnt="0"/>
      <dgm:spPr/>
    </dgm:pt>
    <dgm:pt modelId="{1D1296A2-4216-4CC0-8864-4E4D2AC9F602}" type="pres">
      <dgm:prSet presAssocID="{48C62026-F4F9-4673-BDC4-990A677F8A63}" presName="Name64" presStyleLbl="parChTrans1D2" presStyleIdx="1" presStyleCnt="2"/>
      <dgm:spPr/>
    </dgm:pt>
    <dgm:pt modelId="{60978FF0-16A3-4E2D-BDEA-31B745918C72}" type="pres">
      <dgm:prSet presAssocID="{1ABB614D-BFE4-42C7-AEC6-2FF69E401DE9}" presName="hierRoot2" presStyleCnt="0">
        <dgm:presLayoutVars>
          <dgm:hierBranch val="init"/>
        </dgm:presLayoutVars>
      </dgm:prSet>
      <dgm:spPr/>
    </dgm:pt>
    <dgm:pt modelId="{BE13C018-1866-419B-8269-7F2BA50C6A7C}" type="pres">
      <dgm:prSet presAssocID="{1ABB614D-BFE4-42C7-AEC6-2FF69E401DE9}" presName="rootComposite" presStyleCnt="0"/>
      <dgm:spPr/>
    </dgm:pt>
    <dgm:pt modelId="{30E50E85-3634-4CE4-9399-2C00273D623C}" type="pres">
      <dgm:prSet presAssocID="{1ABB614D-BFE4-42C7-AEC6-2FF69E401DE9}" presName="rootText" presStyleLbl="node2" presStyleIdx="1" presStyleCnt="2">
        <dgm:presLayoutVars>
          <dgm:chPref val="3"/>
        </dgm:presLayoutVars>
      </dgm:prSet>
      <dgm:spPr/>
    </dgm:pt>
    <dgm:pt modelId="{8A5DE140-BB37-4C40-ABEA-30ACF59E0AFD}" type="pres">
      <dgm:prSet presAssocID="{1ABB614D-BFE4-42C7-AEC6-2FF69E401DE9}" presName="rootConnector" presStyleLbl="node2" presStyleIdx="1" presStyleCnt="2"/>
      <dgm:spPr/>
    </dgm:pt>
    <dgm:pt modelId="{5864DAB8-F8B2-452F-89FA-76FF56126790}" type="pres">
      <dgm:prSet presAssocID="{1ABB614D-BFE4-42C7-AEC6-2FF69E401DE9}" presName="hierChild4" presStyleCnt="0"/>
      <dgm:spPr/>
    </dgm:pt>
    <dgm:pt modelId="{7AC3D288-C5D2-4620-8888-C08ACC167BB3}" type="pres">
      <dgm:prSet presAssocID="{1ABB614D-BFE4-42C7-AEC6-2FF69E401DE9}" presName="hierChild5" presStyleCnt="0"/>
      <dgm:spPr/>
    </dgm:pt>
    <dgm:pt modelId="{4CD5F18A-34BC-42F7-8834-E51B1740B96D}" type="pres">
      <dgm:prSet presAssocID="{20CDE7CF-5806-43B7-BFF4-55872F6D17B7}" presName="hierChild3" presStyleCnt="0"/>
      <dgm:spPr/>
    </dgm:pt>
  </dgm:ptLst>
  <dgm:cxnLst>
    <dgm:cxn modelId="{56FAE702-CF69-4DC3-A663-A006C3BD66B5}" srcId="{20CDE7CF-5806-43B7-BFF4-55872F6D17B7}" destId="{1ABB614D-BFE4-42C7-AEC6-2FF69E401DE9}" srcOrd="1" destOrd="0" parTransId="{48C62026-F4F9-4673-BDC4-990A677F8A63}" sibTransId="{1EF18945-792E-4D03-BE9E-736CDB869090}"/>
    <dgm:cxn modelId="{FBE36705-85D6-4E42-9CEF-E570BDBFA606}" srcId="{20CDE7CF-5806-43B7-BFF4-55872F6D17B7}" destId="{3F79A75A-B0EA-4E4B-AB7B-FA42D5BBA72C}" srcOrd="0" destOrd="0" parTransId="{35062EC3-48D9-40D6-85C0-E4390785B17A}" sibTransId="{ED89F058-F960-432C-A325-310A58235144}"/>
    <dgm:cxn modelId="{219E1809-88BF-490B-9AAE-F201C79484C1}" srcId="{86471537-9E0D-4FD3-905E-7CA20CD45819}" destId="{20CDE7CF-5806-43B7-BFF4-55872F6D17B7}" srcOrd="0" destOrd="0" parTransId="{5E279BAE-E33C-41B1-A883-94FC1057AA06}" sibTransId="{74263DB8-4F58-4C25-B90B-C9E6F0D99316}"/>
    <dgm:cxn modelId="{2AB91013-8CF6-4F30-BCEB-ACE45DE836D0}" type="presOf" srcId="{3F79A75A-B0EA-4E4B-AB7B-FA42D5BBA72C}" destId="{98D8CFAE-07CB-4A34-91AF-A1B6269704DE}" srcOrd="1" destOrd="0" presId="urn:microsoft.com/office/officeart/2009/3/layout/HorizontalOrganizationChart"/>
    <dgm:cxn modelId="{A74D1824-F662-4646-8E5F-3F3ED82B7788}" type="presOf" srcId="{67D4BA91-FD4D-43FF-BF6A-B3EC3B8C5750}" destId="{F94691AC-4CFF-4A53-9E12-97706B27C12B}" srcOrd="0" destOrd="0" presId="urn:microsoft.com/office/officeart/2009/3/layout/HorizontalOrganizationChart"/>
    <dgm:cxn modelId="{414C9B33-E57D-4C36-B828-865CA6BF15C3}" srcId="{3F79A75A-B0EA-4E4B-AB7B-FA42D5BBA72C}" destId="{E6AD05EC-4FA4-427F-BE10-5BA52D320B7B}" srcOrd="0" destOrd="0" parTransId="{F0918249-B417-464D-8B3D-ECB180EE7184}" sibTransId="{67119BE2-1ECC-482C-AA57-A63BC052EDD5}"/>
    <dgm:cxn modelId="{5483CE61-3C88-4B83-9313-014FDF398598}" type="presOf" srcId="{E6AD05EC-4FA4-427F-BE10-5BA52D320B7B}" destId="{DF462788-0F47-44A9-A9E2-9A7617C41DBF}" srcOrd="1" destOrd="0" presId="urn:microsoft.com/office/officeart/2009/3/layout/HorizontalOrganizationChart"/>
    <dgm:cxn modelId="{06B2B649-2382-443C-B3AC-744830FFD4F7}" type="presOf" srcId="{3F79A75A-B0EA-4E4B-AB7B-FA42D5BBA72C}" destId="{79A82C89-2470-4CF1-8BBC-0E3F4FF309DF}" srcOrd="0" destOrd="0" presId="urn:microsoft.com/office/officeart/2009/3/layout/HorizontalOrganizationChart"/>
    <dgm:cxn modelId="{2184CD6E-E674-422F-9FFE-ABB8851E61BB}" type="presOf" srcId="{35062EC3-48D9-40D6-85C0-E4390785B17A}" destId="{D36BA5B6-DC98-4355-A089-13F4F65CE870}" srcOrd="0" destOrd="0" presId="urn:microsoft.com/office/officeart/2009/3/layout/HorizontalOrganizationChart"/>
    <dgm:cxn modelId="{3EA58E51-9CFA-4E0D-89D8-82865C2DAB33}" type="presOf" srcId="{20CDE7CF-5806-43B7-BFF4-55872F6D17B7}" destId="{8058263D-D11B-4D24-B73F-9750470B2D82}" srcOrd="1" destOrd="0" presId="urn:microsoft.com/office/officeart/2009/3/layout/HorizontalOrganizationChart"/>
    <dgm:cxn modelId="{15AAE37C-009A-4CD5-B479-B3883ACCB3A6}" type="presOf" srcId="{20CDE7CF-5806-43B7-BFF4-55872F6D17B7}" destId="{2E4A041C-4F5C-4EC7-A205-EB5DB9FA4B9F}" srcOrd="0" destOrd="0" presId="urn:microsoft.com/office/officeart/2009/3/layout/HorizontalOrganizationChart"/>
    <dgm:cxn modelId="{15DC627D-9ED9-4E7B-A008-4F6DF9E15B4B}" type="presOf" srcId="{1ABB614D-BFE4-42C7-AEC6-2FF69E401DE9}" destId="{8A5DE140-BB37-4C40-ABEA-30ACF59E0AFD}" srcOrd="1" destOrd="0" presId="urn:microsoft.com/office/officeart/2009/3/layout/HorizontalOrganizationChart"/>
    <dgm:cxn modelId="{3743697D-95E0-48BB-B39F-9C2ABEEBF537}" type="presOf" srcId="{8FACF075-428F-4FE5-9F79-58D4CA14575B}" destId="{1E2B8E00-21B3-4156-8521-F1B7DF5573B1}" srcOrd="0" destOrd="0" presId="urn:microsoft.com/office/officeart/2009/3/layout/HorizontalOrganizationChart"/>
    <dgm:cxn modelId="{E62EEA99-9D6F-40B5-BE5A-727C701DB4D3}" type="presOf" srcId="{67D4BA91-FD4D-43FF-BF6A-B3EC3B8C5750}" destId="{DE6F3BB2-DB89-4146-8351-0D591423B1EF}" srcOrd="1" destOrd="0" presId="urn:microsoft.com/office/officeart/2009/3/layout/HorizontalOrganizationChart"/>
    <dgm:cxn modelId="{42F3F79D-FFB0-41A7-9233-943741D28CB2}" type="presOf" srcId="{86471537-9E0D-4FD3-905E-7CA20CD45819}" destId="{45B57CDC-126C-48A1-AF42-A39C41CDDF7C}" srcOrd="0" destOrd="0" presId="urn:microsoft.com/office/officeart/2009/3/layout/HorizontalOrganizationChart"/>
    <dgm:cxn modelId="{15C483B3-97D6-4222-877A-7F273C644534}" type="presOf" srcId="{48C62026-F4F9-4673-BDC4-990A677F8A63}" destId="{1D1296A2-4216-4CC0-8864-4E4D2AC9F602}" srcOrd="0" destOrd="0" presId="urn:microsoft.com/office/officeart/2009/3/layout/HorizontalOrganizationChart"/>
    <dgm:cxn modelId="{EEEE6EBD-C05A-4E5C-B1F4-210A6DCF44EC}" srcId="{3F79A75A-B0EA-4E4B-AB7B-FA42D5BBA72C}" destId="{67D4BA91-FD4D-43FF-BF6A-B3EC3B8C5750}" srcOrd="1" destOrd="0" parTransId="{8FACF075-428F-4FE5-9F79-58D4CA14575B}" sibTransId="{738C01B2-EE2E-4380-B45A-03FB9318DE71}"/>
    <dgm:cxn modelId="{8B1890CC-20D5-49B4-A881-F43D2E7EC6B9}" type="presOf" srcId="{F0918249-B417-464D-8B3D-ECB180EE7184}" destId="{AA469D6B-F62A-4FE5-BE7F-14A4DC9B8522}" srcOrd="0" destOrd="0" presId="urn:microsoft.com/office/officeart/2009/3/layout/HorizontalOrganizationChart"/>
    <dgm:cxn modelId="{960BB8DD-1E2C-4624-85B6-28179AB0BBA3}" type="presOf" srcId="{1ABB614D-BFE4-42C7-AEC6-2FF69E401DE9}" destId="{30E50E85-3634-4CE4-9399-2C00273D623C}" srcOrd="0" destOrd="0" presId="urn:microsoft.com/office/officeart/2009/3/layout/HorizontalOrganizationChart"/>
    <dgm:cxn modelId="{C1E57EE5-CB4A-4870-8715-7C0022FF3E05}" type="presOf" srcId="{E6AD05EC-4FA4-427F-BE10-5BA52D320B7B}" destId="{568FCAC2-507D-4E95-8B2D-70C64DFFEFAC}" srcOrd="0" destOrd="0" presId="urn:microsoft.com/office/officeart/2009/3/layout/HorizontalOrganizationChart"/>
    <dgm:cxn modelId="{BD4575E6-F87E-41C5-8E8B-E9BAB2D5F64F}" type="presParOf" srcId="{45B57CDC-126C-48A1-AF42-A39C41CDDF7C}" destId="{1DFBEECD-3166-469E-92AF-65C842B75CEF}" srcOrd="0" destOrd="0" presId="urn:microsoft.com/office/officeart/2009/3/layout/HorizontalOrganizationChart"/>
    <dgm:cxn modelId="{FDBCC012-922E-4AD3-86FE-49910498A1AF}" type="presParOf" srcId="{1DFBEECD-3166-469E-92AF-65C842B75CEF}" destId="{20C4F9E2-4BF7-4E6E-9DA2-B5402FAB361C}" srcOrd="0" destOrd="0" presId="urn:microsoft.com/office/officeart/2009/3/layout/HorizontalOrganizationChart"/>
    <dgm:cxn modelId="{79381230-7BCF-4CF8-B2A3-07B5C0AEC574}" type="presParOf" srcId="{20C4F9E2-4BF7-4E6E-9DA2-B5402FAB361C}" destId="{2E4A041C-4F5C-4EC7-A205-EB5DB9FA4B9F}" srcOrd="0" destOrd="0" presId="urn:microsoft.com/office/officeart/2009/3/layout/HorizontalOrganizationChart"/>
    <dgm:cxn modelId="{2B01F1C0-3033-4317-B3E5-CACD152B5F59}" type="presParOf" srcId="{20C4F9E2-4BF7-4E6E-9DA2-B5402FAB361C}" destId="{8058263D-D11B-4D24-B73F-9750470B2D82}" srcOrd="1" destOrd="0" presId="urn:microsoft.com/office/officeart/2009/3/layout/HorizontalOrganizationChart"/>
    <dgm:cxn modelId="{ACB0F1D9-DA82-49DB-AB21-6A44AA630073}" type="presParOf" srcId="{1DFBEECD-3166-469E-92AF-65C842B75CEF}" destId="{1D3A76BE-9CF9-478E-8831-D93AEAD78DA1}" srcOrd="1" destOrd="0" presId="urn:microsoft.com/office/officeart/2009/3/layout/HorizontalOrganizationChart"/>
    <dgm:cxn modelId="{05D04AB7-9CED-4D1D-83C5-0322684E42FC}" type="presParOf" srcId="{1D3A76BE-9CF9-478E-8831-D93AEAD78DA1}" destId="{D36BA5B6-DC98-4355-A089-13F4F65CE870}" srcOrd="0" destOrd="0" presId="urn:microsoft.com/office/officeart/2009/3/layout/HorizontalOrganizationChart"/>
    <dgm:cxn modelId="{E30245AA-2E06-473D-B739-60712198B036}" type="presParOf" srcId="{1D3A76BE-9CF9-478E-8831-D93AEAD78DA1}" destId="{53EEFCF4-F894-42A1-8548-C39FCC10AF1F}" srcOrd="1" destOrd="0" presId="urn:microsoft.com/office/officeart/2009/3/layout/HorizontalOrganizationChart"/>
    <dgm:cxn modelId="{E9929C7C-51F3-411C-BFE7-1CE9D09A49E8}" type="presParOf" srcId="{53EEFCF4-F894-42A1-8548-C39FCC10AF1F}" destId="{325F373E-AC63-457B-9E48-7EDB767091F4}" srcOrd="0" destOrd="0" presId="urn:microsoft.com/office/officeart/2009/3/layout/HorizontalOrganizationChart"/>
    <dgm:cxn modelId="{6710C8D5-2C60-4630-A80A-CB1A8E182F90}" type="presParOf" srcId="{325F373E-AC63-457B-9E48-7EDB767091F4}" destId="{79A82C89-2470-4CF1-8BBC-0E3F4FF309DF}" srcOrd="0" destOrd="0" presId="urn:microsoft.com/office/officeart/2009/3/layout/HorizontalOrganizationChart"/>
    <dgm:cxn modelId="{B9AC0E06-FE00-469A-8A01-B8DC15B78E73}" type="presParOf" srcId="{325F373E-AC63-457B-9E48-7EDB767091F4}" destId="{98D8CFAE-07CB-4A34-91AF-A1B6269704DE}" srcOrd="1" destOrd="0" presId="urn:microsoft.com/office/officeart/2009/3/layout/HorizontalOrganizationChart"/>
    <dgm:cxn modelId="{02A0A602-3186-4D49-A6A0-D02CF8A30C1C}" type="presParOf" srcId="{53EEFCF4-F894-42A1-8548-C39FCC10AF1F}" destId="{D270B0CB-B344-4C07-9EEC-1D005CA6A777}" srcOrd="1" destOrd="0" presId="urn:microsoft.com/office/officeart/2009/3/layout/HorizontalOrganizationChart"/>
    <dgm:cxn modelId="{F1FB2441-8672-4FAF-BA9A-59A4A6ED3F15}" type="presParOf" srcId="{D270B0CB-B344-4C07-9EEC-1D005CA6A777}" destId="{AA469D6B-F62A-4FE5-BE7F-14A4DC9B8522}" srcOrd="0" destOrd="0" presId="urn:microsoft.com/office/officeart/2009/3/layout/HorizontalOrganizationChart"/>
    <dgm:cxn modelId="{D5F2CA30-571D-444A-8349-FC9BE74FB328}" type="presParOf" srcId="{D270B0CB-B344-4C07-9EEC-1D005CA6A777}" destId="{A83656F2-BAAB-485A-BEEF-46388CBBB2A1}" srcOrd="1" destOrd="0" presId="urn:microsoft.com/office/officeart/2009/3/layout/HorizontalOrganizationChart"/>
    <dgm:cxn modelId="{F66C8866-FBB2-46EF-BCB6-AD1449449D48}" type="presParOf" srcId="{A83656F2-BAAB-485A-BEEF-46388CBBB2A1}" destId="{8D47D56D-B649-4CB6-98F8-0D190AC882D2}" srcOrd="0" destOrd="0" presId="urn:microsoft.com/office/officeart/2009/3/layout/HorizontalOrganizationChart"/>
    <dgm:cxn modelId="{C845D8FC-9CBD-4B1D-B3E2-5DEAB9792FCF}" type="presParOf" srcId="{8D47D56D-B649-4CB6-98F8-0D190AC882D2}" destId="{568FCAC2-507D-4E95-8B2D-70C64DFFEFAC}" srcOrd="0" destOrd="0" presId="urn:microsoft.com/office/officeart/2009/3/layout/HorizontalOrganizationChart"/>
    <dgm:cxn modelId="{30C44C88-1AC3-4AE0-9C54-F75FAC612916}" type="presParOf" srcId="{8D47D56D-B649-4CB6-98F8-0D190AC882D2}" destId="{DF462788-0F47-44A9-A9E2-9A7617C41DBF}" srcOrd="1" destOrd="0" presId="urn:microsoft.com/office/officeart/2009/3/layout/HorizontalOrganizationChart"/>
    <dgm:cxn modelId="{2F607B7B-CF6F-4D8E-BD12-62418DAE59B0}" type="presParOf" srcId="{A83656F2-BAAB-485A-BEEF-46388CBBB2A1}" destId="{1B4FCA6C-1196-4221-A3D4-2F54B78B35D5}" srcOrd="1" destOrd="0" presId="urn:microsoft.com/office/officeart/2009/3/layout/HorizontalOrganizationChart"/>
    <dgm:cxn modelId="{A44EFDDE-ED3F-4C7F-BB0B-81CDF2468DBA}" type="presParOf" srcId="{A83656F2-BAAB-485A-BEEF-46388CBBB2A1}" destId="{DD036A98-DB55-4464-9DE8-633D09FB78DB}" srcOrd="2" destOrd="0" presId="urn:microsoft.com/office/officeart/2009/3/layout/HorizontalOrganizationChart"/>
    <dgm:cxn modelId="{DC3E34D1-B979-4E8F-9868-1688C449FC27}" type="presParOf" srcId="{D270B0CB-B344-4C07-9EEC-1D005CA6A777}" destId="{1E2B8E00-21B3-4156-8521-F1B7DF5573B1}" srcOrd="2" destOrd="0" presId="urn:microsoft.com/office/officeart/2009/3/layout/HorizontalOrganizationChart"/>
    <dgm:cxn modelId="{12A06C0D-E00C-4CAD-8444-EB45D494E5BE}" type="presParOf" srcId="{D270B0CB-B344-4C07-9EEC-1D005CA6A777}" destId="{F245E875-0977-463A-B154-2B36645C884A}" srcOrd="3" destOrd="0" presId="urn:microsoft.com/office/officeart/2009/3/layout/HorizontalOrganizationChart"/>
    <dgm:cxn modelId="{C3712A8B-EDCA-435F-A897-5A4BE0C08958}" type="presParOf" srcId="{F245E875-0977-463A-B154-2B36645C884A}" destId="{BC1F9F1E-196C-4D11-A9B7-0D8B1579F972}" srcOrd="0" destOrd="0" presId="urn:microsoft.com/office/officeart/2009/3/layout/HorizontalOrganizationChart"/>
    <dgm:cxn modelId="{BAD9CA9D-8FC4-43DA-80F3-D081BBED0347}" type="presParOf" srcId="{BC1F9F1E-196C-4D11-A9B7-0D8B1579F972}" destId="{F94691AC-4CFF-4A53-9E12-97706B27C12B}" srcOrd="0" destOrd="0" presId="urn:microsoft.com/office/officeart/2009/3/layout/HorizontalOrganizationChart"/>
    <dgm:cxn modelId="{E3229C51-C97B-49B7-BF53-AE044FF915D5}" type="presParOf" srcId="{BC1F9F1E-196C-4D11-A9B7-0D8B1579F972}" destId="{DE6F3BB2-DB89-4146-8351-0D591423B1EF}" srcOrd="1" destOrd="0" presId="urn:microsoft.com/office/officeart/2009/3/layout/HorizontalOrganizationChart"/>
    <dgm:cxn modelId="{3A0E8792-968C-406F-AB48-740D75A216E0}" type="presParOf" srcId="{F245E875-0977-463A-B154-2B36645C884A}" destId="{299C509C-12BC-4234-8A81-71FA75771A55}" srcOrd="1" destOrd="0" presId="urn:microsoft.com/office/officeart/2009/3/layout/HorizontalOrganizationChart"/>
    <dgm:cxn modelId="{5B090B99-173D-4BEA-939B-2367CB242D97}" type="presParOf" srcId="{F245E875-0977-463A-B154-2B36645C884A}" destId="{981A26A2-6B79-4756-815A-E05B1ADCD310}" srcOrd="2" destOrd="0" presId="urn:microsoft.com/office/officeart/2009/3/layout/HorizontalOrganizationChart"/>
    <dgm:cxn modelId="{E0849BDF-FB6A-44F0-A8F8-7903801ADB39}" type="presParOf" srcId="{53EEFCF4-F894-42A1-8548-C39FCC10AF1F}" destId="{850132B9-682C-45D1-A5E1-71854F098E04}" srcOrd="2" destOrd="0" presId="urn:microsoft.com/office/officeart/2009/3/layout/HorizontalOrganizationChart"/>
    <dgm:cxn modelId="{CF119CC5-A3E0-4D36-81F8-6D39D53A4A4E}" type="presParOf" srcId="{1D3A76BE-9CF9-478E-8831-D93AEAD78DA1}" destId="{1D1296A2-4216-4CC0-8864-4E4D2AC9F602}" srcOrd="2" destOrd="0" presId="urn:microsoft.com/office/officeart/2009/3/layout/HorizontalOrganizationChart"/>
    <dgm:cxn modelId="{A36B0A4B-D8FF-47D2-8C3A-07032FE2B172}" type="presParOf" srcId="{1D3A76BE-9CF9-478E-8831-D93AEAD78DA1}" destId="{60978FF0-16A3-4E2D-BDEA-31B745918C72}" srcOrd="3" destOrd="0" presId="urn:microsoft.com/office/officeart/2009/3/layout/HorizontalOrganizationChart"/>
    <dgm:cxn modelId="{FEDD56FB-A2DC-43F5-9F89-08049C20A46E}" type="presParOf" srcId="{60978FF0-16A3-4E2D-BDEA-31B745918C72}" destId="{BE13C018-1866-419B-8269-7F2BA50C6A7C}" srcOrd="0" destOrd="0" presId="urn:microsoft.com/office/officeart/2009/3/layout/HorizontalOrganizationChart"/>
    <dgm:cxn modelId="{98CD9A54-0A60-41CE-92AD-6B87AFFC1426}" type="presParOf" srcId="{BE13C018-1866-419B-8269-7F2BA50C6A7C}" destId="{30E50E85-3634-4CE4-9399-2C00273D623C}" srcOrd="0" destOrd="0" presId="urn:microsoft.com/office/officeart/2009/3/layout/HorizontalOrganizationChart"/>
    <dgm:cxn modelId="{3DF05BFB-AAA2-4770-A060-07D70B624A55}" type="presParOf" srcId="{BE13C018-1866-419B-8269-7F2BA50C6A7C}" destId="{8A5DE140-BB37-4C40-ABEA-30ACF59E0AFD}" srcOrd="1" destOrd="0" presId="urn:microsoft.com/office/officeart/2009/3/layout/HorizontalOrganizationChart"/>
    <dgm:cxn modelId="{AF017374-553D-4662-8900-D6A5466B6271}" type="presParOf" srcId="{60978FF0-16A3-4E2D-BDEA-31B745918C72}" destId="{5864DAB8-F8B2-452F-89FA-76FF56126790}" srcOrd="1" destOrd="0" presId="urn:microsoft.com/office/officeart/2009/3/layout/HorizontalOrganizationChart"/>
    <dgm:cxn modelId="{71DC6E4E-C896-40EE-96EE-16D2F7EA6F51}" type="presParOf" srcId="{60978FF0-16A3-4E2D-BDEA-31B745918C72}" destId="{7AC3D288-C5D2-4620-8888-C08ACC167BB3}" srcOrd="2" destOrd="0" presId="urn:microsoft.com/office/officeart/2009/3/layout/HorizontalOrganizationChart"/>
    <dgm:cxn modelId="{CE2EE9B8-670B-4132-A606-3567A5D1B551}" type="presParOf" srcId="{1DFBEECD-3166-469E-92AF-65C842B75CEF}" destId="{4CD5F18A-34BC-42F7-8834-E51B1740B96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296A2-4216-4CC0-8864-4E4D2AC9F602}">
      <dsp:nvSpPr>
        <dsp:cNvPr id="0" name=""/>
        <dsp:cNvSpPr/>
      </dsp:nvSpPr>
      <dsp:spPr>
        <a:xfrm>
          <a:off x="2890328" y="1635333"/>
          <a:ext cx="561177" cy="603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0588" y="0"/>
              </a:lnTo>
              <a:lnTo>
                <a:pt x="280588" y="603265"/>
              </a:lnTo>
              <a:lnTo>
                <a:pt x="561177" y="6032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B8E00-21B3-4156-8521-F1B7DF5573B1}">
      <dsp:nvSpPr>
        <dsp:cNvPr id="0" name=""/>
        <dsp:cNvSpPr/>
      </dsp:nvSpPr>
      <dsp:spPr>
        <a:xfrm>
          <a:off x="6257390" y="1032068"/>
          <a:ext cx="561177" cy="603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0588" y="0"/>
              </a:lnTo>
              <a:lnTo>
                <a:pt x="280588" y="603265"/>
              </a:lnTo>
              <a:lnTo>
                <a:pt x="561177" y="6032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69D6B-F62A-4FE5-BE7F-14A4DC9B8522}">
      <dsp:nvSpPr>
        <dsp:cNvPr id="0" name=""/>
        <dsp:cNvSpPr/>
      </dsp:nvSpPr>
      <dsp:spPr>
        <a:xfrm>
          <a:off x="6257390" y="428803"/>
          <a:ext cx="561177" cy="603265"/>
        </a:xfrm>
        <a:custGeom>
          <a:avLst/>
          <a:gdLst/>
          <a:ahLst/>
          <a:cxnLst/>
          <a:rect l="0" t="0" r="0" b="0"/>
          <a:pathLst>
            <a:path>
              <a:moveTo>
                <a:pt x="0" y="603265"/>
              </a:moveTo>
              <a:lnTo>
                <a:pt x="280588" y="603265"/>
              </a:lnTo>
              <a:lnTo>
                <a:pt x="280588" y="0"/>
              </a:lnTo>
              <a:lnTo>
                <a:pt x="56117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BA5B6-DC98-4355-A089-13F4F65CE870}">
      <dsp:nvSpPr>
        <dsp:cNvPr id="0" name=""/>
        <dsp:cNvSpPr/>
      </dsp:nvSpPr>
      <dsp:spPr>
        <a:xfrm>
          <a:off x="2890328" y="1032068"/>
          <a:ext cx="561177" cy="603265"/>
        </a:xfrm>
        <a:custGeom>
          <a:avLst/>
          <a:gdLst/>
          <a:ahLst/>
          <a:cxnLst/>
          <a:rect l="0" t="0" r="0" b="0"/>
          <a:pathLst>
            <a:path>
              <a:moveTo>
                <a:pt x="0" y="603265"/>
              </a:moveTo>
              <a:lnTo>
                <a:pt x="280588" y="603265"/>
              </a:lnTo>
              <a:lnTo>
                <a:pt x="280588" y="0"/>
              </a:lnTo>
              <a:lnTo>
                <a:pt x="561177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A041C-4F5C-4EC7-A205-EB5DB9FA4B9F}">
      <dsp:nvSpPr>
        <dsp:cNvPr id="0" name=""/>
        <dsp:cNvSpPr/>
      </dsp:nvSpPr>
      <dsp:spPr>
        <a:xfrm>
          <a:off x="84443" y="1207436"/>
          <a:ext cx="2805885" cy="855794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Requisitos</a:t>
          </a:r>
          <a:endParaRPr lang="en-US" sz="1700" kern="1200" dirty="0"/>
        </a:p>
      </dsp:txBody>
      <dsp:txXfrm>
        <a:off x="84443" y="1207436"/>
        <a:ext cx="2805885" cy="855794"/>
      </dsp:txXfrm>
    </dsp:sp>
    <dsp:sp modelId="{79A82C89-2470-4CF1-8BBC-0E3F4FF309DF}">
      <dsp:nvSpPr>
        <dsp:cNvPr id="0" name=""/>
        <dsp:cNvSpPr/>
      </dsp:nvSpPr>
      <dsp:spPr>
        <a:xfrm>
          <a:off x="3451505" y="604170"/>
          <a:ext cx="2805885" cy="855794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Funcionais</a:t>
          </a:r>
          <a:endParaRPr lang="en-US" sz="1700" kern="1200" dirty="0"/>
        </a:p>
      </dsp:txBody>
      <dsp:txXfrm>
        <a:off x="3451505" y="604170"/>
        <a:ext cx="2805885" cy="855794"/>
      </dsp:txXfrm>
    </dsp:sp>
    <dsp:sp modelId="{568FCAC2-507D-4E95-8B2D-70C64DFFEFAC}">
      <dsp:nvSpPr>
        <dsp:cNvPr id="0" name=""/>
        <dsp:cNvSpPr/>
      </dsp:nvSpPr>
      <dsp:spPr>
        <a:xfrm>
          <a:off x="6818567" y="905"/>
          <a:ext cx="2805885" cy="855794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Admissíveis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(existem dados disponíveis)</a:t>
          </a:r>
          <a:endParaRPr lang="en-US" sz="1700" kern="1200" dirty="0"/>
        </a:p>
      </dsp:txBody>
      <dsp:txXfrm>
        <a:off x="6818567" y="905"/>
        <a:ext cx="2805885" cy="855794"/>
      </dsp:txXfrm>
    </dsp:sp>
    <dsp:sp modelId="{F94691AC-4CFF-4A53-9E12-97706B27C12B}">
      <dsp:nvSpPr>
        <dsp:cNvPr id="0" name=""/>
        <dsp:cNvSpPr/>
      </dsp:nvSpPr>
      <dsp:spPr>
        <a:xfrm>
          <a:off x="6818567" y="1207436"/>
          <a:ext cx="2805885" cy="855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Não admissíveis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(para os quais não existem dados disponíveis)</a:t>
          </a:r>
          <a:endParaRPr lang="en-US" sz="1700" kern="1200" dirty="0"/>
        </a:p>
      </dsp:txBody>
      <dsp:txXfrm>
        <a:off x="6818567" y="1207436"/>
        <a:ext cx="2805885" cy="855794"/>
      </dsp:txXfrm>
    </dsp:sp>
    <dsp:sp modelId="{30E50E85-3634-4CE4-9399-2C00273D623C}">
      <dsp:nvSpPr>
        <dsp:cNvPr id="0" name=""/>
        <dsp:cNvSpPr/>
      </dsp:nvSpPr>
      <dsp:spPr>
        <a:xfrm>
          <a:off x="3451505" y="1810701"/>
          <a:ext cx="2805885" cy="855794"/>
        </a:xfrm>
        <a:prstGeom prst="rect">
          <a:avLst/>
        </a:prstGeom>
        <a:solidFill>
          <a:schemeClr val="accent1"/>
        </a:solidFill>
        <a:ln w="19050" cap="flat" cmpd="sng" algn="ctr">
          <a:solidFill>
            <a:schemeClr val="accent1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Não funcionais</a:t>
          </a:r>
          <a:endParaRPr lang="en-US" sz="1700" kern="1200" dirty="0"/>
        </a:p>
      </dsp:txBody>
      <dsp:txXfrm>
        <a:off x="3451505" y="1810701"/>
        <a:ext cx="2805885" cy="855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B59E1-7AF3-42E6-812D-98531B635B71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07881-3B98-4ED4-82BD-B8897C9C7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7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07881-3B98-4ED4-82BD-B8897C9C71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6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Database where the Multiple Access Path Problem (MAPP) can occur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DB74E-ECE7-4B1E-8E1F-D14BB5632CC7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239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0" i="0" dirty="0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Data Management </a:t>
            </a:r>
            <a:r>
              <a:rPr lang="pt-PT" b="0" i="0" dirty="0" err="1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Association</a:t>
            </a:r>
            <a:r>
              <a:rPr lang="pt-PT" b="0" i="0" dirty="0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 (</a:t>
            </a:r>
            <a:r>
              <a:rPr lang="pt-PT" b="0" i="1" dirty="0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DAMA</a:t>
            </a:r>
            <a:r>
              <a:rPr lang="pt-PT" b="0" i="0" dirty="0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) </a:t>
            </a:r>
            <a:r>
              <a:rPr lang="pt-PT" b="0" i="0" dirty="0" err="1">
                <a:solidFill>
                  <a:srgbClr val="161616"/>
                </a:solidFill>
                <a:effectLst/>
                <a:latin typeface="IBM Plex Sans" panose="020B0503050203000203" pitchFamily="34" charset="0"/>
              </a:rPr>
              <a:t>International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84FA4-9FE9-4870-B629-A36A39E3AA1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50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C753F0C-5977-9254-55A5-574BA5A48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0A4203-0FF2-4DEB-9EF1-117E84502EBE}" type="slidenum">
              <a:rPr lang="pt-PT" altLang="pt-PT"/>
              <a:pPr/>
              <a:t>59</a:t>
            </a:fld>
            <a:endParaRPr lang="pt-PT" altLang="pt-PT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65ECCCF2-C474-924A-731C-77298EF1F7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5C63A20-C2E8-8106-A68D-84F587569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</p:spPr>
        <p:txBody>
          <a:bodyPr/>
          <a:lstStyle/>
          <a:p>
            <a:pPr marL="0" indent="0" eaLnBrk="0" hangingPunct="0">
              <a:spcBef>
                <a:spcPct val="50000"/>
              </a:spcBef>
              <a:buFontTx/>
              <a:buNone/>
            </a:pPr>
            <a:r>
              <a:rPr lang="pt-PT" altLang="pt-PT" dirty="0"/>
              <a:t>- FCS: </a:t>
            </a:r>
            <a:r>
              <a:rPr lang="pt-PT" altLang="pt-PT" dirty="0" err="1"/>
              <a:t>Factores</a:t>
            </a:r>
            <a:r>
              <a:rPr lang="pt-PT" altLang="pt-PT" dirty="0"/>
              <a:t> Críticos de Sucesso</a:t>
            </a:r>
          </a:p>
          <a:p>
            <a:pPr marL="0" indent="0" eaLnBrk="0" hangingPunct="0">
              <a:spcBef>
                <a:spcPct val="50000"/>
              </a:spcBef>
              <a:buFontTx/>
              <a:buNone/>
            </a:pPr>
            <a:r>
              <a:rPr lang="pt-PT" altLang="pt-PT" dirty="0"/>
              <a:t>- KPI:  </a:t>
            </a:r>
            <a:r>
              <a:rPr lang="pt-PT" altLang="pt-PT" dirty="0" err="1"/>
              <a:t>key</a:t>
            </a:r>
            <a:r>
              <a:rPr lang="pt-PT" altLang="pt-PT" dirty="0"/>
              <a:t> performance </a:t>
            </a:r>
            <a:r>
              <a:rPr lang="pt-PT" altLang="pt-PT" dirty="0" err="1"/>
              <a:t>indicators</a:t>
            </a:r>
            <a:endParaRPr lang="pt-PT" altLang="pt-PT" dirty="0"/>
          </a:p>
          <a:p>
            <a:endParaRPr lang="pt-PT" altLang="pt-P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1BC98-0791-E9FF-D0C1-0F9AF58A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A53AD8-38AB-40DD-0E17-D3777385E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47B5E-DA31-839B-8A93-20879661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4DDB7-0C45-A16F-7FF0-90C73426F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F6351-D220-0980-4742-6BA5B9F2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58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8DC81-547C-5C05-8E8B-1D87CAFC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E3CA6-D1A1-7DC7-0990-2A55FC670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24F7D-38A3-6B7C-5D4A-43FDD6A5C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C594-5A27-4CFF-DA94-93794C8D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A557A-D20F-4405-0615-85781ABD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2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C6DF1-1AE0-5093-67A6-E86458ADC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2BC38-FA5E-D6C7-C2C2-510557309D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CB3B8-595C-57F2-D489-46096C18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C5061-B3FD-8E3F-FA9A-154618459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83CBF-2F6D-4447-2CE2-6B15A831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8772-000F-A39F-F237-9BF7B062E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26A3F-359E-8C32-627B-ED3898587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DD5E7-384D-B1FE-CE83-A028CF79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2C0DA-2B12-4427-1963-5C7FFDA9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6FDEF-C0E0-C953-D388-DA098EF85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5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B5B88-8D09-C076-974D-86FAF596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7BFA2-B26C-909C-1E61-BA2B27DB9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F4F92-0880-39D8-7B93-83545E569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FD32B-0F78-04A7-7C43-B20FD04D9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C4FA2-6060-A840-DC41-E09705A57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021F4-EC13-EC4F-0265-F45FD702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ACB75-B741-DA35-3662-C340CBD2D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D91156-76F8-74FC-4B62-456A3F2EE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FB50-F9BD-E1B3-92C9-3FEF6B3D4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DD38E-192C-15A8-5AF3-072326EA5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99ECD-01BA-3F63-1702-60F0BC424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6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EDE12-F948-A5C0-4647-1D7B27AC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4C8B4-1A6D-2DE4-7903-1A787ED7A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4B6A73-CA78-1DB2-21D6-3B1A4403F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D03BF9-BDAC-B923-B676-A5262E998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5C650-C09A-5467-54AF-58F9E51AB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89ED3F-7260-A61F-3AB0-436CD6EA6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FDED5C-9BD7-20F5-FA47-5D56045CA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276014-1258-26E0-9618-14F98760D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0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B03CD-FF47-7F07-0CA8-1161D22A4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B2651E-EA5D-DB11-25C9-D5A08591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5A631-95A4-8EB1-C88A-980A869C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4158-2F59-148E-BA8B-658C2B7E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2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68BBFB-219A-D6EA-496F-8F69D361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E8B83-F2CA-EE78-54C3-40174A6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4E122-CD4B-4BC5-7228-11F070BC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57577-C782-AE87-247F-7DEC4894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43666-1800-A34E-321B-25E8CFB3F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00ADB-00A5-CA96-9C20-AFE35BF53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F85A3-CFA6-5A39-51BB-E86D2BF28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980E8-E0E3-66E5-BD18-647C4412A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B2C58-4EEF-BB0B-37DE-3C02CC58D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5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F6C82-AE5C-D027-956F-42E5206CE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ACC0AE-644D-EBAB-59E7-9117E42AF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E794BC-9F66-5C69-9E2E-C3EE2B2F0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3F3DB-4687-1047-E236-C1C7146A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A2AA2-D745-0EFF-B05C-41E93B59B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4BE1A-BD69-1B6F-3F07-F112EDAE2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ADB7A7-F5F7-6515-31D8-4CFC87BA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A35FD-1EE9-5AE2-B3CD-7D5FA48F9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74176-5CEB-96AC-EDEA-B6FCB8644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63786D-DCD4-4768-850B-8D6C4B53246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FFE50-FF6C-7F13-A1DD-3EFB0049C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1D1E1-61FC-DAFF-FFDA-2F2A2DC90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DD156-EB28-476F-8204-524A3A15D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1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.png"/><Relationship Id="rId5" Type="http://schemas.openxmlformats.org/officeDocument/2006/relationships/image" Target="../media/image27.emf"/><Relationship Id="rId4" Type="http://schemas.openxmlformats.org/officeDocument/2006/relationships/image" Target="../media/image2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1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1.png"/><Relationship Id="rId5" Type="http://schemas.openxmlformats.org/officeDocument/2006/relationships/image" Target="../media/image34.png"/><Relationship Id="rId4" Type="http://schemas.openxmlformats.org/officeDocument/2006/relationships/image" Target="../media/image3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1.png"/><Relationship Id="rId4" Type="http://schemas.openxmlformats.org/officeDocument/2006/relationships/image" Target="../media/image40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1.png"/><Relationship Id="rId4" Type="http://schemas.openxmlformats.org/officeDocument/2006/relationships/image" Target="../media/image4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2.png"/><Relationship Id="rId5" Type="http://schemas.openxmlformats.org/officeDocument/2006/relationships/image" Target="../media/image44.emf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DDBA6-3F07-6A81-2BF0-E52AC13B4A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Engineering e</a:t>
            </a:r>
            <a:br>
              <a:rPr lang="en-US" dirty="0"/>
            </a:br>
            <a:r>
              <a:rPr lang="en-US" dirty="0"/>
              <a:t> Business Intelligence</a:t>
            </a: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277DA-C632-DAA4-677F-811347F25F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Luís Cavique</a:t>
            </a:r>
          </a:p>
          <a:p>
            <a:r>
              <a:rPr lang="pt-PT" dirty="0"/>
              <a:t>Dezembro 2024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A5082F-04CA-E406-DC54-15BD6914F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4" name="CaixaDeTexto 5">
            <a:extLst>
              <a:ext uri="{FF2B5EF4-FFF2-40B4-BE49-F238E27FC236}">
                <a16:creationId xmlns:a16="http://schemas.microsoft.com/office/drawing/2014/main" id="{DF50EDDE-4910-0E0D-B6C3-5C6532FD8FB8}"/>
              </a:ext>
            </a:extLst>
          </p:cNvPr>
          <p:cNvSpPr txBox="1"/>
          <p:nvPr/>
        </p:nvSpPr>
        <p:spPr>
          <a:xfrm>
            <a:off x="7737158" y="5847715"/>
            <a:ext cx="412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[Data </a:t>
            </a:r>
            <a:r>
              <a:rPr lang="pt-PT" sz="1200" dirty="0" err="1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 e Business </a:t>
            </a:r>
            <a:r>
              <a:rPr lang="pt-PT" sz="1200" dirty="0" err="1"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12" descr="licença">
            <a:extLst>
              <a:ext uri="{FF2B5EF4-FFF2-40B4-BE49-F238E27FC236}">
                <a16:creationId xmlns:a16="http://schemas.microsoft.com/office/drawing/2014/main" id="{C8E91587-FC89-75FF-9ADD-CF8AEF690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1643" y="5349875"/>
            <a:ext cx="1054100" cy="41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8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0"/>
    </mc:Choice>
    <mc:Fallback xmlns="">
      <p:transition spd="slow" advTm="3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A1D07-25D6-24F1-1147-6B706B6EF8BA}"/>
              </a:ext>
            </a:extLst>
          </p:cNvPr>
          <p:cNvSpPr txBox="1"/>
          <p:nvPr/>
        </p:nvSpPr>
        <p:spPr>
          <a:xfrm>
            <a:off x="991404" y="1637332"/>
            <a:ext cx="1061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What enterprise data looks like                             What OLAP, ML requires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0C3729-9511-E372-A212-1446F61E3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42" y="2173223"/>
            <a:ext cx="10810785" cy="34967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465" y="2878363"/>
            <a:ext cx="4278407" cy="2153829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C857C3-78CA-7522-6DED-A80A071A3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0"/>
    </mc:Choice>
    <mc:Fallback xmlns="">
      <p:transition spd="slow" advTm="50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FD3F4-364F-AAB4-0B03-632E6CFB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</a:t>
            </a:r>
            <a:r>
              <a:rPr lang="pt-PT" dirty="0" err="1"/>
              <a:t>Sources</a:t>
            </a:r>
            <a:r>
              <a:rPr lang="pt-PT" dirty="0"/>
              <a:t>: OLTP </a:t>
            </a:r>
            <a:r>
              <a:rPr lang="pt-PT" sz="2400" dirty="0"/>
              <a:t>(online </a:t>
            </a:r>
            <a:r>
              <a:rPr lang="pt-PT" sz="2400" dirty="0" err="1"/>
              <a:t>transaction</a:t>
            </a:r>
            <a:r>
              <a:rPr lang="pt-PT" sz="2400" dirty="0"/>
              <a:t> </a:t>
            </a:r>
            <a:r>
              <a:rPr lang="pt-PT" sz="2400" dirty="0" err="1"/>
              <a:t>processing</a:t>
            </a:r>
            <a:r>
              <a:rPr lang="pt-PT" sz="2400" dirty="0"/>
              <a:t>)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09707-CB01-42A9-0B02-57799D372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945880" cy="4351338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0D0D0D"/>
                </a:solidFill>
                <a:effectLst/>
                <a:latin typeface="+mj-lt"/>
              </a:rPr>
              <a:t>Internal data</a:t>
            </a:r>
          </a:p>
          <a:p>
            <a:pPr lvl="1"/>
            <a:r>
              <a:rPr lang="en-US" b="0" i="0" dirty="0">
                <a:solidFill>
                  <a:srgbClr val="0D0D0D"/>
                </a:solidFill>
                <a:effectLst/>
                <a:latin typeface="+mj-lt"/>
              </a:rPr>
              <a:t>ERP systems</a:t>
            </a:r>
          </a:p>
          <a:p>
            <a:pPr lvl="1"/>
            <a:r>
              <a:rPr lang="en-US" b="0" i="0" dirty="0">
                <a:solidFill>
                  <a:srgbClr val="0D0D0D"/>
                </a:solidFill>
                <a:effectLst/>
                <a:latin typeface="+mj-lt"/>
              </a:rPr>
              <a:t>Financial systems</a:t>
            </a:r>
          </a:p>
          <a:p>
            <a:pPr lvl="1"/>
            <a:r>
              <a:rPr lang="en-US" dirty="0">
                <a:solidFill>
                  <a:srgbClr val="0D0D0D"/>
                </a:solidFill>
                <a:latin typeface="+mj-lt"/>
              </a:rPr>
              <a:t>Po</a:t>
            </a:r>
            <a:r>
              <a:rPr lang="en-US" b="0" i="0" dirty="0">
                <a:solidFill>
                  <a:srgbClr val="0D0D0D"/>
                </a:solidFill>
                <a:effectLst/>
                <a:latin typeface="+mj-lt"/>
              </a:rPr>
              <a:t>int-of-sale</a:t>
            </a:r>
          </a:p>
          <a:p>
            <a:pPr lvl="1"/>
            <a:r>
              <a:rPr lang="en-US" b="0" i="0" dirty="0">
                <a:solidFill>
                  <a:srgbClr val="0D0D0D"/>
                </a:solidFill>
                <a:effectLst/>
                <a:latin typeface="+mj-lt"/>
              </a:rPr>
              <a:t>Flat files</a:t>
            </a:r>
          </a:p>
          <a:p>
            <a:pPr lvl="1"/>
            <a:r>
              <a:rPr lang="en-US" dirty="0">
                <a:latin typeface="+mj-lt"/>
              </a:rPr>
              <a:t>Legacy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External data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3AD666-7F69-8513-FB42-9BFAB3D02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5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05"/>
    </mc:Choice>
    <mc:Fallback xmlns="">
      <p:transition spd="slow" advTm="4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CAF6-35D2-4775-64EB-C226B586D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Sources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6F3BAD-3D03-4EC1-A842-55CDC83282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02322"/>
          <a:ext cx="10515600" cy="4761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0150259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996987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760419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6276069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90675508"/>
                    </a:ext>
                  </a:extLst>
                </a:gridCol>
              </a:tblGrid>
              <a:tr h="4179639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Sources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OLTP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Data Staging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ETL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Data Warehouse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Star schema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Data Summarization Multidimensional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Data, OLAP cubes</a:t>
                      </a:r>
                    </a:p>
                    <a:p>
                      <a:pPr algn="ctr"/>
                      <a:endParaRPr lang="en-US" sz="1600" noProof="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Visualization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KPI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709471"/>
                  </a:ext>
                </a:extLst>
              </a:tr>
              <a:tr h="58226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Data Engineering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(prepares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Business Intelligence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2"/>
                          </a:solidFill>
                        </a:rPr>
                        <a:t>(uses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314966"/>
                  </a:ext>
                </a:extLst>
              </a:tr>
            </a:tbl>
          </a:graphicData>
        </a:graphic>
      </p:graphicFrame>
      <p:sp>
        <p:nvSpPr>
          <p:cNvPr id="5" name="Flowchart: Magnetic Disk 4">
            <a:extLst>
              <a:ext uri="{FF2B5EF4-FFF2-40B4-BE49-F238E27FC236}">
                <a16:creationId xmlns:a16="http://schemas.microsoft.com/office/drawing/2014/main" id="{53718F0A-6E7C-12D8-3125-36A427A9FD2E}"/>
              </a:ext>
            </a:extLst>
          </p:cNvPr>
          <p:cNvSpPr/>
          <p:nvPr/>
        </p:nvSpPr>
        <p:spPr>
          <a:xfrm>
            <a:off x="5184648" y="2827618"/>
            <a:ext cx="1801368" cy="2478024"/>
          </a:xfrm>
          <a:prstGeom prst="flowChartMagneticDisk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E01A7C1D-9D48-1683-E121-10C2BAB07AA4}"/>
              </a:ext>
            </a:extLst>
          </p:cNvPr>
          <p:cNvSpPr/>
          <p:nvPr/>
        </p:nvSpPr>
        <p:spPr>
          <a:xfrm>
            <a:off x="5512308" y="3668390"/>
            <a:ext cx="513588" cy="627888"/>
          </a:xfrm>
          <a:prstGeom prst="flowChartMagneticDisk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BA977A93-830F-87F6-1640-401D79D20AFE}"/>
              </a:ext>
            </a:extLst>
          </p:cNvPr>
          <p:cNvSpPr/>
          <p:nvPr/>
        </p:nvSpPr>
        <p:spPr>
          <a:xfrm>
            <a:off x="6336411" y="3936614"/>
            <a:ext cx="513588" cy="627888"/>
          </a:xfrm>
          <a:prstGeom prst="flowChartMagneticDisk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3F11B750-6F6F-8160-A4C4-1604E1D8341A}"/>
              </a:ext>
            </a:extLst>
          </p:cNvPr>
          <p:cNvSpPr/>
          <p:nvPr/>
        </p:nvSpPr>
        <p:spPr>
          <a:xfrm>
            <a:off x="5695950" y="4642702"/>
            <a:ext cx="513588" cy="627888"/>
          </a:xfrm>
          <a:prstGeom prst="flowChartMagneticDisk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7918881B-78A8-7364-7FED-1ADC8823FEDF}"/>
              </a:ext>
            </a:extLst>
          </p:cNvPr>
          <p:cNvSpPr/>
          <p:nvPr/>
        </p:nvSpPr>
        <p:spPr>
          <a:xfrm>
            <a:off x="7872222" y="3824314"/>
            <a:ext cx="722376" cy="630936"/>
          </a:xfrm>
          <a:prstGeom prst="cub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137970B6-9C05-8C83-5033-76BFBF029391}"/>
              </a:ext>
            </a:extLst>
          </p:cNvPr>
          <p:cNvSpPr/>
          <p:nvPr/>
        </p:nvSpPr>
        <p:spPr>
          <a:xfrm>
            <a:off x="7872222" y="4662514"/>
            <a:ext cx="722376" cy="630936"/>
          </a:xfrm>
          <a:prstGeom prst="cub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92813C81-5953-B589-5D09-DEAFCC09B3E5}"/>
              </a:ext>
            </a:extLst>
          </p:cNvPr>
          <p:cNvSpPr/>
          <p:nvPr/>
        </p:nvSpPr>
        <p:spPr>
          <a:xfrm>
            <a:off x="7857744" y="2982590"/>
            <a:ext cx="722376" cy="630936"/>
          </a:xfrm>
          <a:prstGeom prst="cub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A252B6-818F-403A-1F5D-0E273D6327CA}"/>
              </a:ext>
            </a:extLst>
          </p:cNvPr>
          <p:cNvCxnSpPr>
            <a:stCxn id="7" idx="4"/>
            <a:endCxn id="10" idx="2"/>
          </p:cNvCxnSpPr>
          <p:nvPr/>
        </p:nvCxnSpPr>
        <p:spPr>
          <a:xfrm flipV="1">
            <a:off x="6849999" y="4218649"/>
            <a:ext cx="1022223" cy="31909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AB70A7-1FCA-B363-76AF-81C1516F8A48}"/>
              </a:ext>
            </a:extLst>
          </p:cNvPr>
          <p:cNvCxnSpPr/>
          <p:nvPr/>
        </p:nvCxnSpPr>
        <p:spPr>
          <a:xfrm>
            <a:off x="6209538" y="4967314"/>
            <a:ext cx="1662684" cy="0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27E79D4-C6EC-DBAD-E00A-0D393EC14AAA}"/>
              </a:ext>
            </a:extLst>
          </p:cNvPr>
          <p:cNvCxnSpPr/>
          <p:nvPr/>
        </p:nvCxnSpPr>
        <p:spPr>
          <a:xfrm flipV="1">
            <a:off x="6025896" y="3376258"/>
            <a:ext cx="1831848" cy="560356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45CBE446-68F5-2255-3B25-40CA9AE19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505" y="2735514"/>
            <a:ext cx="1371600" cy="2750905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3DA737A-9274-CF1A-72C5-D6C29C76FCB8}"/>
              </a:ext>
            </a:extLst>
          </p:cNvPr>
          <p:cNvCxnSpPr/>
          <p:nvPr/>
        </p:nvCxnSpPr>
        <p:spPr>
          <a:xfrm>
            <a:off x="8594598" y="3229954"/>
            <a:ext cx="1253490" cy="0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7A8FC7E-67A8-0ABA-7BED-62E8D07F4108}"/>
              </a:ext>
            </a:extLst>
          </p:cNvPr>
          <p:cNvCxnSpPr/>
          <p:nvPr/>
        </p:nvCxnSpPr>
        <p:spPr>
          <a:xfrm>
            <a:off x="8594598" y="4066630"/>
            <a:ext cx="1354074" cy="0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18ABD8-A713-6D91-0AC3-0BBEFD59128B}"/>
              </a:ext>
            </a:extLst>
          </p:cNvPr>
          <p:cNvCxnSpPr/>
          <p:nvPr/>
        </p:nvCxnSpPr>
        <p:spPr>
          <a:xfrm>
            <a:off x="8594598" y="4956646"/>
            <a:ext cx="1354074" cy="0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CB51160-4131-3A84-3710-A7ECDC305A32}"/>
              </a:ext>
            </a:extLst>
          </p:cNvPr>
          <p:cNvSpPr txBox="1"/>
          <p:nvPr/>
        </p:nvSpPr>
        <p:spPr>
          <a:xfrm>
            <a:off x="3393168" y="2818304"/>
            <a:ext cx="10756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</a:rPr>
              <a:t>Extract</a:t>
            </a:r>
          </a:p>
          <a:p>
            <a:endParaRPr lang="en-US" sz="1600" dirty="0">
              <a:solidFill>
                <a:schemeClr val="bg2"/>
              </a:solidFill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Clean</a:t>
            </a:r>
          </a:p>
          <a:p>
            <a:endParaRPr lang="en-US" sz="1600" dirty="0">
              <a:solidFill>
                <a:schemeClr val="bg2"/>
              </a:solidFill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Transform</a:t>
            </a:r>
          </a:p>
          <a:p>
            <a:endParaRPr lang="en-US" sz="1600" dirty="0">
              <a:solidFill>
                <a:schemeClr val="bg2"/>
              </a:solidFill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Reduce</a:t>
            </a:r>
          </a:p>
          <a:p>
            <a:endParaRPr lang="en-US" sz="1600" dirty="0">
              <a:solidFill>
                <a:schemeClr val="bg2"/>
              </a:solidFill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Load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91A79C-FB0E-A02C-594A-7AE22019446E}"/>
              </a:ext>
            </a:extLst>
          </p:cNvPr>
          <p:cNvSpPr txBox="1"/>
          <p:nvPr/>
        </p:nvSpPr>
        <p:spPr>
          <a:xfrm>
            <a:off x="1002141" y="2982590"/>
            <a:ext cx="16204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ERP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Financial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dirty="0">
                <a:solidFill>
                  <a:srgbClr val="0D0D0D"/>
                </a:solidFill>
                <a:latin typeface="ui-sans-serif"/>
              </a:rPr>
              <a:t>Po</a:t>
            </a:r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int-of-sale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Flat files</a:t>
            </a: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389AC2-DC65-7A84-A04D-D91C1A0E3F69}"/>
              </a:ext>
            </a:extLst>
          </p:cNvPr>
          <p:cNvSpPr txBox="1"/>
          <p:nvPr/>
        </p:nvSpPr>
        <p:spPr>
          <a:xfrm>
            <a:off x="5337506" y="4332576"/>
            <a:ext cx="922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>
                <a:solidFill>
                  <a:schemeClr val="bg2"/>
                </a:solidFill>
              </a:rPr>
              <a:t>Data </a:t>
            </a:r>
            <a:r>
              <a:rPr lang="en-US" sz="1200" dirty="0">
                <a:solidFill>
                  <a:schemeClr val="bg2"/>
                </a:solidFill>
              </a:rPr>
              <a:t>marts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BDA5D-5F14-494F-2621-C7998C740A8E}"/>
              </a:ext>
            </a:extLst>
          </p:cNvPr>
          <p:cNvSpPr txBox="1"/>
          <p:nvPr/>
        </p:nvSpPr>
        <p:spPr>
          <a:xfrm>
            <a:off x="9532645" y="1209066"/>
            <a:ext cx="166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Requirements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24CCCE9-75BA-0D29-D291-ECA0D92619B7}"/>
              </a:ext>
            </a:extLst>
          </p:cNvPr>
          <p:cNvCxnSpPr>
            <a:cxnSpLocks/>
          </p:cNvCxnSpPr>
          <p:nvPr/>
        </p:nvCxnSpPr>
        <p:spPr>
          <a:xfrm flipH="1">
            <a:off x="2315414" y="3163824"/>
            <a:ext cx="743209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8F47919-0DB7-CD0B-3BE5-C336A5E5CBD3}"/>
              </a:ext>
            </a:extLst>
          </p:cNvPr>
          <p:cNvCxnSpPr/>
          <p:nvPr/>
        </p:nvCxnSpPr>
        <p:spPr>
          <a:xfrm flipH="1">
            <a:off x="2557433" y="4066630"/>
            <a:ext cx="71900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B3128F9-DC07-5E55-32A2-4D4E51C5D850}"/>
              </a:ext>
            </a:extLst>
          </p:cNvPr>
          <p:cNvCxnSpPr/>
          <p:nvPr/>
        </p:nvCxnSpPr>
        <p:spPr>
          <a:xfrm flipH="1" flipV="1">
            <a:off x="2203704" y="4564502"/>
            <a:ext cx="7543801" cy="3921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4E16BF-2964-C8D1-78A5-A09461A45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99"/>
    </mc:Choice>
    <mc:Fallback xmlns="">
      <p:transition spd="slow" advTm="13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9D20D-D2F8-28A0-DD25-4A2E882E7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</a:t>
            </a:r>
            <a:r>
              <a:rPr lang="pt-PT" dirty="0" err="1"/>
              <a:t>Sources</a:t>
            </a:r>
            <a:r>
              <a:rPr lang="pt-PT" dirty="0"/>
              <a:t>: </a:t>
            </a:r>
            <a:r>
              <a:rPr lang="pt-PT" dirty="0" err="1"/>
              <a:t>axiomatic</a:t>
            </a:r>
            <a:r>
              <a:rPr lang="pt-PT" dirty="0"/>
              <a:t> design</a:t>
            </a:r>
            <a:endParaRPr lang="en-US" dirty="0"/>
          </a:p>
        </p:txBody>
      </p:sp>
      <p:pic>
        <p:nvPicPr>
          <p:cNvPr id="1026" name="Picture 2" descr="Sustainability 14 02598 g001 550">
            <a:extLst>
              <a:ext uri="{FF2B5EF4-FFF2-40B4-BE49-F238E27FC236}">
                <a16:creationId xmlns:a16="http://schemas.microsoft.com/office/drawing/2014/main" id="{93DF766A-96F3-3A2A-105E-5DBCF21783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472" y="1571816"/>
            <a:ext cx="7220295" cy="460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3861E4-46A6-5141-CCA7-8B7E4E7999BA}"/>
              </a:ext>
            </a:extLst>
          </p:cNvPr>
          <p:cNvSpPr txBox="1"/>
          <p:nvPr/>
        </p:nvSpPr>
        <p:spPr>
          <a:xfrm>
            <a:off x="9372600" y="6163056"/>
            <a:ext cx="2220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(Cavique </a:t>
            </a:r>
            <a:r>
              <a:rPr lang="pt-PT" dirty="0" err="1"/>
              <a:t>et</a:t>
            </a:r>
            <a:r>
              <a:rPr lang="pt-PT" dirty="0"/>
              <a:t> al. 2022)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DB5FB6-4A51-4B32-7148-553EBFC1FA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2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44"/>
    </mc:Choice>
    <mc:Fallback xmlns="">
      <p:transition spd="slow" advTm="67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83EB2-16E5-B5A5-D7F6-352904309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D38D9-17A2-54B8-2734-480A6A62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Fontes: requisitos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248BB-A09C-2EA3-0DE3-BCDC804AB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2F7B5DF-B301-9DA7-4486-98CB00CEA3F9}"/>
              </a:ext>
            </a:extLst>
          </p:cNvPr>
          <p:cNvGraphicFramePr/>
          <p:nvPr/>
        </p:nvGraphicFramePr>
        <p:xfrm>
          <a:off x="1163320" y="2095299"/>
          <a:ext cx="9708896" cy="266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9D4672-1865-B369-17AB-FB02B0A8A7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4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77"/>
    </mc:Choice>
    <mc:Fallback xmlns="">
      <p:transition spd="slow" advTm="43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2A98-8A8E-1A6E-BF89-BB5CAA46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Requisitos A e 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33B6D-C8E1-4F8F-85B2-A6F7BF3CC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82954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a) Qual é o nome e morada dos clientes?</a:t>
            </a:r>
            <a:endParaRPr lang="en-US" sz="1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Qual é o total de receita gerada por período, cliente e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Invoice_status_code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c) Quais projetos que foram incluídos em cada fatura?</a:t>
            </a:r>
            <a:endParaRPr lang="en-US" sz="1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d) Quantas faturas estão pendentes de pagamento e qual é o valor total dessas faturas?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e) Qual é o desconto médio concedido em relação ao ‘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total_fees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 por período e por cliente?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f) Porque é que uma fatura foi cancelada ou não paga?</a:t>
            </a:r>
            <a:endParaRPr lang="en-US" sz="1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AD9C65-7E1E-4729-706B-3C3CCAB00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955" y="859155"/>
            <a:ext cx="6191250" cy="563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0BB99B-38A7-49D6-D48F-E50F8A1096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2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316"/>
    </mc:Choice>
    <mc:Fallback xmlns="">
      <p:transition spd="slow" advTm="164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3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82E80-06A5-B96E-5571-4351C0675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Fontes</a:t>
            </a:r>
            <a:r>
              <a:rPr lang="pt-PT"/>
              <a:t>: resumo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974DB-B678-E3F0-89BD-C364F9F73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escolha das fontes depende dos requisitos definidos para o OLAP.</a:t>
            </a:r>
          </a:p>
          <a:p>
            <a:endParaRPr lang="pt-PT" dirty="0"/>
          </a:p>
          <a:p>
            <a:r>
              <a:rPr lang="pt-PT" dirty="0"/>
              <a:t>Ao contrário dos </a:t>
            </a:r>
            <a:r>
              <a:rPr lang="pt-PT" dirty="0" err="1"/>
              <a:t>OLTPs</a:t>
            </a:r>
            <a:r>
              <a:rPr lang="pt-PT" dirty="0"/>
              <a:t> onde o ‘data </a:t>
            </a:r>
            <a:r>
              <a:rPr lang="pt-PT" dirty="0" err="1"/>
              <a:t>entry</a:t>
            </a:r>
            <a:r>
              <a:rPr lang="pt-PT" dirty="0"/>
              <a:t>’ é ilimitado, os </a:t>
            </a:r>
            <a:r>
              <a:rPr lang="pt-PT" dirty="0" err="1"/>
              <a:t>OLAPs</a:t>
            </a:r>
            <a:r>
              <a:rPr lang="pt-PT" dirty="0"/>
              <a:t> têm restrições.</a:t>
            </a:r>
          </a:p>
          <a:p>
            <a:endParaRPr lang="pt-PT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C968E8-F73D-19EC-BE63-3714F2B83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33"/>
    </mc:Choice>
    <mc:Fallback xmlns="">
      <p:transition spd="slow" advTm="43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C8E80-4B42-3B42-33CB-E7DD1EA09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58280-CAFD-83D2-6AF1-35E5348A7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ffectLst/>
                <a:ea typeface="Times New Roman" panose="02020603050405020304" pitchFamily="18" charset="0"/>
              </a:rPr>
              <a:t>Cavique L., M.S. Cavique, A.B. Mendes, M. Cavique (2022), Improving Information System Design: using UML and Axiomatic Design, Computers in Industry, Elsevier, </a:t>
            </a:r>
            <a:r>
              <a:rPr lang="en-AU" sz="2400" dirty="0">
                <a:effectLst/>
                <a:ea typeface="Times New Roman" panose="02020603050405020304" pitchFamily="18" charset="0"/>
              </a:rPr>
              <a:t>https://doi.org/10.1016/ </a:t>
            </a:r>
            <a:r>
              <a:rPr lang="en-AU" sz="2400" dirty="0" err="1">
                <a:effectLst/>
                <a:ea typeface="Times New Roman" panose="02020603050405020304" pitchFamily="18" charset="0"/>
              </a:rPr>
              <a:t>j.compind</a:t>
            </a:r>
            <a:r>
              <a:rPr lang="en-AU" sz="2400" dirty="0">
                <a:effectLst/>
                <a:ea typeface="Times New Roman" panose="02020603050405020304" pitchFamily="18" charset="0"/>
              </a:rPr>
              <a:t>. 2021. 103569.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05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(2) ETL (</a:t>
            </a:r>
            <a:r>
              <a:rPr lang="pt-PT" dirty="0" err="1">
                <a:highlight>
                  <a:srgbClr val="FFFF00"/>
                </a:highlight>
              </a:rPr>
              <a:t>Extract</a:t>
            </a:r>
            <a:r>
              <a:rPr lang="pt-PT" dirty="0">
                <a:highlight>
                  <a:srgbClr val="FFFF00"/>
                </a:highlight>
              </a:rPr>
              <a:t>, </a:t>
            </a:r>
            <a:r>
              <a:rPr lang="pt-PT" dirty="0" err="1">
                <a:highlight>
                  <a:srgbClr val="FFFF00"/>
                </a:highlight>
              </a:rPr>
              <a:t>Clean</a:t>
            </a:r>
            <a:r>
              <a:rPr lang="pt-PT" dirty="0">
                <a:highlight>
                  <a:srgbClr val="FFFF00"/>
                </a:highlight>
              </a:rPr>
              <a:t>, </a:t>
            </a:r>
            <a:r>
              <a:rPr lang="pt-PT" dirty="0" err="1">
                <a:highlight>
                  <a:srgbClr val="FFFF00"/>
                </a:highlight>
              </a:rPr>
              <a:t>Transform</a:t>
            </a:r>
            <a:r>
              <a:rPr lang="pt-PT" dirty="0">
                <a:highlight>
                  <a:srgbClr val="FFFF00"/>
                </a:highlight>
              </a:rPr>
              <a:t>, </a:t>
            </a:r>
            <a:r>
              <a:rPr lang="pt-PT" dirty="0" err="1">
                <a:highlight>
                  <a:srgbClr val="FFFF00"/>
                </a:highlight>
              </a:rPr>
              <a:t>Reduction</a:t>
            </a:r>
            <a:r>
              <a:rPr lang="pt-PT" dirty="0">
                <a:highlight>
                  <a:srgbClr val="FFFF00"/>
                </a:highlight>
              </a:rPr>
              <a:t>, </a:t>
            </a:r>
            <a:r>
              <a:rPr lang="pt-PT" dirty="0" err="1">
                <a:highlight>
                  <a:srgbClr val="FFFF00"/>
                </a:highlight>
              </a:rPr>
              <a:t>Load</a:t>
            </a:r>
            <a:r>
              <a:rPr lang="pt-PT" dirty="0">
                <a:highlight>
                  <a:srgbClr val="FFFF00"/>
                </a:highlight>
              </a:rPr>
              <a:t>)</a:t>
            </a:r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 dirty="0" err="1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429998-CA96-BA0C-44D7-FC8494433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3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8"/>
    </mc:Choice>
    <mc:Fallback xmlns="">
      <p:transition spd="slow" advTm="23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BFEA-3D75-D15F-6AC1-A3002F9E1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ETL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945A-08F3-BE6E-AE7C-4489AFDB5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Extract</a:t>
            </a:r>
          </a:p>
          <a:p>
            <a:r>
              <a:rPr lang="en-US" dirty="0"/>
              <a:t>Clean</a:t>
            </a:r>
          </a:p>
          <a:p>
            <a:r>
              <a:rPr lang="en-US" dirty="0"/>
              <a:t>Transform</a:t>
            </a:r>
          </a:p>
          <a:p>
            <a:r>
              <a:rPr lang="en-US" dirty="0"/>
              <a:t>Reduction</a:t>
            </a:r>
          </a:p>
          <a:p>
            <a:r>
              <a:rPr lang="en-US" dirty="0"/>
              <a:t>Load</a:t>
            </a:r>
          </a:p>
          <a:p>
            <a:endParaRPr lang="pt-PT" dirty="0"/>
          </a:p>
          <a:p>
            <a:endParaRPr lang="pt-PT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AA5954-7A8B-FBD1-5EB3-471016C37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731" y="1286579"/>
            <a:ext cx="7944866" cy="32035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909A8D-113C-433D-1E53-92C6937B6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46"/>
    </mc:Choice>
    <mc:Fallback xmlns="">
      <p:transition spd="slow" advTm="28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 dirty="0" err="1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CB0D15A-0A3D-0031-F286-FADE468F7C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9"/>
    </mc:Choice>
    <mc:Fallback xmlns="">
      <p:transition spd="slow" advTm="9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ETL</a:t>
            </a:r>
            <a:endParaRPr lang="en-US" dirty="0"/>
          </a:p>
        </p:txBody>
      </p:sp>
      <p:pic>
        <p:nvPicPr>
          <p:cNvPr id="4" name="Marcador de Posição de Conteúdo 5">
            <a:extLst>
              <a:ext uri="{FF2B5EF4-FFF2-40B4-BE49-F238E27FC236}">
                <a16:creationId xmlns:a16="http://schemas.microsoft.com/office/drawing/2014/main" id="{46CACB09-DD8E-03D6-752C-F664F392D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62024" y="2031904"/>
            <a:ext cx="10019631" cy="251266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6AE6BD-4327-6152-512C-216588D06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3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620"/>
    </mc:Choice>
    <mc:Fallback xmlns="">
      <p:transition spd="slow" advTm="92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6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400" dirty="0"/>
              <a:t>2.1. </a:t>
            </a:r>
            <a:r>
              <a:rPr lang="pt-PT" sz="4400" dirty="0" err="1"/>
              <a:t>Extraction</a:t>
            </a:r>
            <a:r>
              <a:rPr lang="pt-PT" sz="4400" dirty="0"/>
              <a:t>: </a:t>
            </a:r>
            <a:r>
              <a:rPr lang="pt-PT" sz="4400" dirty="0" err="1"/>
              <a:t>multiple</a:t>
            </a:r>
            <a:r>
              <a:rPr lang="pt-PT" sz="4400" dirty="0"/>
              <a:t> </a:t>
            </a:r>
            <a:r>
              <a:rPr lang="pt-PT" sz="4400" dirty="0" err="1"/>
              <a:t>path</a:t>
            </a:r>
            <a:endParaRPr lang="pt-PT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1544" y="1700808"/>
            <a:ext cx="4248472" cy="408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Marcador de Posição de Conteú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Q1: </a:t>
            </a:r>
            <a:r>
              <a:rPr lang="en-US" sz="2400" dirty="0" err="1"/>
              <a:t>G</a:t>
            </a:r>
            <a:r>
              <a:rPr lang="en-US" sz="2400" baseline="-25000" dirty="0" err="1"/>
              <a:t>count</a:t>
            </a:r>
            <a:r>
              <a:rPr lang="en-US" sz="2400" baseline="-25000" dirty="0"/>
              <a:t> </a:t>
            </a:r>
            <a:r>
              <a:rPr lang="en-US" sz="2400" dirty="0"/>
              <a:t>(</a:t>
            </a:r>
            <a:r>
              <a:rPr lang="en-US" sz="2400" dirty="0">
                <a:sym typeface="Symbol"/>
              </a:rPr>
              <a:t></a:t>
            </a:r>
            <a:r>
              <a:rPr lang="en-US" sz="2400" baseline="-25000" dirty="0"/>
              <a:t>scientific-area</a:t>
            </a:r>
            <a:r>
              <a:rPr lang="en-US" sz="2400" dirty="0"/>
              <a:t>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(Scientific-area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Projects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Evaluation-results))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 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Q2: </a:t>
            </a:r>
            <a:r>
              <a:rPr lang="en-US" sz="2400" dirty="0" err="1"/>
              <a:t>G</a:t>
            </a:r>
            <a:r>
              <a:rPr lang="en-US" sz="2400" baseline="-25000" dirty="0" err="1"/>
              <a:t>count</a:t>
            </a:r>
            <a:r>
              <a:rPr lang="en-US" sz="2400" baseline="-25000" dirty="0"/>
              <a:t> </a:t>
            </a:r>
            <a:r>
              <a:rPr lang="en-US" sz="2400" dirty="0"/>
              <a:t>(</a:t>
            </a:r>
            <a:r>
              <a:rPr lang="en-US" sz="2400" dirty="0">
                <a:sym typeface="Symbol"/>
              </a:rPr>
              <a:t></a:t>
            </a:r>
            <a:r>
              <a:rPr lang="en-US" sz="2400" dirty="0"/>
              <a:t> </a:t>
            </a:r>
            <a:r>
              <a:rPr lang="en-US" sz="2400" baseline="-25000" dirty="0"/>
              <a:t>scientific-area</a:t>
            </a:r>
            <a:r>
              <a:rPr lang="en-US" sz="2400" dirty="0"/>
              <a:t>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(Scientific-area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Referees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Evaluation-results))</a:t>
            </a:r>
            <a:endParaRPr lang="pt-PT" sz="2400" dirty="0"/>
          </a:p>
          <a:p>
            <a:endParaRPr lang="pt-PT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02553B-FBB5-451E-ADBF-04A986F18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04"/>
    </mc:Choice>
    <mc:Fallback xmlns="">
      <p:transition spd="slow" advTm="75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2.1. </a:t>
            </a:r>
            <a:r>
              <a:rPr lang="pt-PT" dirty="0" err="1"/>
              <a:t>Extraction</a:t>
            </a:r>
            <a:r>
              <a:rPr lang="pt-PT" dirty="0"/>
              <a:t>: </a:t>
            </a:r>
            <a:r>
              <a:rPr lang="pt-PT" dirty="0" err="1"/>
              <a:t>joining</a:t>
            </a:r>
            <a:r>
              <a:rPr lang="pt-PT" dirty="0"/>
              <a:t> </a:t>
            </a:r>
            <a:r>
              <a:rPr lang="pt-PT" dirty="0" err="1"/>
              <a:t>tables</a:t>
            </a:r>
            <a:endParaRPr lang="pt-PT" dirty="0"/>
          </a:p>
        </p:txBody>
      </p:sp>
      <p:pic>
        <p:nvPicPr>
          <p:cNvPr id="7170" name="Picture 2" descr="C:\Users\Acer\Pictures\Saved Pictures\SQL join tables.pn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009" y="1334050"/>
            <a:ext cx="720080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064B37-D2F9-7A3A-A11D-623DF486DD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162" y="5086905"/>
            <a:ext cx="2864837" cy="158442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ED113A-2EF9-91C3-B746-6462BD772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5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18"/>
    </mc:Choice>
    <mc:Fallback xmlns="">
      <p:transition spd="slow" advTm="60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74CB9-77DD-BBEE-A4F6-E99244B7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4400" dirty="0"/>
              <a:t>2.1. Extração: </a:t>
            </a:r>
            <a:r>
              <a:rPr lang="pt-PT" sz="4400" dirty="0" err="1"/>
              <a:t>desnormalização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9E6C7D3-0CD1-EB52-968F-A0CEC9184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48" y="1825625"/>
            <a:ext cx="4873752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Considere ainda, as seguintes formas desnormalizadas (FD):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1FD – constituída por uma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poli-árvore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com a replicação das tabelas intermédias e de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lookup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 forem necessárias para evitar caminhos múltiplos;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2FD – constituída por várias árvores separadas, com a replicação das tabelas intermédias e de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lookup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 forem necessárias para evitar caminho múltiplos; esta FD é equivalente ao esquema em estrela ou ao esquema floco-de-neve.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3FD – o processo de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desnormalização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termina com a junção de todas as tabelas da árvore com vista a uma rápida leitura dos dados.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E38310-EF1A-4138-0F99-E331A759D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7051" y="1084326"/>
            <a:ext cx="6480048" cy="434644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15E67E-851C-C01E-6243-B0467E74A6F9}"/>
              </a:ext>
            </a:extLst>
          </p:cNvPr>
          <p:cNvCxnSpPr/>
          <p:nvPr/>
        </p:nvCxnSpPr>
        <p:spPr>
          <a:xfrm>
            <a:off x="869001" y="1962591"/>
            <a:ext cx="0" cy="33399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4C9736D-592F-812C-33FC-723A21E45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0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27"/>
    </mc:Choice>
    <mc:Fallback xmlns="">
      <p:transition spd="slow" advTm="89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1D517-2AFE-FFD1-FD24-99A630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 </a:t>
            </a:r>
            <a:r>
              <a:rPr lang="en-US" dirty="0" err="1"/>
              <a:t>Qualidade</a:t>
            </a:r>
            <a:r>
              <a:rPr lang="en-US" dirty="0"/>
              <a:t> Dados,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falta</a:t>
            </a:r>
            <a:r>
              <a:rPr lang="en-US" dirty="0"/>
              <a:t> dela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DC9B3-E0F7-5808-8BD9-731EA9241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0"/>
              </a:spcBef>
              <a:buFontTx/>
              <a:buChar char="-"/>
            </a:pPr>
            <a:endParaRPr lang="pt-PT" altLang="pt-PT" sz="3200" dirty="0"/>
          </a:p>
          <a:p>
            <a:pPr marL="0" indent="0">
              <a:spcBef>
                <a:spcPct val="0"/>
              </a:spcBef>
              <a:buNone/>
            </a:pPr>
            <a:r>
              <a:rPr lang="en-US" dirty="0"/>
              <a:t>Falta de </a:t>
            </a:r>
            <a:r>
              <a:rPr lang="en-US" dirty="0" err="1"/>
              <a:t>qualidade</a:t>
            </a:r>
            <a:r>
              <a:rPr lang="en-US" dirty="0"/>
              <a:t> de dados </a:t>
            </a:r>
            <a:r>
              <a:rPr lang="en-US" dirty="0" err="1"/>
              <a:t>nos</a:t>
            </a:r>
            <a:r>
              <a:rPr lang="en-US" dirty="0"/>
              <a:t> USA no </a:t>
            </a:r>
            <a:r>
              <a:rPr lang="en-US" dirty="0" err="1"/>
              <a:t>ano</a:t>
            </a:r>
            <a:r>
              <a:rPr lang="en-US" dirty="0"/>
              <a:t> 2000:</a:t>
            </a:r>
          </a:p>
          <a:p>
            <a:pPr marL="0" indent="0">
              <a:spcBef>
                <a:spcPct val="0"/>
              </a:spcBef>
              <a:buNone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Char char="-"/>
            </a:pPr>
            <a:r>
              <a:rPr lang="pt-PT" altLang="pt-PT" sz="3200" dirty="0"/>
              <a:t> dados de</a:t>
            </a:r>
            <a:r>
              <a:rPr lang="pt-PT" altLang="pt-PT" sz="3200" dirty="0">
                <a:solidFill>
                  <a:srgbClr val="FF0000"/>
                </a:solidFill>
              </a:rPr>
              <a:t> preços </a:t>
            </a:r>
            <a:r>
              <a:rPr lang="pt-PT" altLang="pt-PT" sz="3200" dirty="0"/>
              <a:t>errados poderão custar  $ 2.5 biliões/ano; 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Char char="-"/>
            </a:pPr>
            <a:r>
              <a:rPr lang="pt-PT" altLang="pt-PT" sz="3200" dirty="0"/>
              <a:t> cerca de 14% é gasto em fraude ou faturação inadequada no sistema de saúde;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PT" sz="3200" dirty="0"/>
              <a:t>- </a:t>
            </a:r>
            <a:r>
              <a:rPr lang="pt-PT" altLang="pt-PT" sz="3200" dirty="0">
                <a:solidFill>
                  <a:srgbClr val="FF0000"/>
                </a:solidFill>
              </a:rPr>
              <a:t>datas</a:t>
            </a:r>
            <a:r>
              <a:rPr lang="pt-PT" altLang="pt-PT" sz="3200" dirty="0"/>
              <a:t> mal formatadas produzem erros na faturação, uma empresa descobriu que não faturava 4% das suas encomendas;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Char char="-"/>
            </a:pPr>
            <a:r>
              <a:rPr lang="pt-PT" altLang="pt-PT" sz="3200" dirty="0"/>
              <a:t>o problema de qualidade de dados  fez com que 50 das maiores empresas tenham gasto $ 1.5 triliões;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PT" sz="3200" dirty="0"/>
              <a:t>- 96.000 cheques de reembolso do IRS não foram entregues por endereço ‘errado</a:t>
            </a:r>
            <a:r>
              <a:rPr lang="pt-PT" altLang="pt-PT" dirty="0"/>
              <a:t>’;</a:t>
            </a:r>
            <a:endParaRPr lang="pt-PT" altLang="pt-PT" sz="3200" dirty="0"/>
          </a:p>
          <a:p>
            <a:pPr>
              <a:spcBef>
                <a:spcPct val="0"/>
              </a:spcBef>
              <a:buFontTx/>
              <a:buNone/>
            </a:pPr>
            <a:endParaRPr lang="pt-PT" altLang="pt-PT" sz="3200" dirty="0"/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PT" sz="3200" dirty="0"/>
              <a:t>- uma escola enviou convites a crianças de 5 anos para apresentação da escola, um dos convites foi para uma senhora de 105 anos.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t-PT" altLang="pt-PT" sz="3200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BF996D6-06C1-51E6-0AC3-AB4E6C389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15"/>
    </mc:Choice>
    <mc:Fallback xmlns="">
      <p:transition spd="slow" advTm="102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DF945-6FCC-4844-A65E-8817F93A9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 Data Quality Dimensions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CFEEE20-BA33-47C2-49D0-E6F5B0614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09600" y="1661376"/>
            <a:ext cx="10972800" cy="440361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441B0C-326B-9E39-F3E9-FCB1FA9FE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4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415"/>
    </mc:Choice>
    <mc:Fallback xmlns="">
      <p:transition spd="slow" advTm="160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578E-C25C-0DAF-249F-79CE4EDBA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 Quiz: find the errors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68B1127-4BBE-0BC5-789B-0968E3A51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5328" y="1844824"/>
            <a:ext cx="11121344" cy="237626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FFEF10E-5492-45EE-F36F-AC0F09918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3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48"/>
    </mc:Choice>
    <mc:Fallback xmlns="">
      <p:transition spd="slow" advTm="15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7A9B0-6760-C150-D785-19E637EF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 Quiz: errors found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3D32FF-AB71-4629-50C1-349859E78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600" y="1844824"/>
            <a:ext cx="10851221" cy="273630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7589E4B-F5BA-68AC-42F0-779D9158D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7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33"/>
    </mc:Choice>
    <mc:Fallback xmlns="">
      <p:transition spd="slow" advTm="66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91F3C-6B91-C674-5CAD-4811D05F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2.3. </a:t>
            </a:r>
            <a:r>
              <a:rPr lang="pt-PT" dirty="0" err="1"/>
              <a:t>Transformation</a:t>
            </a:r>
            <a:r>
              <a:rPr lang="pt-PT" dirty="0"/>
              <a:t>: </a:t>
            </a:r>
            <a:r>
              <a:rPr lang="pt-PT" dirty="0" err="1"/>
              <a:t>outliers</a:t>
            </a:r>
            <a:endParaRPr lang="en-US" dirty="0"/>
          </a:p>
        </p:txBody>
      </p:sp>
      <p:pic>
        <p:nvPicPr>
          <p:cNvPr id="1026" name="Picture 2" descr="📈🎯 Como utilizar os gráficos Boxplot para identificar Outliers em dados!  🚀">
            <a:extLst>
              <a:ext uri="{FF2B5EF4-FFF2-40B4-BE49-F238E27FC236}">
                <a16:creationId xmlns:a16="http://schemas.microsoft.com/office/drawing/2014/main" id="{8DB71B3F-77D2-23AF-54FB-2271907D16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1825625"/>
            <a:ext cx="87026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62A1BC-488F-31E5-57A4-21402611F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5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48"/>
    </mc:Choice>
    <mc:Fallback xmlns="">
      <p:transition spd="slow" advTm="5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2A98-8A8E-1A6E-BF89-BB5CAA46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2.3. </a:t>
            </a:r>
            <a:r>
              <a:rPr lang="pt-PT" dirty="0" err="1"/>
              <a:t>Transformation</a:t>
            </a:r>
            <a:r>
              <a:rPr lang="pt-PT" dirty="0"/>
              <a:t>: </a:t>
            </a:r>
            <a:r>
              <a:rPr lang="pt-PT" dirty="0" err="1"/>
              <a:t>scaling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BA82A7C-9DF0-97D2-FE6B-D2596FEDD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974591"/>
            <a:ext cx="10515600" cy="4053406"/>
          </a:xfr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BE23A6C-B838-C63F-B559-DD1C58A68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0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79"/>
    </mc:Choice>
    <mc:Fallback xmlns="">
      <p:transition spd="slow" advTm="36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CAF6-35D2-4775-64EB-C226B586D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Engineering and Business Intelligence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6F3BAD-3D03-4EC1-A842-55CDC83282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274015"/>
              </p:ext>
            </p:extLst>
          </p:nvPr>
        </p:nvGraphicFramePr>
        <p:xfrm>
          <a:off x="838200" y="1602322"/>
          <a:ext cx="10515600" cy="4761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0150259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996987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760419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6276069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90675508"/>
                    </a:ext>
                  </a:extLst>
                </a:gridCol>
              </a:tblGrid>
              <a:tr h="4179639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Sources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OLTP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Staging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ETL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Warehouse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Star schema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Summarization Multidimensional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Data, OLAP cubes</a:t>
                      </a:r>
                    </a:p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Visualization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KPI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709471"/>
                  </a:ext>
                </a:extLst>
              </a:tr>
              <a:tr h="58226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Engineering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(prepares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Business Intelligence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(uses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314966"/>
                  </a:ext>
                </a:extLst>
              </a:tr>
            </a:tbl>
          </a:graphicData>
        </a:graphic>
      </p:graphicFrame>
      <p:sp>
        <p:nvSpPr>
          <p:cNvPr id="5" name="Flowchart: Magnetic Disk 4">
            <a:extLst>
              <a:ext uri="{FF2B5EF4-FFF2-40B4-BE49-F238E27FC236}">
                <a16:creationId xmlns:a16="http://schemas.microsoft.com/office/drawing/2014/main" id="{53718F0A-6E7C-12D8-3125-36A427A9FD2E}"/>
              </a:ext>
            </a:extLst>
          </p:cNvPr>
          <p:cNvSpPr/>
          <p:nvPr/>
        </p:nvSpPr>
        <p:spPr>
          <a:xfrm>
            <a:off x="5184648" y="2827618"/>
            <a:ext cx="1801368" cy="2478024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E01A7C1D-9D48-1683-E121-10C2BAB07AA4}"/>
              </a:ext>
            </a:extLst>
          </p:cNvPr>
          <p:cNvSpPr/>
          <p:nvPr/>
        </p:nvSpPr>
        <p:spPr>
          <a:xfrm>
            <a:off x="5512308" y="3668390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BA977A93-830F-87F6-1640-401D79D20AFE}"/>
              </a:ext>
            </a:extLst>
          </p:cNvPr>
          <p:cNvSpPr/>
          <p:nvPr/>
        </p:nvSpPr>
        <p:spPr>
          <a:xfrm>
            <a:off x="6336411" y="3936614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3F11B750-6F6F-8160-A4C4-1604E1D8341A}"/>
              </a:ext>
            </a:extLst>
          </p:cNvPr>
          <p:cNvSpPr/>
          <p:nvPr/>
        </p:nvSpPr>
        <p:spPr>
          <a:xfrm>
            <a:off x="5695950" y="4642702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7918881B-78A8-7364-7FED-1ADC8823FEDF}"/>
              </a:ext>
            </a:extLst>
          </p:cNvPr>
          <p:cNvSpPr/>
          <p:nvPr/>
        </p:nvSpPr>
        <p:spPr>
          <a:xfrm>
            <a:off x="7872222" y="3824314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137970B6-9C05-8C83-5033-76BFBF029391}"/>
              </a:ext>
            </a:extLst>
          </p:cNvPr>
          <p:cNvSpPr/>
          <p:nvPr/>
        </p:nvSpPr>
        <p:spPr>
          <a:xfrm>
            <a:off x="7872222" y="4662514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92813C81-5953-B589-5D09-DEAFCC09B3E5}"/>
              </a:ext>
            </a:extLst>
          </p:cNvPr>
          <p:cNvSpPr/>
          <p:nvPr/>
        </p:nvSpPr>
        <p:spPr>
          <a:xfrm>
            <a:off x="7857744" y="2982590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A252B6-818F-403A-1F5D-0E273D6327CA}"/>
              </a:ext>
            </a:extLst>
          </p:cNvPr>
          <p:cNvCxnSpPr>
            <a:stCxn id="7" idx="4"/>
            <a:endCxn id="10" idx="2"/>
          </p:cNvCxnSpPr>
          <p:nvPr/>
        </p:nvCxnSpPr>
        <p:spPr>
          <a:xfrm flipV="1">
            <a:off x="6849999" y="4218649"/>
            <a:ext cx="1022223" cy="3190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AB70A7-1FCA-B363-76AF-81C1516F8A48}"/>
              </a:ext>
            </a:extLst>
          </p:cNvPr>
          <p:cNvCxnSpPr/>
          <p:nvPr/>
        </p:nvCxnSpPr>
        <p:spPr>
          <a:xfrm>
            <a:off x="6209538" y="4967314"/>
            <a:ext cx="166268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27E79D4-C6EC-DBAD-E00A-0D393EC14AAA}"/>
              </a:ext>
            </a:extLst>
          </p:cNvPr>
          <p:cNvCxnSpPr/>
          <p:nvPr/>
        </p:nvCxnSpPr>
        <p:spPr>
          <a:xfrm flipV="1">
            <a:off x="6025896" y="3376258"/>
            <a:ext cx="1831848" cy="5603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45CBE446-68F5-2255-3B25-40CA9AE19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505" y="2735514"/>
            <a:ext cx="1371600" cy="2750905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3DA737A-9274-CF1A-72C5-D6C29C76FCB8}"/>
              </a:ext>
            </a:extLst>
          </p:cNvPr>
          <p:cNvCxnSpPr/>
          <p:nvPr/>
        </p:nvCxnSpPr>
        <p:spPr>
          <a:xfrm>
            <a:off x="8594598" y="3229954"/>
            <a:ext cx="125349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7A8FC7E-67A8-0ABA-7BED-62E8D07F4108}"/>
              </a:ext>
            </a:extLst>
          </p:cNvPr>
          <p:cNvCxnSpPr/>
          <p:nvPr/>
        </p:nvCxnSpPr>
        <p:spPr>
          <a:xfrm>
            <a:off x="8594598" y="4066630"/>
            <a:ext cx="135407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18ABD8-A713-6D91-0AC3-0BBEFD59128B}"/>
              </a:ext>
            </a:extLst>
          </p:cNvPr>
          <p:cNvCxnSpPr/>
          <p:nvPr/>
        </p:nvCxnSpPr>
        <p:spPr>
          <a:xfrm>
            <a:off x="8594598" y="4956646"/>
            <a:ext cx="135407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CB51160-4131-3A84-3710-A7ECDC305A32}"/>
              </a:ext>
            </a:extLst>
          </p:cNvPr>
          <p:cNvSpPr txBox="1"/>
          <p:nvPr/>
        </p:nvSpPr>
        <p:spPr>
          <a:xfrm>
            <a:off x="3393168" y="2818304"/>
            <a:ext cx="10756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Extract</a:t>
            </a:r>
          </a:p>
          <a:p>
            <a:endParaRPr lang="en-US" sz="1600" dirty="0"/>
          </a:p>
          <a:p>
            <a:r>
              <a:rPr lang="en-US" sz="1600" dirty="0"/>
              <a:t>Clean</a:t>
            </a:r>
          </a:p>
          <a:p>
            <a:endParaRPr lang="en-US" sz="1600" dirty="0"/>
          </a:p>
          <a:p>
            <a:r>
              <a:rPr lang="en-US" sz="1600" dirty="0"/>
              <a:t>Transform</a:t>
            </a:r>
          </a:p>
          <a:p>
            <a:endParaRPr lang="en-US" sz="1600" dirty="0"/>
          </a:p>
          <a:p>
            <a:r>
              <a:rPr lang="en-US" sz="1600" dirty="0"/>
              <a:t>Reduce</a:t>
            </a:r>
          </a:p>
          <a:p>
            <a:endParaRPr lang="en-US" sz="1600" dirty="0"/>
          </a:p>
          <a:p>
            <a:r>
              <a:rPr lang="en-US" sz="1600" dirty="0"/>
              <a:t>Load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91A79C-FB0E-A02C-594A-7AE22019446E}"/>
              </a:ext>
            </a:extLst>
          </p:cNvPr>
          <p:cNvSpPr txBox="1"/>
          <p:nvPr/>
        </p:nvSpPr>
        <p:spPr>
          <a:xfrm>
            <a:off x="1002141" y="2982590"/>
            <a:ext cx="16204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ERP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Financial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dirty="0">
                <a:solidFill>
                  <a:srgbClr val="0D0D0D"/>
                </a:solidFill>
                <a:latin typeface="ui-sans-serif"/>
              </a:rPr>
              <a:t>Po</a:t>
            </a:r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int-of-sale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Flat files</a:t>
            </a: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9597A76F-FCA2-10BA-C118-6906DAA66B16}"/>
              </a:ext>
            </a:extLst>
          </p:cNvPr>
          <p:cNvSpPr/>
          <p:nvPr/>
        </p:nvSpPr>
        <p:spPr>
          <a:xfrm>
            <a:off x="2848807" y="3697436"/>
            <a:ext cx="304420" cy="22964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6D232B3-51A6-61EF-FA8B-CD23C0968311}"/>
              </a:ext>
            </a:extLst>
          </p:cNvPr>
          <p:cNvSpPr/>
          <p:nvPr/>
        </p:nvSpPr>
        <p:spPr>
          <a:xfrm>
            <a:off x="4797102" y="3683340"/>
            <a:ext cx="304420" cy="22964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389AC2-DC65-7A84-A04D-D91C1A0E3F69}"/>
              </a:ext>
            </a:extLst>
          </p:cNvPr>
          <p:cNvSpPr txBox="1"/>
          <p:nvPr/>
        </p:nvSpPr>
        <p:spPr>
          <a:xfrm>
            <a:off x="5337506" y="4332576"/>
            <a:ext cx="922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/>
              <a:t>Data </a:t>
            </a:r>
            <a:r>
              <a:rPr lang="en-US" sz="1200" dirty="0"/>
              <a:t>marts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9CAC8C7-93D3-4CA3-738B-04F9870F2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621" y="3974837"/>
            <a:ext cx="378674" cy="227877"/>
          </a:xfrm>
          <a:prstGeom prst="rect">
            <a:avLst/>
          </a:prstGeom>
          <a:noFill/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EFCAECE-1DCE-8A58-47A6-60E6BCFAF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309" y="4209620"/>
            <a:ext cx="378674" cy="227877"/>
          </a:xfrm>
          <a:prstGeom prst="rect">
            <a:avLst/>
          </a:prstGeom>
          <a:noFill/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B056DF-FEDF-C553-421C-75E6F239EF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53" y="4909941"/>
            <a:ext cx="378674" cy="227877"/>
          </a:xfrm>
          <a:prstGeom prst="rect">
            <a:avLst/>
          </a:prstGeom>
          <a:noFill/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9E9A7A-EA86-345E-ADB6-F9B9820B7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99"/>
    </mc:Choice>
    <mc:Fallback xmlns="">
      <p:transition spd="slow" advTm="13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A207B-7372-75C2-3DDA-42ACBF3DD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2.3. </a:t>
            </a:r>
            <a:r>
              <a:rPr lang="pt-PT" dirty="0" err="1"/>
              <a:t>Transformation</a:t>
            </a:r>
            <a:r>
              <a:rPr lang="pt-PT" dirty="0"/>
              <a:t>: </a:t>
            </a:r>
            <a:r>
              <a:rPr lang="pt-PT" dirty="0" err="1"/>
              <a:t>one</a:t>
            </a:r>
            <a:r>
              <a:rPr lang="pt-PT" dirty="0"/>
              <a:t>-hot </a:t>
            </a:r>
            <a:r>
              <a:rPr lang="pt-PT" dirty="0" err="1"/>
              <a:t>encoding</a:t>
            </a:r>
            <a:endParaRPr lang="en-US" dirty="0"/>
          </a:p>
        </p:txBody>
      </p:sp>
      <p:sp>
        <p:nvSpPr>
          <p:cNvPr id="5" name="AutoShape 4" descr="Categorical data encoding - one-hot encoding">
            <a:extLst>
              <a:ext uri="{FF2B5EF4-FFF2-40B4-BE49-F238E27FC236}">
                <a16:creationId xmlns:a16="http://schemas.microsoft.com/office/drawing/2014/main" id="{8B8CAD22-1218-C2F4-2D37-7DD0BB44EC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CEA1C5B-6B92-DE26-597B-E51531586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47875" y="2686382"/>
            <a:ext cx="8096250" cy="229552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F1D670-9CFB-E28E-6EE0-53C07F99A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97"/>
    </mc:Choice>
    <mc:Fallback xmlns="">
      <p:transition spd="slow" advTm="29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27D5B-DF98-9E89-5B1E-235F76F69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2.4. </a:t>
            </a:r>
            <a:r>
              <a:rPr lang="pt-PT" dirty="0" err="1"/>
              <a:t>Reduction</a:t>
            </a:r>
            <a:r>
              <a:rPr lang="pt-PT" dirty="0"/>
              <a:t>: </a:t>
            </a:r>
            <a:r>
              <a:rPr lang="pt-PT" dirty="0" err="1"/>
              <a:t>feature</a:t>
            </a:r>
            <a:r>
              <a:rPr lang="pt-PT" dirty="0"/>
              <a:t> </a:t>
            </a:r>
            <a:r>
              <a:rPr lang="pt-PT" dirty="0" err="1"/>
              <a:t>selection</a:t>
            </a:r>
            <a:endParaRPr lang="en-US" dirty="0"/>
          </a:p>
        </p:txBody>
      </p:sp>
      <p:pic>
        <p:nvPicPr>
          <p:cNvPr id="3076" name="Picture 4" descr="Feature Selection — Exhaustive Overview | by Danny Butvinik | Analytics  Vidhya | Medium">
            <a:extLst>
              <a:ext uri="{FF2B5EF4-FFF2-40B4-BE49-F238E27FC236}">
                <a16:creationId xmlns:a16="http://schemas.microsoft.com/office/drawing/2014/main" id="{69053205-382F-C706-0B21-A9E2A8C4B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91" y="2000250"/>
            <a:ext cx="5717743" cy="193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FDDED5-07C6-37CD-5A49-1A6E1DA64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5363" y="3316986"/>
            <a:ext cx="4077269" cy="3410426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7F0B799-0AB0-CA0C-8405-53A6D2692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D47026-5132-1214-270D-9EFA95B11B4D}"/>
              </a:ext>
            </a:extLst>
          </p:cNvPr>
          <p:cNvSpPr txBox="1"/>
          <p:nvPr/>
        </p:nvSpPr>
        <p:spPr>
          <a:xfrm>
            <a:off x="9884664" y="6308209"/>
            <a:ext cx="2220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(Cavique </a:t>
            </a:r>
            <a:r>
              <a:rPr lang="pt-PT" dirty="0" err="1"/>
              <a:t>et</a:t>
            </a:r>
            <a:r>
              <a:rPr lang="pt-PT" dirty="0"/>
              <a:t> al. 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3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76"/>
    </mc:Choice>
    <mc:Fallback xmlns="">
      <p:transition spd="slow" advTm="58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E196-94D3-3B0E-2D47-468387944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2. ETL: resumo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7ECAA-499B-7AE4-E7D4-5832025D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 ETL envolve 5 conjuntos de técnicas: a extração, limpeza, transformação, redução e carregamento dos dados.</a:t>
            </a:r>
          </a:p>
          <a:p>
            <a:r>
              <a:rPr lang="pt-PT" dirty="0"/>
              <a:t>Na extração o processo de </a:t>
            </a:r>
            <a:r>
              <a:rPr lang="pt-PT" dirty="0" err="1"/>
              <a:t>desnormalização</a:t>
            </a:r>
            <a:r>
              <a:rPr lang="pt-PT" dirty="0"/>
              <a:t> dos dados é relevante para a criação de esquemas em estrela.</a:t>
            </a:r>
          </a:p>
          <a:p>
            <a:r>
              <a:rPr lang="pt-PT" dirty="0"/>
              <a:t>Na limpeza /qualidade dos dados foram referidas 6 dimensões.</a:t>
            </a:r>
          </a:p>
          <a:p>
            <a:r>
              <a:rPr lang="pt-PT" dirty="0"/>
              <a:t>Foram exemplificadas técnicas de transformação e redução de dados.</a:t>
            </a:r>
          </a:p>
          <a:p>
            <a:endParaRPr lang="pt-PT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79DAB1-4EE1-3138-96B0-B71B73DF6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6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56"/>
    </mc:Choice>
    <mc:Fallback xmlns="">
      <p:transition spd="slow" advTm="61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A4E4-8500-1CAE-6C8E-5FBE5E6F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EB453-92F8-992E-7F8E-808D85277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Cavique L., M. Cavique, A. Gonçalves (2019), Extraction of fact tables from a relational database: an effort to establish rules in denormalization, </a:t>
            </a:r>
            <a:r>
              <a:rPr lang="en-AU" sz="18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In: Rocha Á., </a:t>
            </a:r>
            <a:r>
              <a:rPr lang="en-AU" sz="18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Adeli</a:t>
            </a:r>
            <a:r>
              <a:rPr lang="en-AU" sz="18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H., Reis L., Costanzo S. (eds), New Knowledge in Information Systems and Technologies, WorldCIST'19 2019, Advances in Intelligent Systems and Computing, vol. 931, Springer.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Teixeira M. (2023), Dissertação de Mestrado Informação e Sistemas Empresariais,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Aberta/ IST intitulada “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Feature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Engineering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Techniques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Applications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orientada por L. Cavique.</a:t>
            </a:r>
          </a:p>
          <a:p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Teixeira M., L. Cavique (2023), </a:t>
            </a:r>
            <a:r>
              <a:rPr lang="pt-PT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Feature</a:t>
            </a:r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Engineering</a:t>
            </a:r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pt-PT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Techniques</a:t>
            </a:r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Applications</a:t>
            </a:r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Revista de Ciências da Computação n.18, pp. 43-54.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P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António F. (2023), Dissertação do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Mestrado em Engenharia Informática e Tecnologia Web,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Aberta/ UTAD, intitulada “Data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Dimensions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Improvement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orientada por L. Cavique.</a:t>
            </a: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Cavique L., A.B. Mendes, H.F.M.C. </a:t>
            </a:r>
            <a:r>
              <a:rPr lang="en-A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Martiniano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L. Correia (2018), A bi-objective feature selection algorithm for large omics datasets, Expert Systems, e12301, https://doi.org/10.1111/exsy.12301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92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59825D-980E-ACB0-32A5-7A14F5B6F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5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6"/>
    </mc:Choice>
    <mc:Fallback xmlns="">
      <p:transition spd="slow" advTm="17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C98D-5876-54D1-2BE2-EFE1688FC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</a:t>
            </a:r>
            <a:r>
              <a:rPr lang="en-US" dirty="0"/>
              <a:t>. Data Warehouse: </a:t>
            </a:r>
            <a:r>
              <a:rPr lang="en-US" dirty="0" err="1"/>
              <a:t>Inmon</a:t>
            </a:r>
            <a:r>
              <a:rPr lang="en-US" dirty="0"/>
              <a:t> vs Kimball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F362CE-866F-1C7E-441D-F775351FA2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10469" y="1836992"/>
          <a:ext cx="10078453" cy="2560320"/>
        </p:xfrm>
        <a:graphic>
          <a:graphicData uri="http://schemas.openxmlformats.org/drawingml/2006/table">
            <a:tbl>
              <a:tblPr/>
              <a:tblGrid>
                <a:gridCol w="1750435">
                  <a:extLst>
                    <a:ext uri="{9D8B030D-6E8A-4147-A177-3AD203B41FA5}">
                      <a16:colId xmlns:a16="http://schemas.microsoft.com/office/drawing/2014/main" val="4283095708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1314557531"/>
                    </a:ext>
                  </a:extLst>
                </a:gridCol>
                <a:gridCol w="4304658">
                  <a:extLst>
                    <a:ext uri="{9D8B030D-6E8A-4147-A177-3AD203B41FA5}">
                      <a16:colId xmlns:a16="http://schemas.microsoft.com/office/drawing/2014/main" val="3246948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i="0" dirty="0" err="1">
                          <a:latin typeface="+mj-lt"/>
                        </a:rPr>
                        <a:t>Critério</a:t>
                      </a:r>
                      <a:endParaRPr lang="en-US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i="0">
                          <a:latin typeface="+mj-lt"/>
                        </a:rPr>
                        <a:t>Inmon</a:t>
                      </a:r>
                      <a:endParaRPr lang="en-US" i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+mj-lt"/>
                        </a:rPr>
                        <a:t>Kimball</a:t>
                      </a:r>
                      <a:endParaRPr lang="en-US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455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i="0" baseline="0" dirty="0" err="1">
                          <a:latin typeface="+mj-lt"/>
                        </a:rPr>
                        <a:t>Conceito</a:t>
                      </a:r>
                      <a:r>
                        <a:rPr lang="en-US" b="0" i="0" baseline="0" dirty="0">
                          <a:latin typeface="+mj-lt"/>
                        </a:rPr>
                        <a:t> </a:t>
                      </a:r>
                      <a:r>
                        <a:rPr lang="en-US" b="0" i="0" baseline="0" dirty="0" err="1">
                          <a:latin typeface="+mj-lt"/>
                        </a:rPr>
                        <a:t>Inicial</a:t>
                      </a:r>
                      <a:endParaRPr lang="en-US" b="0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>
                          <a:latin typeface="+mj-lt"/>
                        </a:rPr>
                        <a:t>Data Warehouse Corporativo (EDW)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>
                          <a:latin typeface="+mj-lt"/>
                        </a:rPr>
                        <a:t>Data Marts Dimensionalizados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701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i="0" dirty="0" err="1">
                          <a:latin typeface="+mj-lt"/>
                        </a:rPr>
                        <a:t>Arquitetura</a:t>
                      </a:r>
                      <a:endParaRPr lang="en-US" b="0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Top-Down, </a:t>
                      </a:r>
                      <a:r>
                        <a:rPr lang="en-US" i="0" dirty="0" err="1">
                          <a:latin typeface="+mj-lt"/>
                        </a:rPr>
                        <a:t>centralizada</a:t>
                      </a:r>
                      <a:r>
                        <a:rPr lang="en-US" i="0" dirty="0">
                          <a:latin typeface="+mj-lt"/>
                        </a:rPr>
                        <a:t>, </a:t>
                      </a:r>
                      <a:r>
                        <a:rPr lang="en-US" i="0" dirty="0" err="1">
                          <a:latin typeface="+mj-lt"/>
                        </a:rPr>
                        <a:t>normalizada</a:t>
                      </a:r>
                      <a:endParaRPr lang="en-US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Bottom-Up, </a:t>
                      </a:r>
                      <a:r>
                        <a:rPr lang="en-US" i="0" dirty="0" err="1">
                          <a:latin typeface="+mj-lt"/>
                        </a:rPr>
                        <a:t>descentralizada</a:t>
                      </a:r>
                      <a:r>
                        <a:rPr lang="en-US" i="0" dirty="0">
                          <a:latin typeface="+mj-lt"/>
                        </a:rPr>
                        <a:t>, dimensional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339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i="0" dirty="0" err="1">
                          <a:latin typeface="+mj-lt"/>
                        </a:rPr>
                        <a:t>Modelo</a:t>
                      </a:r>
                      <a:r>
                        <a:rPr lang="en-US" b="0" i="0" dirty="0">
                          <a:latin typeface="+mj-lt"/>
                        </a:rPr>
                        <a:t> Dados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3NF (</a:t>
                      </a:r>
                      <a:r>
                        <a:rPr lang="en-US" i="0" dirty="0" err="1">
                          <a:latin typeface="+mj-lt"/>
                        </a:rPr>
                        <a:t>normalizado</a:t>
                      </a:r>
                      <a:r>
                        <a:rPr lang="en-US" i="0" dirty="0">
                          <a:latin typeface="+mj-lt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i="0" dirty="0">
                          <a:latin typeface="+mj-lt"/>
                        </a:rPr>
                        <a:t>Esquema Estrela/Floco de Neve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224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i="0" dirty="0" err="1">
                          <a:latin typeface="+mj-lt"/>
                        </a:rPr>
                        <a:t>Implementação</a:t>
                      </a:r>
                      <a:endParaRPr lang="en-US" b="0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>
                          <a:latin typeface="+mj-lt"/>
                        </a:rPr>
                        <a:t>Mais demorado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Mais </a:t>
                      </a:r>
                      <a:r>
                        <a:rPr lang="en-US" i="0" dirty="0" err="1">
                          <a:latin typeface="+mj-lt"/>
                        </a:rPr>
                        <a:t>rápido</a:t>
                      </a:r>
                      <a:endParaRPr lang="en-US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332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i="0" dirty="0" err="1">
                          <a:latin typeface="+mj-lt"/>
                        </a:rPr>
                        <a:t>Granularidade</a:t>
                      </a:r>
                      <a:r>
                        <a:rPr lang="en-US" b="0" i="0" dirty="0">
                          <a:latin typeface="+mj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Alta (dados </a:t>
                      </a:r>
                      <a:r>
                        <a:rPr lang="en-US" i="0" dirty="0" err="1">
                          <a:latin typeface="+mj-lt"/>
                        </a:rPr>
                        <a:t>agregados</a:t>
                      </a:r>
                      <a:r>
                        <a:rPr lang="en-US" i="0" dirty="0">
                          <a:latin typeface="+mj-lt"/>
                        </a:rPr>
                        <a:t>) </a:t>
                      </a:r>
                      <a:r>
                        <a:rPr lang="en-US" i="0" dirty="0" err="1">
                          <a:latin typeface="+mj-lt"/>
                        </a:rPr>
                        <a:t>desde</a:t>
                      </a:r>
                      <a:r>
                        <a:rPr lang="en-US" i="0" dirty="0">
                          <a:latin typeface="+mj-lt"/>
                        </a:rPr>
                        <a:t> o </a:t>
                      </a:r>
                      <a:r>
                        <a:rPr lang="en-US" i="0" dirty="0" err="1">
                          <a:latin typeface="+mj-lt"/>
                        </a:rPr>
                        <a:t>início</a:t>
                      </a:r>
                      <a:endParaRPr lang="en-US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i="0" dirty="0">
                          <a:latin typeface="+mj-lt"/>
                        </a:rPr>
                        <a:t>Menor, pode precisar de ajustes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241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b="0" i="0" dirty="0">
                          <a:latin typeface="+mj-lt"/>
                        </a:rPr>
                        <a:t>Ano</a:t>
                      </a:r>
                      <a:endParaRPr lang="en-US" b="0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Building the Data Warehouse (1991)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0" dirty="0">
                          <a:latin typeface="+mj-lt"/>
                        </a:rPr>
                        <a:t>The Data Warehouse Toolkit (1996)</a:t>
                      </a:r>
                      <a:endParaRPr lang="pt-PT" i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532009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BAFC401-27C8-8C7C-F09D-CDA7053A6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470"/>
    </mc:Choice>
    <mc:Fallback xmlns="">
      <p:transition spd="slow" advTm="149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300A4-4461-5848-D5D7-4A1AE3C0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</a:t>
            </a:r>
            <a:r>
              <a:rPr lang="en-US" dirty="0"/>
              <a:t>. Data Warehouse: star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5CD63-F481-73E7-D190-434520A3E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Data Mart: Marketing</a:t>
            </a:r>
          </a:p>
          <a:p>
            <a:r>
              <a:rPr lang="en-US" dirty="0"/>
              <a:t>Data Mart: Finance</a:t>
            </a:r>
          </a:p>
          <a:p>
            <a:r>
              <a:rPr lang="en-US" dirty="0"/>
              <a:t>Data Mart: Production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lowchart: Magnetic Disk 3">
            <a:extLst>
              <a:ext uri="{FF2B5EF4-FFF2-40B4-BE49-F238E27FC236}">
                <a16:creationId xmlns:a16="http://schemas.microsoft.com/office/drawing/2014/main" id="{C7181C3F-A0AD-8853-72FA-113C584FF1A9}"/>
              </a:ext>
            </a:extLst>
          </p:cNvPr>
          <p:cNvSpPr/>
          <p:nvPr/>
        </p:nvSpPr>
        <p:spPr>
          <a:xfrm>
            <a:off x="5146547" y="1961388"/>
            <a:ext cx="2889504" cy="3867912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gnetic Disk 4">
            <a:extLst>
              <a:ext uri="{FF2B5EF4-FFF2-40B4-BE49-F238E27FC236}">
                <a16:creationId xmlns:a16="http://schemas.microsoft.com/office/drawing/2014/main" id="{F3B33380-F2E7-439B-9CEC-E88EBDA3BDBA}"/>
              </a:ext>
            </a:extLst>
          </p:cNvPr>
          <p:cNvSpPr/>
          <p:nvPr/>
        </p:nvSpPr>
        <p:spPr>
          <a:xfrm>
            <a:off x="5556504" y="3355848"/>
            <a:ext cx="826008" cy="1139952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1A9D74C2-1871-B6B5-0219-DD993816866D}"/>
              </a:ext>
            </a:extLst>
          </p:cNvPr>
          <p:cNvSpPr/>
          <p:nvPr/>
        </p:nvSpPr>
        <p:spPr>
          <a:xfrm>
            <a:off x="6818376" y="3355848"/>
            <a:ext cx="826008" cy="1139952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24171683-A376-1154-DAA0-ABF4DE1DF40F}"/>
              </a:ext>
            </a:extLst>
          </p:cNvPr>
          <p:cNvSpPr/>
          <p:nvPr/>
        </p:nvSpPr>
        <p:spPr>
          <a:xfrm>
            <a:off x="6178296" y="4495800"/>
            <a:ext cx="826008" cy="1139952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8A27A2-73F2-5A41-358E-CBEC0F4EC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778" y="3883152"/>
            <a:ext cx="547021" cy="329184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DF91F7-8159-CB23-0F2D-5D219E3C8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004" y="3949057"/>
            <a:ext cx="547021" cy="329184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33FD7B-C17E-671F-7EB5-7D01416A1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789" y="5062661"/>
            <a:ext cx="547021" cy="329184"/>
          </a:xfrm>
          <a:prstGeom prst="rect">
            <a:avLst/>
          </a:prstGeom>
          <a:noFill/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A90B4F-98D6-28EA-EC2F-1A2F23644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8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42"/>
    </mc:Choice>
    <mc:Fallback xmlns="">
      <p:transition spd="slow" advTm="50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3. Data </a:t>
            </a:r>
            <a:r>
              <a:rPr lang="pt-PT" dirty="0" err="1"/>
              <a:t>Warehouse</a:t>
            </a:r>
            <a:r>
              <a:rPr lang="pt-PT" dirty="0"/>
              <a:t>: star </a:t>
            </a:r>
            <a:r>
              <a:rPr lang="pt-PT" dirty="0" err="1"/>
              <a:t>schema</a:t>
            </a:r>
            <a:r>
              <a:rPr lang="pt-PT" dirty="0"/>
              <a:t> 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177" y="1540038"/>
            <a:ext cx="7612555" cy="4820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34E581-95B1-BF8C-E270-F2378F1DD24F}"/>
              </a:ext>
            </a:extLst>
          </p:cNvPr>
          <p:cNvSpPr txBox="1"/>
          <p:nvPr/>
        </p:nvSpPr>
        <p:spPr>
          <a:xfrm>
            <a:off x="7158339" y="4231769"/>
            <a:ext cx="260539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Star model with</a:t>
            </a:r>
          </a:p>
          <a:p>
            <a:r>
              <a:rPr lang="en-US" sz="2800" dirty="0">
                <a:solidFill>
                  <a:srgbClr val="FF0000"/>
                </a:solidFill>
              </a:rPr>
              <a:t>one fact  table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and many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dimensions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5C259D-A970-BA97-12BE-F2527946F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85"/>
    </mc:Choice>
    <mc:Fallback xmlns="">
      <p:transition spd="slow" advTm="49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6CB3-267A-B85B-E621-680A14A5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3. DW: tipos de atributos da tabela de factos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2F5D2-DD7E-1A4D-53C1-2EA9FEE99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Aditivos: são atributos que podem ser agregados (somados) por todas as dimensões,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valor da venda (usar Sum() sempre)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Semi-aditivos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são atributos que podem ser agregados (somados) por algumas as dimensões,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quantidade (usar Sum() em condições particulares)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Não-aditivos: são atributos que não podem ser agregados (somados),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preço unitário (usar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Average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() por exemplo)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 factos: só existem identificadores (usar a função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</a:t>
            </a:r>
            <a:r>
              <a:rPr lang="pt-P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() dos identificadores).</a:t>
            </a:r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B86409-2C15-7A11-DE3A-9EBB3AF3A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0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84"/>
    </mc:Choice>
    <mc:Fallback xmlns="">
      <p:transition spd="slow" advTm="111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1C42-3B9E-93DB-F56A-21DF485B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3. </a:t>
            </a:r>
            <a:r>
              <a:rPr lang="en-US" dirty="0"/>
              <a:t>DW: star, snowflake, constellation </a:t>
            </a:r>
          </a:p>
        </p:txBody>
      </p:sp>
      <p:pic>
        <p:nvPicPr>
          <p:cNvPr id="4" name="Imagem 9">
            <a:extLst>
              <a:ext uri="{FF2B5EF4-FFF2-40B4-BE49-F238E27FC236}">
                <a16:creationId xmlns:a16="http://schemas.microsoft.com/office/drawing/2014/main" id="{06854FFD-1AF1-BD93-0C1E-CD2863FAE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436" y="1797869"/>
            <a:ext cx="8985196" cy="3399773"/>
          </a:xfrm>
          <a:prstGeom prst="rect">
            <a:avLst/>
          </a:prstGeom>
          <a:noFill/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F312D3-FC9B-BC23-2D05-494DB89E9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6"/>
    </mc:Choice>
    <mc:Fallback xmlns="">
      <p:transition spd="slow" advTm="42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A34E9-C868-AF42-BB39-E7B6505FC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&amp; BI: </a:t>
            </a:r>
            <a:r>
              <a:rPr lang="pt-PT" dirty="0"/>
              <a:t>Problemas com OLTP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F96056-A671-A0D8-801D-879945021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Existem 2 tipos de utilizadores os administrativos (utilizadores normais) e os gestores (utilizadores sofisticados);</a:t>
            </a:r>
          </a:p>
          <a:p>
            <a:r>
              <a:rPr lang="pt-PT" dirty="0"/>
              <a:t>Os utilizadores sofisticados realizam consultas complexas;</a:t>
            </a:r>
          </a:p>
          <a:p>
            <a:r>
              <a:rPr lang="pt-PT" dirty="0"/>
              <a:t>As consultas complexas são demoradas, varrendo grandes conjuntos de dados;</a:t>
            </a:r>
          </a:p>
          <a:p>
            <a:r>
              <a:rPr lang="pt-PT" dirty="0"/>
              <a:t>Cada vez que um utilizador sofisticado corre uma consulta é-lhes devolvido um resultado diferente, visto que os OLTP estão sujeitos a alterações constantes (</a:t>
            </a:r>
            <a:r>
              <a:rPr lang="pt-PT" dirty="0" err="1"/>
              <a:t>insert</a:t>
            </a:r>
            <a:r>
              <a:rPr lang="pt-PT" dirty="0"/>
              <a:t>, </a:t>
            </a:r>
            <a:r>
              <a:rPr lang="pt-PT" dirty="0" err="1"/>
              <a:t>update</a:t>
            </a:r>
            <a:r>
              <a:rPr lang="pt-PT" dirty="0"/>
              <a:t>, delete).</a:t>
            </a:r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08172F-85B2-5A36-3D83-70F4A27743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13"/>
    </mc:Choice>
    <mc:Fallback xmlns="">
      <p:transition spd="slow" advTm="60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ABE16-F47A-3F33-0DA8-B525FC855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084FD-1E9B-FB7C-0E80-094016F3F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Data Warehouse: bus matrix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89E84C-C977-F2C9-3A80-8C37D69D5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0864" y="1981073"/>
            <a:ext cx="5181600" cy="4351338"/>
          </a:xfrm>
        </p:spPr>
        <p:txBody>
          <a:bodyPr/>
          <a:lstStyle/>
          <a:p>
            <a:endParaRPr lang="pt-PT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0E3150-CE0C-A292-4A10-3465203AD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901" y="1338363"/>
            <a:ext cx="7018472" cy="4902608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3C6681-0933-1CFE-3D5B-35F97DC03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5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27"/>
    </mc:Choice>
    <mc:Fallback xmlns="">
      <p:transition spd="slow" advTm="38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E4645-8BB1-B70D-3014-6D75108A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3</a:t>
            </a:r>
            <a:r>
              <a:rPr lang="en-US" dirty="0"/>
              <a:t>. Data Warehouse: </a:t>
            </a:r>
            <a:r>
              <a:rPr lang="en-US" dirty="0" err="1"/>
              <a:t>resumo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7BA720-4797-B6CD-C7C5-F0594A2B3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 modelo de </a:t>
            </a:r>
            <a:r>
              <a:rPr lang="pt-PT" dirty="0" err="1"/>
              <a:t>Kimball</a:t>
            </a:r>
            <a:r>
              <a:rPr lang="pt-PT" dirty="0"/>
              <a:t> adota a estrutura em estrela.</a:t>
            </a:r>
          </a:p>
          <a:p>
            <a:endParaRPr lang="pt-PT" dirty="0"/>
          </a:p>
          <a:p>
            <a:r>
              <a:rPr lang="pt-PT" dirty="0"/>
              <a:t>Uma extensão do modelo em estrela é o </a:t>
            </a:r>
            <a:r>
              <a:rPr lang="pt-PT" dirty="0" err="1"/>
              <a:t>snowflake</a:t>
            </a:r>
            <a:r>
              <a:rPr lang="pt-PT" dirty="0"/>
              <a:t>.</a:t>
            </a:r>
          </a:p>
          <a:p>
            <a:endParaRPr lang="pt-PT" dirty="0"/>
          </a:p>
          <a:p>
            <a:r>
              <a:rPr lang="pt-PT" dirty="0"/>
              <a:t>Para gerir a complexidade das constelações ou </a:t>
            </a:r>
            <a:r>
              <a:rPr lang="pt-PT" dirty="0" err="1"/>
              <a:t>multi-estrela</a:t>
            </a:r>
            <a:r>
              <a:rPr lang="pt-PT" dirty="0"/>
              <a:t>, existe a ‘bus </a:t>
            </a:r>
            <a:r>
              <a:rPr lang="pt-PT" dirty="0" err="1"/>
              <a:t>matrix</a:t>
            </a:r>
            <a:r>
              <a:rPr lang="pt-PT" dirty="0"/>
              <a:t>’ ou ‘business </a:t>
            </a:r>
            <a:r>
              <a:rPr lang="pt-PT" dirty="0" err="1"/>
              <a:t>matrix</a:t>
            </a:r>
            <a:r>
              <a:rPr lang="pt-PT" dirty="0"/>
              <a:t>’.</a:t>
            </a:r>
          </a:p>
          <a:p>
            <a:endParaRPr lang="pt-PT" dirty="0"/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2F7FFB-9ED1-BA04-ABBF-BCED1E60D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58"/>
    </mc:Choice>
    <mc:Fallback xmlns="">
      <p:transition spd="slow" advTm="40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4783-AA2F-4774-12EA-A96601F4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Pampulim</a:t>
            </a:r>
            <a:r>
              <a:rPr lang="en-US" sz="2400" dirty="0"/>
              <a:t> Caldeira (2023), Data Warehousing: </a:t>
            </a:r>
            <a:r>
              <a:rPr lang="en-US" sz="2400" dirty="0" err="1"/>
              <a:t>conceitos</a:t>
            </a:r>
            <a:r>
              <a:rPr lang="en-US" sz="2400" dirty="0"/>
              <a:t> e </a:t>
            </a:r>
            <a:r>
              <a:rPr lang="en-US" sz="2400" dirty="0" err="1"/>
              <a:t>modelos</a:t>
            </a:r>
            <a:r>
              <a:rPr lang="en-US" sz="2400" dirty="0"/>
              <a:t>, Ed. </a:t>
            </a:r>
            <a:r>
              <a:rPr lang="en-US" sz="2400" dirty="0" err="1"/>
              <a:t>Sílabo</a:t>
            </a:r>
            <a:r>
              <a:rPr lang="en-US" sz="2400" dirty="0"/>
              <a:t>, 3ª </a:t>
            </a:r>
            <a:r>
              <a:rPr lang="en-US" sz="2400" dirty="0" err="1"/>
              <a:t>edição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pPr algn="l"/>
            <a:r>
              <a:rPr lang="en-US" sz="2400" b="0" i="0" u="none" strike="noStrike" baseline="0" dirty="0"/>
              <a:t>Kimball, R., &amp; Ross, M. (2013). The Data Warehouse Toolkit: The Definitive Guide to Dimensional Modeling (3ª ed.). John Wiley &amp; Sons.</a:t>
            </a:r>
          </a:p>
          <a:p>
            <a:pPr algn="l"/>
            <a:endParaRPr lang="en-US" sz="2400" b="0" i="0" u="none" strike="noStrike" baseline="0" dirty="0"/>
          </a:p>
          <a:p>
            <a:pPr algn="l"/>
            <a:r>
              <a:rPr lang="en-US" sz="2400" b="0" i="0" u="none" strike="noStrike" baseline="0" dirty="0" err="1">
                <a:solidFill>
                  <a:srgbClr val="1E1E1E"/>
                </a:solidFill>
              </a:rPr>
              <a:t>Inmon</a:t>
            </a:r>
            <a:r>
              <a:rPr lang="en-US" sz="2400" b="0" i="0" u="none" strike="noStrike" baseline="0" dirty="0">
                <a:solidFill>
                  <a:srgbClr val="1E1E1E"/>
                </a:solidFill>
              </a:rPr>
              <a:t>, W. H. (2005). Building the Data Warehouse. Wiley.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673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D4826B9-1E87-7C7B-7ADE-5009FB224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8"/>
    </mc:Choice>
    <mc:Fallback xmlns="">
      <p:transition spd="slow" advTm="16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Data Summarization: OLAP cubes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Data Warehousing - Quick Gu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24" y="1690688"/>
            <a:ext cx="4414654" cy="36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17" y="2028533"/>
            <a:ext cx="3473483" cy="1911762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2A33164-3B95-8A53-0961-FD8E4862A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01"/>
    </mc:Choice>
    <mc:Fallback xmlns="">
      <p:transition spd="slow" advTm="52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4. Data Summarization: dimensions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190387" y="2287289"/>
            <a:ext cx="6297411" cy="3790108"/>
          </a:xfrm>
        </p:spPr>
      </p:pic>
      <p:sp>
        <p:nvSpPr>
          <p:cNvPr id="6" name="Marcador de Posição de Conteúdo 5"/>
          <p:cNvSpPr>
            <a:spLocks noGrp="1"/>
          </p:cNvSpPr>
          <p:nvPr>
            <p:ph sz="half" idx="2"/>
          </p:nvPr>
        </p:nvSpPr>
        <p:spPr>
          <a:xfrm>
            <a:off x="838200" y="1781236"/>
            <a:ext cx="3103485" cy="4351338"/>
          </a:xfrm>
        </p:spPr>
        <p:txBody>
          <a:bodyPr/>
          <a:lstStyle/>
          <a:p>
            <a:r>
              <a:rPr lang="en-US" dirty="0"/>
              <a:t>Location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Product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622217" y="1781236"/>
            <a:ext cx="522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Location hierarchy             Time hierarchy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299" y="3508497"/>
            <a:ext cx="3048000" cy="271462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2C76D3-40A3-7257-1CC4-83CAC3208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73"/>
    </mc:Choice>
    <mc:Fallback xmlns="">
      <p:transition spd="slow" advTm="42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OLAP operations: roll-up, drill-down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9827" y="2163807"/>
            <a:ext cx="4613684" cy="363141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9245" y="1960743"/>
            <a:ext cx="5558762" cy="3834479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4BF618-BD02-9E16-C346-27B8AF6CC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53"/>
    </mc:Choice>
    <mc:Fallback xmlns="">
      <p:transition spd="slow" advTm="82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OLAP operations: slice, dice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912256"/>
            <a:ext cx="3944471" cy="423134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0380" y="1912256"/>
            <a:ext cx="3388659" cy="4276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rcRect t="15276"/>
          <a:stretch>
            <a:fillRect/>
          </a:stretch>
        </p:blipFill>
        <p:spPr>
          <a:xfrm>
            <a:off x="7799773" y="1007907"/>
            <a:ext cx="786444" cy="60405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157EEC-4FD7-78C8-AE55-F334D5FF5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54"/>
    </mc:Choice>
    <mc:Fallback xmlns="">
      <p:transition spd="slow" advTm="73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Summary OLAP operations</a:t>
            </a: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83227" y="2181799"/>
            <a:ext cx="7425546" cy="1819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8773" y="3682971"/>
            <a:ext cx="1123950" cy="10191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3FADF9C-B81F-38C6-7971-859156142F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13"/>
    </mc:Choice>
    <mc:Fallback xmlns="">
      <p:transition spd="slow" advTm="27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OLAP cuboids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099686"/>
            <a:ext cx="5068647" cy="2379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660" y="1779464"/>
            <a:ext cx="4242051" cy="2788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01631" y="4758431"/>
            <a:ext cx="247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Lattice of cuboids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8494B5-794F-4C28-8698-DC3751F20571}"/>
              </a:ext>
            </a:extLst>
          </p:cNvPr>
          <p:cNvSpPr txBox="1"/>
          <p:nvPr/>
        </p:nvSpPr>
        <p:spPr>
          <a:xfrm>
            <a:off x="6628660" y="5319383"/>
            <a:ext cx="3390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variables should I choose?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F5F1F0-3F86-0689-6F7B-DF90EC32C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05"/>
    </mc:Choice>
    <mc:Fallback xmlns="">
      <p:transition spd="slow" advTm="61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&amp; BI: </a:t>
            </a:r>
            <a:r>
              <a:rPr lang="pt-PT" dirty="0"/>
              <a:t>OLTP </a:t>
            </a:r>
            <a:r>
              <a:rPr lang="pt-PT" dirty="0" err="1"/>
              <a:t>vs</a:t>
            </a:r>
            <a:r>
              <a:rPr lang="pt-PT" dirty="0"/>
              <a:t> OLAP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8A0C09E-7AB7-729E-1047-956DC293A4B4}"/>
              </a:ext>
            </a:extLst>
          </p:cNvPr>
          <p:cNvGraphicFramePr>
            <a:graphicFrameLocks noGrp="1"/>
          </p:cNvGraphicFramePr>
          <p:nvPr/>
        </p:nvGraphicFramePr>
        <p:xfrm>
          <a:off x="1574032" y="1690688"/>
          <a:ext cx="9507440" cy="4351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854">
                  <a:extLst>
                    <a:ext uri="{9D8B030D-6E8A-4147-A177-3AD203B41FA5}">
                      <a16:colId xmlns:a16="http://schemas.microsoft.com/office/drawing/2014/main" val="3073253636"/>
                    </a:ext>
                  </a:extLst>
                </a:gridCol>
                <a:gridCol w="3442510">
                  <a:extLst>
                    <a:ext uri="{9D8B030D-6E8A-4147-A177-3AD203B41FA5}">
                      <a16:colId xmlns:a16="http://schemas.microsoft.com/office/drawing/2014/main" val="2759006959"/>
                    </a:ext>
                  </a:extLst>
                </a:gridCol>
                <a:gridCol w="3642076">
                  <a:extLst>
                    <a:ext uri="{9D8B030D-6E8A-4147-A177-3AD203B41FA5}">
                      <a16:colId xmlns:a16="http://schemas.microsoft.com/office/drawing/2014/main" val="1865157642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>
                          <a:effectLst/>
                        </a:rPr>
                        <a:t>critério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u="none" strike="noStrike">
                          <a:effectLst/>
                        </a:rPr>
                        <a:t>OLTP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u="none" strike="noStrike" dirty="0">
                          <a:effectLst/>
                        </a:rPr>
                        <a:t>OLAP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688892209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utilizadores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utiliz. normais, administrativos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utiliz. sofisticados, gestores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227887593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função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PT" sz="1800" u="none" strike="noStrike">
                          <a:effectLst/>
                        </a:rPr>
                        <a:t>operações do dia a dia</a:t>
                      </a:r>
                      <a:endParaRPr lang="pt-P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suporte à decisão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4146632844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estabilidade dados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constantes atualizações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estáveis por 1-4 semanas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31423918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processamento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tempo real, online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batch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16353535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modelo dados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esquema relacional (100 tabelas)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esquema estrela (10 dimensões)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290900529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recentidade dados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atuais (2-6 meses)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históricos (2-6 anos)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28910586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fontes de dados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entrada de dados manual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OLTP e outras fontes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b"/>
                </a:tc>
                <a:extLst>
                  <a:ext uri="{0D108BD9-81ED-4DB2-BD59-A6C34878D82A}">
                    <a16:rowId xmlns:a16="http://schemas.microsoft.com/office/drawing/2014/main" val="169732194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utilização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repetitiva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ad-hoc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306384006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unidade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transações simples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consultas complexas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43666891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operadores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insert, update, delete de registos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read de várias colunas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204846820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# registos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dezenas por transação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milhões por consulta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2814653635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# utilizadores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milhares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dezenas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125089949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volume dados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gigabytes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terabytes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3904408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</a:rPr>
                        <a:t>tempo de resposta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</a:rPr>
                        <a:t>#transações/segundo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</a:rPr>
                        <a:t>#consultas/minuto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8" marR="9358" marT="9358" marB="0" anchor="ctr"/>
                </a:tc>
                <a:extLst>
                  <a:ext uri="{0D108BD9-81ED-4DB2-BD59-A6C34878D82A}">
                    <a16:rowId xmlns:a16="http://schemas.microsoft.com/office/drawing/2014/main" val="2716442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E987E15-6B6C-9C91-2A89-9C0DB0D090B1}"/>
              </a:ext>
            </a:extLst>
          </p:cNvPr>
          <p:cNvSpPr txBox="1"/>
          <p:nvPr/>
        </p:nvSpPr>
        <p:spPr>
          <a:xfrm>
            <a:off x="1453896" y="6199632"/>
            <a:ext cx="8015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OLTP online transaction processing  versus OLAP online analytical processing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A64E90-1F45-08E6-8EBF-C00D1E83E3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0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477"/>
    </mc:Choice>
    <mc:Fallback xmlns="">
      <p:transition spd="slow" advTm="158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Practice the Pivot table in Excel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553702"/>
            <a:ext cx="10515600" cy="3267155"/>
          </a:xfr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D26122-1A92-2CC4-F887-1C2F1F58E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85"/>
    </mc:Choice>
    <mc:Fallback xmlns="">
      <p:transition spd="slow" advTm="60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6DF06-26A1-7AA8-0195-DEB1F3C1F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Data Summarization: </a:t>
            </a:r>
            <a:r>
              <a:rPr lang="en-US" dirty="0" err="1"/>
              <a:t>resumo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04EC1-ACF2-64A1-C94F-A646B2404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Os cubos OLAP permitem dar um visão multidimensional dos dados.</a:t>
            </a:r>
          </a:p>
          <a:p>
            <a:endParaRPr lang="pt-PT" dirty="0"/>
          </a:p>
          <a:p>
            <a:r>
              <a:rPr lang="pt-PT" dirty="0"/>
              <a:t>As operações OLAP permitem navegar pelos múltiplos cuboides de um </a:t>
            </a:r>
            <a:r>
              <a:rPr lang="pt-PT" dirty="0" err="1"/>
              <a:t>dataset</a:t>
            </a:r>
            <a:r>
              <a:rPr lang="pt-PT"/>
              <a:t>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64F9DF-6AD4-1C3C-322B-B15010570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7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50"/>
    </mc:Choice>
    <mc:Fallback xmlns="">
      <p:transition spd="slow" advTm="47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4783-AA2F-4774-12EA-A96601F4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Pampulim</a:t>
            </a:r>
            <a:r>
              <a:rPr lang="en-US" sz="2800" dirty="0"/>
              <a:t> Caldeira (2023), Data Warehousing: </a:t>
            </a:r>
            <a:r>
              <a:rPr lang="en-US" sz="2800" dirty="0" err="1"/>
              <a:t>conceitos</a:t>
            </a:r>
            <a:r>
              <a:rPr lang="en-US" sz="2800" dirty="0"/>
              <a:t> e </a:t>
            </a:r>
            <a:r>
              <a:rPr lang="en-US" sz="2800" dirty="0" err="1"/>
              <a:t>modelos</a:t>
            </a:r>
            <a:r>
              <a:rPr lang="en-US" sz="2800" dirty="0"/>
              <a:t>, Ed. </a:t>
            </a:r>
            <a:r>
              <a:rPr lang="en-US" sz="2800" dirty="0" err="1"/>
              <a:t>Sílabo</a:t>
            </a:r>
            <a:r>
              <a:rPr lang="en-US" sz="2800" dirty="0"/>
              <a:t>, 3ª </a:t>
            </a:r>
            <a:r>
              <a:rPr lang="en-US" sz="2800" dirty="0" err="1"/>
              <a:t>edição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107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(5) Data Visualization:  KPI, alerts, </a:t>
            </a:r>
            <a:r>
              <a:rPr lang="en-US" dirty="0" err="1">
                <a:highlight>
                  <a:srgbClr val="FFFF00"/>
                </a:highlight>
              </a:rPr>
              <a:t>MbE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B3DBB3-1274-3852-638B-131B159C1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37"/>
    </mc:Choice>
    <mc:Fallback xmlns="">
      <p:transition spd="slow" advTm="16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Visualização</a:t>
            </a:r>
            <a:r>
              <a:rPr lang="en-US" dirty="0"/>
              <a:t> de Dados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402080" y="5725748"/>
            <a:ext cx="7609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“Storytelling with Data: A Data Visualization Guide for Business Professionals”  </a:t>
            </a:r>
          </a:p>
          <a:p>
            <a:r>
              <a:rPr lang="en-US" dirty="0"/>
              <a:t>de Cole </a:t>
            </a:r>
            <a:r>
              <a:rPr lang="en-US" dirty="0" err="1"/>
              <a:t>Nussbaumer</a:t>
            </a:r>
            <a:r>
              <a:rPr lang="en-US" dirty="0"/>
              <a:t> </a:t>
            </a:r>
            <a:r>
              <a:rPr lang="en-US" dirty="0" err="1"/>
              <a:t>Knaflic</a:t>
            </a:r>
            <a:r>
              <a:rPr lang="en-US" dirty="0"/>
              <a:t>, Wiley 2015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204760-295B-FD1F-C629-7B14A605A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544" y="1316956"/>
            <a:ext cx="7776863" cy="422408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8B4C16-5D7E-8E9E-7D13-79AF4103F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99"/>
    </mc:Choice>
    <mc:Fallback xmlns="">
      <p:transition spd="slow" advTm="34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5. Visualização de Dados: caso estudo antes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55088-BE9C-D7FA-C765-64207F65A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872" y="1503198"/>
            <a:ext cx="7200800" cy="4606098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7899E0-97A1-757E-32D7-159C0FF3A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5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45"/>
    </mc:Choice>
    <mc:Fallback xmlns="">
      <p:transition spd="slow" advTm="34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5. Visualização de Dados: caso estudo depois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7FC320-9E12-0B45-D1E6-76E043169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736" y="1618806"/>
            <a:ext cx="6696744" cy="46540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C78B1F-5D3D-CDA8-831A-9B0B42BE7963}"/>
              </a:ext>
            </a:extLst>
          </p:cNvPr>
          <p:cNvSpPr txBox="1"/>
          <p:nvPr/>
        </p:nvSpPr>
        <p:spPr>
          <a:xfrm>
            <a:off x="8578852" y="5626502"/>
            <a:ext cx="2299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Gráficos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anotados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são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mais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informativos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CB2240-A920-4AC8-B4C4-E93D044CA9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16"/>
    </mc:Choice>
    <mc:Fallback xmlns="">
      <p:transition spd="slow" advTm="51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DAD3-E4EA-73CA-3F08-E4B5CB948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Visualização</a:t>
            </a:r>
            <a:r>
              <a:rPr lang="en-US" dirty="0"/>
              <a:t>: KPI ≠ metric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6720CE-FA29-DFDF-1B14-DDFA83254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034" y="1590104"/>
            <a:ext cx="4910856" cy="324653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5112CE3-416E-4A32-D9C6-1C242430C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290" y="1690688"/>
            <a:ext cx="5840438" cy="4351338"/>
          </a:xfrm>
        </p:spPr>
        <p:txBody>
          <a:bodyPr/>
          <a:lstStyle/>
          <a:p>
            <a:endParaRPr lang="en-US" altLang="pt-PT" dirty="0"/>
          </a:p>
          <a:p>
            <a:r>
              <a:rPr lang="en-US" altLang="pt-PT" dirty="0"/>
              <a:t>KPI:  key performance indicators</a:t>
            </a:r>
            <a:endParaRPr lang="en-US" dirty="0"/>
          </a:p>
          <a:p>
            <a:endParaRPr lang="en-US" dirty="0"/>
          </a:p>
          <a:p>
            <a:r>
              <a:rPr lang="en-US" dirty="0"/>
              <a:t>KPI = metric + target</a:t>
            </a:r>
          </a:p>
          <a:p>
            <a:endParaRPr lang="en-US" dirty="0"/>
          </a:p>
          <a:p>
            <a:r>
              <a:rPr lang="en-US" dirty="0"/>
              <a:t>Alerts: what is happening now?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458D6D-541D-DA04-EC75-23A298B9D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66"/>
    </mc:Choice>
    <mc:Fallback xmlns="">
      <p:transition spd="slow" advTm="103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0109F-3764-6BC5-CE45-0FDE30E2E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5. Visualização: KPI acionáveis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8E555B-DC1E-46BB-9C50-F45BD58A5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52" y="1844824"/>
            <a:ext cx="10849173" cy="2908891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46E144-6218-A648-76CE-B10269A4E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68"/>
    </mc:Choice>
    <mc:Fallback xmlns="">
      <p:transition spd="slow" advTm="41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E97BF09-5770-AC14-3C3B-00BA77C7F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dirty="0"/>
              <a:t>5. EIS- </a:t>
            </a:r>
            <a:r>
              <a:rPr lang="pt-PT" altLang="pt-PT" dirty="0" err="1"/>
              <a:t>Executive</a:t>
            </a:r>
            <a:r>
              <a:rPr lang="pt-PT" altLang="pt-PT" dirty="0"/>
              <a:t> </a:t>
            </a:r>
            <a:r>
              <a:rPr lang="pt-PT" altLang="pt-PT" dirty="0" err="1"/>
              <a:t>Information</a:t>
            </a:r>
            <a:r>
              <a:rPr lang="pt-PT" altLang="pt-PT" dirty="0"/>
              <a:t> </a:t>
            </a:r>
            <a:r>
              <a:rPr lang="pt-PT" altLang="pt-PT" dirty="0" err="1"/>
              <a:t>Systems</a:t>
            </a:r>
            <a:r>
              <a:rPr lang="pt-PT" altLang="pt-PT" dirty="0"/>
              <a:t> (1990)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643230-FCE1-1931-1127-2C65AE341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119" y="1475213"/>
            <a:ext cx="7261956" cy="48461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C99CFB-5C22-37F7-75EE-567578441351}"/>
              </a:ext>
            </a:extLst>
          </p:cNvPr>
          <p:cNvSpPr txBox="1"/>
          <p:nvPr/>
        </p:nvSpPr>
        <p:spPr>
          <a:xfrm>
            <a:off x="8624594" y="2367171"/>
            <a:ext cx="332494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0" hangingPunct="0">
              <a:spcBef>
                <a:spcPct val="50000"/>
              </a:spcBef>
              <a:buFontTx/>
              <a:buNone/>
            </a:pPr>
            <a:r>
              <a:rPr lang="pt-PT" altLang="pt-PT" dirty="0"/>
              <a:t>- KPI:  </a:t>
            </a:r>
            <a:r>
              <a:rPr lang="pt-PT" altLang="pt-PT" dirty="0" err="1"/>
              <a:t>key</a:t>
            </a:r>
            <a:r>
              <a:rPr lang="pt-PT" altLang="pt-PT" dirty="0"/>
              <a:t> performance </a:t>
            </a:r>
            <a:r>
              <a:rPr lang="pt-PT" altLang="pt-PT" dirty="0" err="1"/>
              <a:t>indicators</a:t>
            </a:r>
            <a:endParaRPr lang="pt-PT" altLang="pt-PT" dirty="0"/>
          </a:p>
          <a:p>
            <a:pPr eaLnBrk="0" hangingPunct="0">
              <a:spcBef>
                <a:spcPct val="50000"/>
              </a:spcBef>
              <a:buFontTx/>
              <a:buChar char="-"/>
            </a:pPr>
            <a:r>
              <a:rPr lang="pt-PT" altLang="pt-PT" dirty="0"/>
              <a:t> Gestão exceção utilizando KPI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6DE5AC-8293-9F50-9B3C-355CEA7CF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7157" y="3573016"/>
            <a:ext cx="3277016" cy="216641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039AA19-5EFB-CB9C-23B9-E8A1CE220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61"/>
    </mc:Choice>
    <mc:Fallback xmlns="">
      <p:transition spd="slow" advTm="68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36A94-28E6-7012-12C8-11BD8E81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&amp; BI: </a:t>
            </a:r>
            <a:r>
              <a:rPr lang="en-US" dirty="0" err="1"/>
              <a:t>os</a:t>
            </a:r>
            <a:r>
              <a:rPr lang="en-US" dirty="0"/>
              <a:t> 5 </a:t>
            </a:r>
            <a:r>
              <a:rPr lang="en-US" dirty="0" err="1"/>
              <a:t>níveis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213622-E390-412E-597C-1160802C1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2448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PT" dirty="0" err="1"/>
              <a:t>Sources</a:t>
            </a:r>
            <a:endParaRPr lang="pt-PT" dirty="0"/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ETL</a:t>
            </a:r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Data </a:t>
            </a:r>
            <a:r>
              <a:rPr lang="pt-PT" dirty="0" err="1"/>
              <a:t>Warehouse</a:t>
            </a:r>
            <a:endParaRPr lang="pt-PT" dirty="0"/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OLAP</a:t>
            </a:r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 err="1"/>
              <a:t>Dashboard</a:t>
            </a:r>
            <a:r>
              <a:rPr lang="pt-PT" dirty="0"/>
              <a:t>, KPI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FDA891-3690-1EF8-4E13-3F8F298E6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1836992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pt-PT" dirty="0"/>
              <a:t>Procurar</a:t>
            </a:r>
          </a:p>
          <a:p>
            <a:endParaRPr lang="pt-PT" dirty="0"/>
          </a:p>
          <a:p>
            <a:r>
              <a:rPr lang="pt-PT" dirty="0"/>
              <a:t>Transformar</a:t>
            </a:r>
          </a:p>
          <a:p>
            <a:endParaRPr lang="pt-PT" dirty="0"/>
          </a:p>
          <a:p>
            <a:r>
              <a:rPr lang="pt-PT" dirty="0"/>
              <a:t>Armazenar</a:t>
            </a:r>
          </a:p>
          <a:p>
            <a:endParaRPr lang="pt-PT" dirty="0"/>
          </a:p>
          <a:p>
            <a:r>
              <a:rPr lang="pt-PT" dirty="0"/>
              <a:t>Sumarizar, agregar</a:t>
            </a:r>
          </a:p>
          <a:p>
            <a:endParaRPr lang="pt-PT" dirty="0"/>
          </a:p>
          <a:p>
            <a:r>
              <a:rPr lang="pt-PT" dirty="0"/>
              <a:t>Visualizar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9AB00A-3E87-4C3E-72E1-B3322B3F1D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16"/>
    </mc:Choice>
    <mc:Fallback xmlns="">
      <p:transition spd="slow" advTm="43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504CD2-0D9D-465B-7DBD-4D7762CB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5. </a:t>
            </a:r>
            <a:r>
              <a:rPr lang="en-US" sz="5400" dirty="0" err="1"/>
              <a:t>Visualização</a:t>
            </a:r>
            <a:r>
              <a:rPr lang="en-US" sz="5400" dirty="0"/>
              <a:t>: </a:t>
            </a:r>
            <a:r>
              <a:rPr lang="en-US" sz="5200" dirty="0" err="1"/>
              <a:t>MbE</a:t>
            </a:r>
            <a:endParaRPr lang="en-US" sz="5200" dirty="0"/>
          </a:p>
        </p:txBody>
      </p:sp>
      <p:pic>
        <p:nvPicPr>
          <p:cNvPr id="7" name="Picture 6" descr="A diagram of a process&#10;&#10;Description automatically generated">
            <a:extLst>
              <a:ext uri="{FF2B5EF4-FFF2-40B4-BE49-F238E27FC236}">
                <a16:creationId xmlns:a16="http://schemas.microsoft.com/office/drawing/2014/main" id="{243182A3-21F2-D9B9-B7DA-1388B6D0F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653" y="1993392"/>
            <a:ext cx="5656831" cy="4310649"/>
          </a:xfrm>
          <a:prstGeom prst="rect">
            <a:avLst/>
          </a:prstGeom>
        </p:spPr>
      </p:pic>
      <p:pic>
        <p:nvPicPr>
          <p:cNvPr id="8" name="Picture 7" descr="A row of pencils with one red pencil standing out from the crowd&#10;&#10;Description automatically generated">
            <a:extLst>
              <a:ext uri="{FF2B5EF4-FFF2-40B4-BE49-F238E27FC236}">
                <a16:creationId xmlns:a16="http://schemas.microsoft.com/office/drawing/2014/main" id="{B187FEB4-BCC6-DEA8-4E4E-AD7B6C7DB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75" y="2829649"/>
            <a:ext cx="5228713" cy="3346376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39878C-5CA2-2910-2F2C-326E1CC8A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8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42"/>
    </mc:Choice>
    <mc:Fallback xmlns="">
      <p:transition spd="slow" advTm="24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52B265B-06A7-4E62-CC5C-C8D9194E97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PT" dirty="0"/>
              <a:t>5. KPI analysis:  OLAP operations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0F8F062-1A9D-E3C7-7FF4-840320534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676400"/>
            <a:ext cx="29718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 dirty="0"/>
              <a:t>Vendas Semana</a:t>
            </a:r>
          </a:p>
          <a:p>
            <a:pPr eaLnBrk="0" hangingPunct="0"/>
            <a:r>
              <a:rPr lang="pt-PT" altLang="pt-PT" dirty="0"/>
              <a:t>Região 1 - OK</a:t>
            </a:r>
          </a:p>
          <a:p>
            <a:pPr eaLnBrk="0" hangingPunct="0"/>
            <a:r>
              <a:rPr lang="pt-PT" altLang="pt-PT" dirty="0">
                <a:solidFill>
                  <a:srgbClr val="FF0000"/>
                </a:solidFill>
              </a:rPr>
              <a:t>Região 2 - &lt;&lt;</a:t>
            </a:r>
          </a:p>
          <a:p>
            <a:pPr eaLnBrk="0" hangingPunct="0"/>
            <a:r>
              <a:rPr lang="pt-PT" altLang="pt-PT" dirty="0"/>
              <a:t>Região 3- OK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0A22AE37-0A3B-2F2C-087E-351FC12EC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209800"/>
            <a:ext cx="4648200" cy="190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 dirty="0"/>
              <a:t> Vendas Região 2</a:t>
            </a:r>
          </a:p>
          <a:p>
            <a:pPr eaLnBrk="0" hangingPunct="0"/>
            <a:r>
              <a:rPr lang="pt-PT" altLang="pt-PT" dirty="0"/>
              <a:t>Armazém   </a:t>
            </a:r>
            <a:r>
              <a:rPr lang="pt-PT" altLang="pt-PT" dirty="0" err="1"/>
              <a:t>à_data</a:t>
            </a:r>
            <a:r>
              <a:rPr lang="pt-PT" altLang="pt-PT" dirty="0"/>
              <a:t>    alvo    desvio</a:t>
            </a:r>
          </a:p>
          <a:p>
            <a:pPr eaLnBrk="0" hangingPunct="0"/>
            <a:r>
              <a:rPr lang="pt-PT" altLang="pt-PT" dirty="0"/>
              <a:t>A                     4320      5000         4%      </a:t>
            </a:r>
          </a:p>
          <a:p>
            <a:pPr eaLnBrk="0" hangingPunct="0"/>
            <a:r>
              <a:rPr lang="pt-PT" altLang="pt-PT" dirty="0"/>
              <a:t>B                     3400      3600         6%      </a:t>
            </a:r>
          </a:p>
          <a:p>
            <a:pPr eaLnBrk="0" hangingPunct="0"/>
            <a:r>
              <a:rPr lang="pt-PT" altLang="pt-PT" dirty="0">
                <a:solidFill>
                  <a:srgbClr val="FF0000"/>
                </a:solidFill>
              </a:rPr>
              <a:t>C                     2100      4300       51% &lt;&lt; </a:t>
            </a: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369A3F8A-099A-13DE-6752-97838A53C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495800"/>
            <a:ext cx="4191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 dirty="0"/>
              <a:t>Armazém C</a:t>
            </a:r>
            <a:endParaRPr lang="pt-PT" altLang="pt-PT" dirty="0"/>
          </a:p>
          <a:p>
            <a:pPr eaLnBrk="0" hangingPunct="0"/>
            <a:r>
              <a:rPr lang="pt-PT" altLang="pt-PT" dirty="0"/>
              <a:t>vendedor    </a:t>
            </a:r>
            <a:r>
              <a:rPr lang="pt-PT" altLang="pt-PT" dirty="0" err="1"/>
              <a:t>à_data</a:t>
            </a:r>
            <a:r>
              <a:rPr lang="pt-PT" altLang="pt-PT" dirty="0"/>
              <a:t>      alvo</a:t>
            </a:r>
          </a:p>
          <a:p>
            <a:pPr eaLnBrk="0" hangingPunct="0"/>
            <a:r>
              <a:rPr lang="pt-PT" altLang="pt-PT" dirty="0"/>
              <a:t>X                       1200      1300</a:t>
            </a:r>
          </a:p>
          <a:p>
            <a:pPr eaLnBrk="0" hangingPunct="0"/>
            <a:r>
              <a:rPr lang="pt-PT" altLang="pt-PT" dirty="0">
                <a:solidFill>
                  <a:srgbClr val="FF0000"/>
                </a:solidFill>
              </a:rPr>
              <a:t>Y                               0       2000  &lt;&lt;</a:t>
            </a:r>
          </a:p>
          <a:p>
            <a:pPr eaLnBrk="0" hangingPunct="0"/>
            <a:r>
              <a:rPr lang="pt-PT" altLang="pt-PT" dirty="0"/>
              <a:t>Z                          900      1000</a:t>
            </a:r>
          </a:p>
          <a:p>
            <a:pPr eaLnBrk="0" hangingPunct="0"/>
            <a:endParaRPr lang="pt-PT" altLang="pt-PT" dirty="0"/>
          </a:p>
        </p:txBody>
      </p:sp>
      <p:sp>
        <p:nvSpPr>
          <p:cNvPr id="21510" name="AutoShape 6">
            <a:extLst>
              <a:ext uri="{FF2B5EF4-FFF2-40B4-BE49-F238E27FC236}">
                <a16:creationId xmlns:a16="http://schemas.microsoft.com/office/drawing/2014/main" id="{3A725306-16C8-319A-A88B-0C109A6FB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1600200"/>
            <a:ext cx="1295400" cy="381000"/>
          </a:xfrm>
          <a:prstGeom prst="curvedDownArrow">
            <a:avLst>
              <a:gd name="adj1" fmla="val 68000"/>
              <a:gd name="adj2" fmla="val 136000"/>
              <a:gd name="adj3" fmla="val 3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AutoShape 7">
            <a:extLst>
              <a:ext uri="{FF2B5EF4-FFF2-40B4-BE49-F238E27FC236}">
                <a16:creationId xmlns:a16="http://schemas.microsoft.com/office/drawing/2014/main" id="{6AF671E3-0C47-9D69-72C7-45DE7038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267200"/>
            <a:ext cx="1066800" cy="1524000"/>
          </a:xfrm>
          <a:prstGeom prst="curvedRightArrow">
            <a:avLst>
              <a:gd name="adj1" fmla="val 28571"/>
              <a:gd name="adj2" fmla="val 57143"/>
              <a:gd name="adj3" fmla="val 3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E45594-8B9F-717F-2A99-0D5BB879AC31}"/>
              </a:ext>
            </a:extLst>
          </p:cNvPr>
          <p:cNvSpPr txBox="1"/>
          <p:nvPr/>
        </p:nvSpPr>
        <p:spPr>
          <a:xfrm>
            <a:off x="480119" y="5181600"/>
            <a:ext cx="44468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Wh</a:t>
            </a:r>
            <a:r>
              <a:rPr lang="en-US" sz="2800" dirty="0">
                <a:solidFill>
                  <a:srgbClr val="FF0000"/>
                </a:solidFill>
              </a:rPr>
              <a:t>-question: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what is exactly the problem?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4FC3E4-A61F-5D5C-A6E4-6D6DDCDDF675}"/>
              </a:ext>
            </a:extLst>
          </p:cNvPr>
          <p:cNvSpPr txBox="1"/>
          <p:nvPr/>
        </p:nvSpPr>
        <p:spPr>
          <a:xfrm>
            <a:off x="6440167" y="1739844"/>
            <a:ext cx="1876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slice + drill-down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3ADF7B-EF14-139D-03E0-CF9D3B90513D}"/>
              </a:ext>
            </a:extLst>
          </p:cNvPr>
          <p:cNvSpPr txBox="1"/>
          <p:nvPr/>
        </p:nvSpPr>
        <p:spPr>
          <a:xfrm>
            <a:off x="3040289" y="4354430"/>
            <a:ext cx="1876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slice + drill-down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34738DB-0C17-2D6A-2D73-5B8D9B3A6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74"/>
    </mc:Choice>
    <mc:Fallback xmlns="">
      <p:transition spd="slow" advTm="86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4F4BA8-E9B9-8561-D0F6-4543CC244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Visualização</a:t>
            </a:r>
            <a:r>
              <a:rPr lang="en-US" dirty="0"/>
              <a:t>: </a:t>
            </a:r>
            <a:r>
              <a:rPr lang="en-US" dirty="0" err="1"/>
              <a:t>resumo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24585-07DD-C934-DA44-2A29D2664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visualização dos dados permite encontrar conhecimento novo (‘insights’). Contudo, a procura de ‘insights’ é complexa e demorada.</a:t>
            </a:r>
          </a:p>
          <a:p>
            <a:endParaRPr lang="pt-PT" dirty="0"/>
          </a:p>
          <a:p>
            <a:r>
              <a:rPr lang="pt-PT" dirty="0"/>
              <a:t>Uma forma rápida de encontrar  não-conformidades é através dos </a:t>
            </a:r>
            <a:r>
              <a:rPr lang="pt-PT" dirty="0" err="1"/>
              <a:t>KPIs</a:t>
            </a:r>
            <a:r>
              <a:rPr lang="pt-PT" dirty="0"/>
              <a:t> (métricas + metas).</a:t>
            </a:r>
          </a:p>
          <a:p>
            <a:endParaRPr lang="pt-PT" dirty="0"/>
          </a:p>
          <a:p>
            <a:r>
              <a:rPr lang="pt-PT" dirty="0"/>
              <a:t>Os </a:t>
            </a:r>
            <a:r>
              <a:rPr lang="pt-PT" dirty="0" err="1"/>
              <a:t>KPIs</a:t>
            </a:r>
            <a:r>
              <a:rPr lang="pt-PT" dirty="0"/>
              <a:t> permitem realizar a gestão por exceção, </a:t>
            </a:r>
            <a:r>
              <a:rPr lang="pt-PT" dirty="0" err="1"/>
              <a:t>MbE</a:t>
            </a:r>
            <a:r>
              <a:rPr lang="pt-PT" dirty="0"/>
              <a:t> (</a:t>
            </a:r>
            <a:r>
              <a:rPr lang="en-US" dirty="0"/>
              <a:t>management by exception).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36BFB1-1DD6-DD54-938B-97A80874E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9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29"/>
    </mc:Choice>
    <mc:Fallback xmlns="">
      <p:transition spd="slow" advTm="69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4783-AA2F-4774-12EA-A96601F4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Cole </a:t>
            </a:r>
            <a:r>
              <a:rPr lang="en-US" dirty="0" err="1"/>
              <a:t>Nussbaumer</a:t>
            </a:r>
            <a:r>
              <a:rPr lang="en-US" dirty="0"/>
              <a:t> </a:t>
            </a:r>
            <a:r>
              <a:rPr lang="en-US" dirty="0" err="1"/>
              <a:t>Knaflic</a:t>
            </a:r>
            <a:r>
              <a:rPr lang="en-US"/>
              <a:t> (2015), Storytelling </a:t>
            </a:r>
            <a:r>
              <a:rPr lang="en-US" dirty="0"/>
              <a:t>with Data: A Data Visualization Guide for </a:t>
            </a:r>
            <a:r>
              <a:rPr lang="en-US"/>
              <a:t>Business Professionals, Wiley</a:t>
            </a:r>
            <a:endParaRPr lang="en-US" dirty="0"/>
          </a:p>
          <a:p>
            <a:endParaRPr lang="en-US" dirty="0"/>
          </a:p>
          <a:p>
            <a:r>
              <a:rPr lang="en-US" dirty="0"/>
              <a:t>Jorge Caldeira (2016), 100 </a:t>
            </a:r>
            <a:r>
              <a:rPr lang="en-US" dirty="0" err="1"/>
              <a:t>indicadores</a:t>
            </a:r>
            <a:r>
              <a:rPr lang="en-US" dirty="0"/>
              <a:t> da </a:t>
            </a:r>
            <a:r>
              <a:rPr lang="en-US" dirty="0" err="1"/>
              <a:t>gestão</a:t>
            </a:r>
            <a:r>
              <a:rPr lang="en-US" dirty="0"/>
              <a:t>: key performance indicators, Grupo </a:t>
            </a:r>
            <a:r>
              <a:rPr lang="en-US" dirty="0" err="1"/>
              <a:t>Almedina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63439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Contents</a:t>
            </a:r>
            <a:r>
              <a:rPr lang="pt-PT" dirty="0"/>
              <a:t>: </a:t>
            </a:r>
            <a:r>
              <a:rPr lang="pt-PT" dirty="0" err="1">
                <a:highlight>
                  <a:srgbClr val="FFFF00"/>
                </a:highlight>
              </a:rPr>
              <a:t>conclusions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/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 dirty="0" err="1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D2E50F-7B93-F589-DFCE-7F4A36310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6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9"/>
    </mc:Choice>
    <mc:Fallback xmlns="">
      <p:transition spd="slow" advTm="9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CAF6-35D2-4775-64EB-C226B586D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Engineering and Business Intelligence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6F3BAD-3D03-4EC1-A842-55CDC83282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02322"/>
          <a:ext cx="10515600" cy="4761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0150259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996987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760419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6276069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90675508"/>
                    </a:ext>
                  </a:extLst>
                </a:gridCol>
              </a:tblGrid>
              <a:tr h="4179639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Sources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OLTP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Staging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ETL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Warehouse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Star schema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Summarization Multidimensional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Data, OLAP cubes</a:t>
                      </a:r>
                    </a:p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Visualization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KPI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709471"/>
                  </a:ext>
                </a:extLst>
              </a:tr>
              <a:tr h="58226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Engineering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(prepares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Business Intelligence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(uses data)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314966"/>
                  </a:ext>
                </a:extLst>
              </a:tr>
            </a:tbl>
          </a:graphicData>
        </a:graphic>
      </p:graphicFrame>
      <p:sp>
        <p:nvSpPr>
          <p:cNvPr id="5" name="Flowchart: Magnetic Disk 4">
            <a:extLst>
              <a:ext uri="{FF2B5EF4-FFF2-40B4-BE49-F238E27FC236}">
                <a16:creationId xmlns:a16="http://schemas.microsoft.com/office/drawing/2014/main" id="{53718F0A-6E7C-12D8-3125-36A427A9FD2E}"/>
              </a:ext>
            </a:extLst>
          </p:cNvPr>
          <p:cNvSpPr/>
          <p:nvPr/>
        </p:nvSpPr>
        <p:spPr>
          <a:xfrm>
            <a:off x="5184648" y="2827618"/>
            <a:ext cx="1801368" cy="2478024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E01A7C1D-9D48-1683-E121-10C2BAB07AA4}"/>
              </a:ext>
            </a:extLst>
          </p:cNvPr>
          <p:cNvSpPr/>
          <p:nvPr/>
        </p:nvSpPr>
        <p:spPr>
          <a:xfrm>
            <a:off x="5512308" y="3668390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BA977A93-830F-87F6-1640-401D79D20AFE}"/>
              </a:ext>
            </a:extLst>
          </p:cNvPr>
          <p:cNvSpPr/>
          <p:nvPr/>
        </p:nvSpPr>
        <p:spPr>
          <a:xfrm>
            <a:off x="6336411" y="3936614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3F11B750-6F6F-8160-A4C4-1604E1D8341A}"/>
              </a:ext>
            </a:extLst>
          </p:cNvPr>
          <p:cNvSpPr/>
          <p:nvPr/>
        </p:nvSpPr>
        <p:spPr>
          <a:xfrm>
            <a:off x="5695950" y="4642702"/>
            <a:ext cx="513588" cy="62788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7918881B-78A8-7364-7FED-1ADC8823FEDF}"/>
              </a:ext>
            </a:extLst>
          </p:cNvPr>
          <p:cNvSpPr/>
          <p:nvPr/>
        </p:nvSpPr>
        <p:spPr>
          <a:xfrm>
            <a:off x="7872222" y="3824314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137970B6-9C05-8C83-5033-76BFBF029391}"/>
              </a:ext>
            </a:extLst>
          </p:cNvPr>
          <p:cNvSpPr/>
          <p:nvPr/>
        </p:nvSpPr>
        <p:spPr>
          <a:xfrm>
            <a:off x="7872222" y="4662514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92813C81-5953-B589-5D09-DEAFCC09B3E5}"/>
              </a:ext>
            </a:extLst>
          </p:cNvPr>
          <p:cNvSpPr/>
          <p:nvPr/>
        </p:nvSpPr>
        <p:spPr>
          <a:xfrm>
            <a:off x="7857744" y="2982590"/>
            <a:ext cx="722376" cy="630936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A252B6-818F-403A-1F5D-0E273D6327CA}"/>
              </a:ext>
            </a:extLst>
          </p:cNvPr>
          <p:cNvCxnSpPr>
            <a:stCxn id="7" idx="4"/>
            <a:endCxn id="10" idx="2"/>
          </p:cNvCxnSpPr>
          <p:nvPr/>
        </p:nvCxnSpPr>
        <p:spPr>
          <a:xfrm flipV="1">
            <a:off x="6849999" y="4218649"/>
            <a:ext cx="1022223" cy="3190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AB70A7-1FCA-B363-76AF-81C1516F8A48}"/>
              </a:ext>
            </a:extLst>
          </p:cNvPr>
          <p:cNvCxnSpPr/>
          <p:nvPr/>
        </p:nvCxnSpPr>
        <p:spPr>
          <a:xfrm>
            <a:off x="6209538" y="4967314"/>
            <a:ext cx="166268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27E79D4-C6EC-DBAD-E00A-0D393EC14AAA}"/>
              </a:ext>
            </a:extLst>
          </p:cNvPr>
          <p:cNvCxnSpPr/>
          <p:nvPr/>
        </p:nvCxnSpPr>
        <p:spPr>
          <a:xfrm flipV="1">
            <a:off x="6025896" y="3376258"/>
            <a:ext cx="1831848" cy="5603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45CBE446-68F5-2255-3B25-40CA9AE19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505" y="2735514"/>
            <a:ext cx="1371600" cy="2750905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3DA737A-9274-CF1A-72C5-D6C29C76FCB8}"/>
              </a:ext>
            </a:extLst>
          </p:cNvPr>
          <p:cNvCxnSpPr/>
          <p:nvPr/>
        </p:nvCxnSpPr>
        <p:spPr>
          <a:xfrm>
            <a:off x="8594598" y="3229954"/>
            <a:ext cx="125349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7A8FC7E-67A8-0ABA-7BED-62E8D07F4108}"/>
              </a:ext>
            </a:extLst>
          </p:cNvPr>
          <p:cNvCxnSpPr/>
          <p:nvPr/>
        </p:nvCxnSpPr>
        <p:spPr>
          <a:xfrm>
            <a:off x="8594598" y="4066630"/>
            <a:ext cx="135407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18ABD8-A713-6D91-0AC3-0BBEFD59128B}"/>
              </a:ext>
            </a:extLst>
          </p:cNvPr>
          <p:cNvCxnSpPr/>
          <p:nvPr/>
        </p:nvCxnSpPr>
        <p:spPr>
          <a:xfrm>
            <a:off x="8594598" y="4956646"/>
            <a:ext cx="135407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CB51160-4131-3A84-3710-A7ECDC305A32}"/>
              </a:ext>
            </a:extLst>
          </p:cNvPr>
          <p:cNvSpPr txBox="1"/>
          <p:nvPr/>
        </p:nvSpPr>
        <p:spPr>
          <a:xfrm>
            <a:off x="3393168" y="2818304"/>
            <a:ext cx="10756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Extract</a:t>
            </a:r>
          </a:p>
          <a:p>
            <a:endParaRPr lang="en-US" sz="1600" dirty="0"/>
          </a:p>
          <a:p>
            <a:r>
              <a:rPr lang="en-US" sz="1600" dirty="0"/>
              <a:t>Clean</a:t>
            </a:r>
          </a:p>
          <a:p>
            <a:endParaRPr lang="en-US" sz="1600" dirty="0"/>
          </a:p>
          <a:p>
            <a:r>
              <a:rPr lang="en-US" sz="1600" dirty="0"/>
              <a:t>Transform</a:t>
            </a:r>
          </a:p>
          <a:p>
            <a:endParaRPr lang="en-US" sz="1600" dirty="0"/>
          </a:p>
          <a:p>
            <a:r>
              <a:rPr lang="en-US" sz="1600" dirty="0"/>
              <a:t>Reduce</a:t>
            </a:r>
          </a:p>
          <a:p>
            <a:endParaRPr lang="en-US" sz="1600" dirty="0"/>
          </a:p>
          <a:p>
            <a:r>
              <a:rPr lang="en-US" sz="1600" dirty="0"/>
              <a:t>Load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91A79C-FB0E-A02C-594A-7AE22019446E}"/>
              </a:ext>
            </a:extLst>
          </p:cNvPr>
          <p:cNvSpPr txBox="1"/>
          <p:nvPr/>
        </p:nvSpPr>
        <p:spPr>
          <a:xfrm>
            <a:off x="1002141" y="2982590"/>
            <a:ext cx="16204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ERP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Financial systems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dirty="0">
                <a:solidFill>
                  <a:srgbClr val="0D0D0D"/>
                </a:solidFill>
                <a:latin typeface="ui-sans-serif"/>
              </a:rPr>
              <a:t>Po</a:t>
            </a:r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int-of-sale</a:t>
            </a:r>
          </a:p>
          <a:p>
            <a:endParaRPr lang="en-US" sz="1600" dirty="0">
              <a:solidFill>
                <a:srgbClr val="0D0D0D"/>
              </a:solidFill>
              <a:latin typeface="ui-sans-serif"/>
            </a:endParaRPr>
          </a:p>
          <a:p>
            <a:r>
              <a:rPr lang="en-US" sz="1600" b="0" i="0" dirty="0">
                <a:solidFill>
                  <a:srgbClr val="0D0D0D"/>
                </a:solidFill>
                <a:effectLst/>
                <a:latin typeface="ui-sans-serif"/>
              </a:rPr>
              <a:t>Flat files</a:t>
            </a: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>
              <a:solidFill>
                <a:srgbClr val="0D0D0D"/>
              </a:solidFill>
              <a:latin typeface="ui-sans-serif"/>
            </a:endParaRPr>
          </a:p>
          <a:p>
            <a:endParaRPr lang="en-US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9597A76F-FCA2-10BA-C118-6906DAA66B16}"/>
              </a:ext>
            </a:extLst>
          </p:cNvPr>
          <p:cNvSpPr/>
          <p:nvPr/>
        </p:nvSpPr>
        <p:spPr>
          <a:xfrm>
            <a:off x="2848807" y="3697436"/>
            <a:ext cx="304420" cy="22964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6D232B3-51A6-61EF-FA8B-CD23C0968311}"/>
              </a:ext>
            </a:extLst>
          </p:cNvPr>
          <p:cNvSpPr/>
          <p:nvPr/>
        </p:nvSpPr>
        <p:spPr>
          <a:xfrm>
            <a:off x="4797102" y="3683340"/>
            <a:ext cx="304420" cy="22964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389AC2-DC65-7A84-A04D-D91C1A0E3F69}"/>
              </a:ext>
            </a:extLst>
          </p:cNvPr>
          <p:cNvSpPr txBox="1"/>
          <p:nvPr/>
        </p:nvSpPr>
        <p:spPr>
          <a:xfrm>
            <a:off x="5337506" y="4332576"/>
            <a:ext cx="922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/>
              <a:t>Data </a:t>
            </a:r>
            <a:r>
              <a:rPr lang="en-US" sz="1200" dirty="0"/>
              <a:t>marts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9CAC8C7-93D3-4CA3-738B-04F9870F2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621" y="3974837"/>
            <a:ext cx="378674" cy="227877"/>
          </a:xfrm>
          <a:prstGeom prst="rect">
            <a:avLst/>
          </a:prstGeom>
          <a:noFill/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EFCAECE-1DCE-8A58-47A6-60E6BCFAF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309" y="4209620"/>
            <a:ext cx="378674" cy="227877"/>
          </a:xfrm>
          <a:prstGeom prst="rect">
            <a:avLst/>
          </a:prstGeom>
          <a:noFill/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B056DF-FEDF-C553-421C-75E6F239EF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53" y="4909941"/>
            <a:ext cx="378674" cy="227877"/>
          </a:xfrm>
          <a:prstGeom prst="rect">
            <a:avLst/>
          </a:prstGeom>
          <a:noFill/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B8953D-AC47-0355-2B57-A94072115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8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99"/>
    </mc:Choice>
    <mc:Fallback xmlns="">
      <p:transition spd="slow" advTm="13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36A94-28E6-7012-12C8-11BD8E81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Conclusão</a:t>
            </a:r>
            <a:r>
              <a:rPr lang="en-US" dirty="0"/>
              <a:t>: </a:t>
            </a:r>
            <a:r>
              <a:rPr lang="pt-PT" dirty="0"/>
              <a:t>os 5 níveis e os 5 verbos de ação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213622-E390-412E-597C-1160802C1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2448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PT" dirty="0" err="1"/>
              <a:t>Sources</a:t>
            </a:r>
            <a:endParaRPr lang="pt-PT" dirty="0"/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ETL</a:t>
            </a:r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Data </a:t>
            </a:r>
            <a:r>
              <a:rPr lang="pt-PT" dirty="0" err="1"/>
              <a:t>Warehouse</a:t>
            </a:r>
            <a:endParaRPr lang="pt-PT" dirty="0"/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/>
              <a:t>OLAP</a:t>
            </a:r>
          </a:p>
          <a:p>
            <a:pPr marL="514350" indent="-514350">
              <a:buFont typeface="+mj-lt"/>
              <a:buAutoNum type="arabicPeriod"/>
            </a:pPr>
            <a:endParaRPr lang="pt-PT" dirty="0"/>
          </a:p>
          <a:p>
            <a:pPr marL="514350" indent="-514350">
              <a:buFont typeface="+mj-lt"/>
              <a:buAutoNum type="arabicPeriod"/>
            </a:pPr>
            <a:r>
              <a:rPr lang="pt-PT" dirty="0" err="1"/>
              <a:t>Dashboard</a:t>
            </a:r>
            <a:r>
              <a:rPr lang="pt-PT" dirty="0"/>
              <a:t>, KPI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FDA891-3690-1EF8-4E13-3F8F298E6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1836992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pt-PT" dirty="0"/>
              <a:t>Procurar</a:t>
            </a:r>
          </a:p>
          <a:p>
            <a:endParaRPr lang="pt-PT" dirty="0"/>
          </a:p>
          <a:p>
            <a:r>
              <a:rPr lang="pt-PT" dirty="0"/>
              <a:t>Transformar</a:t>
            </a:r>
          </a:p>
          <a:p>
            <a:endParaRPr lang="pt-PT" dirty="0"/>
          </a:p>
          <a:p>
            <a:r>
              <a:rPr lang="pt-PT" dirty="0"/>
              <a:t>Armazenar</a:t>
            </a:r>
          </a:p>
          <a:p>
            <a:endParaRPr lang="pt-PT" dirty="0"/>
          </a:p>
          <a:p>
            <a:r>
              <a:rPr lang="pt-PT" dirty="0"/>
              <a:t>Sumarizar, agregar</a:t>
            </a:r>
          </a:p>
          <a:p>
            <a:endParaRPr lang="pt-PT" dirty="0"/>
          </a:p>
          <a:p>
            <a:r>
              <a:rPr lang="pt-PT" dirty="0"/>
              <a:t>Visualizar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7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16"/>
    </mc:Choice>
    <mc:Fallback xmlns="">
      <p:transition spd="slow" advTm="43016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EBB2F9-96A6-71B4-539C-2FA70B0A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38532-464A-2DD8-529A-5F2F8478D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5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25595B-7562-1248-1160-236E4D663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&amp; BI: </a:t>
            </a:r>
            <a:r>
              <a:rPr lang="en-US"/>
              <a:t>resumo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61658D-C198-76AC-F6EA-A3F68767F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Os OLPT não são compatíveis com as consultas complexas e demoradas dos gestores.</a:t>
            </a:r>
          </a:p>
          <a:p>
            <a:endParaRPr lang="pt-PT" dirty="0"/>
          </a:p>
          <a:p>
            <a:r>
              <a:rPr lang="pt-PT" dirty="0"/>
              <a:t>Os OLAP são uma proposta em que iremos trabalhar.</a:t>
            </a:r>
          </a:p>
          <a:p>
            <a:endParaRPr lang="pt-PT" dirty="0"/>
          </a:p>
          <a:p>
            <a:r>
              <a:rPr lang="pt-PT" dirty="0"/>
              <a:t>Para o efeito usaremos uma abordagem com 5 níveis e 5 verbos (procurar, transformar, armazenar, agregar e visualizar) 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ACD573-27EA-8B99-24F6-FF10AA6BA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76"/>
    </mc:Choice>
    <mc:Fallback xmlns="">
      <p:transition spd="slow" advTm="40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FE84-2FB5-104D-3B89-2F23D2F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4783-AA2F-4774-12EA-A96601F4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pt-PT" sz="2400" b="0" i="0" u="none" strike="noStrike" baseline="0" dirty="0">
                <a:solidFill>
                  <a:srgbClr val="1E1E1E"/>
                </a:solidFill>
              </a:rPr>
              <a:t>Santos, M. &amp; Ramos, I. (2017). </a:t>
            </a:r>
            <a:r>
              <a:rPr lang="pt-PT" sz="2400" b="0" i="1" u="none" strike="noStrike" baseline="0" dirty="0">
                <a:solidFill>
                  <a:srgbClr val="1E1E1E"/>
                </a:solidFill>
              </a:rPr>
              <a:t>Business </a:t>
            </a:r>
            <a:r>
              <a:rPr lang="pt-PT" sz="2400" b="0" i="1" u="none" strike="noStrike" baseline="0" dirty="0" err="1">
                <a:solidFill>
                  <a:srgbClr val="1E1E1E"/>
                </a:solidFill>
              </a:rPr>
              <a:t>Intelligence</a:t>
            </a:r>
            <a:r>
              <a:rPr lang="pt-PT" sz="2400" b="0" i="1" u="none" strike="noStrike" baseline="0" dirty="0">
                <a:solidFill>
                  <a:srgbClr val="1E1E1E"/>
                </a:solidFill>
              </a:rPr>
              <a:t> da Informação ao conhecimento</a:t>
            </a:r>
            <a:r>
              <a:rPr lang="pt-PT" sz="2400" b="0" i="0" u="none" strike="noStrike" baseline="0" dirty="0">
                <a:solidFill>
                  <a:srgbClr val="1E1E1E"/>
                </a:solidFill>
              </a:rPr>
              <a:t>. FCA Editora de </a:t>
            </a:r>
            <a:r>
              <a:rPr lang="en-US" sz="2400" b="0" i="0" u="none" strike="noStrike" baseline="0" dirty="0" err="1">
                <a:solidFill>
                  <a:srgbClr val="1E1E1E"/>
                </a:solidFill>
              </a:rPr>
              <a:t>Informática</a:t>
            </a:r>
            <a:endParaRPr lang="en-US" sz="2400" b="0" i="0" u="none" strike="noStrike" baseline="0" dirty="0">
              <a:solidFill>
                <a:srgbClr val="1E1E1E"/>
              </a:solidFill>
            </a:endParaRPr>
          </a:p>
          <a:p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r>
              <a:rPr lang="pt-PT" sz="2400" dirty="0">
                <a:solidFill>
                  <a:srgbClr val="1C2024"/>
                </a:solidFill>
              </a:rPr>
              <a:t>Abraham </a:t>
            </a:r>
            <a:r>
              <a:rPr lang="pt-PT" sz="2400" dirty="0" err="1">
                <a:solidFill>
                  <a:srgbClr val="1C2024"/>
                </a:solidFill>
              </a:rPr>
              <a:t>Silberschatz</a:t>
            </a:r>
            <a:r>
              <a:rPr lang="pt-PT" sz="2400" dirty="0">
                <a:solidFill>
                  <a:srgbClr val="1C2024"/>
                </a:solidFill>
              </a:rPr>
              <a:t>, Henry </a:t>
            </a:r>
            <a:r>
              <a:rPr lang="pt-PT" sz="2400" b="0" i="0" u="none" strike="noStrike" baseline="0" dirty="0">
                <a:solidFill>
                  <a:srgbClr val="1C2024"/>
                </a:solidFill>
              </a:rPr>
              <a:t>F. </a:t>
            </a:r>
            <a:r>
              <a:rPr lang="pt-PT" sz="2400" b="0" i="0" u="none" strike="noStrike" baseline="0" dirty="0" err="1">
                <a:solidFill>
                  <a:srgbClr val="1C2024"/>
                </a:solidFill>
              </a:rPr>
              <a:t>Korth</a:t>
            </a:r>
            <a:r>
              <a:rPr lang="pt-PT" sz="2400" b="0" i="0" u="none" strike="noStrike" baseline="0" dirty="0">
                <a:solidFill>
                  <a:srgbClr val="1C2024"/>
                </a:solidFill>
              </a:rPr>
              <a:t>,, </a:t>
            </a:r>
            <a:r>
              <a:rPr lang="pt-PT" sz="2400" b="0" i="0" u="none" strike="noStrike" baseline="0" dirty="0" err="1">
                <a:solidFill>
                  <a:srgbClr val="1C2024"/>
                </a:solidFill>
              </a:rPr>
              <a:t>and</a:t>
            </a:r>
            <a:r>
              <a:rPr lang="pt-PT" sz="2400" b="0" i="0" u="none" strike="noStrike" baseline="0" dirty="0">
                <a:solidFill>
                  <a:srgbClr val="1C2024"/>
                </a:solidFill>
              </a:rPr>
              <a:t> S. </a:t>
            </a:r>
            <a:r>
              <a:rPr lang="pt-PT" sz="2400" b="0" i="0" u="none" strike="noStrike" baseline="0" dirty="0" err="1">
                <a:solidFill>
                  <a:srgbClr val="1C2024"/>
                </a:solidFill>
              </a:rPr>
              <a:t>Sudarshan</a:t>
            </a:r>
            <a:r>
              <a:rPr lang="pt-PT" sz="2400" b="0" i="0" u="none" strike="noStrike" baseline="0" dirty="0">
                <a:solidFill>
                  <a:srgbClr val="1C2024"/>
                </a:solidFill>
              </a:rPr>
              <a:t> (2009)</a:t>
            </a:r>
            <a:r>
              <a:rPr lang="pt-PT" sz="2400" dirty="0">
                <a:solidFill>
                  <a:srgbClr val="1C2024"/>
                </a:solidFill>
              </a:rPr>
              <a:t>, </a:t>
            </a:r>
            <a:r>
              <a:rPr lang="pt-PT" sz="2400" dirty="0" err="1">
                <a:solidFill>
                  <a:srgbClr val="1C2024"/>
                </a:solidFill>
              </a:rPr>
              <a:t>Database</a:t>
            </a:r>
            <a:r>
              <a:rPr lang="pt-PT" sz="2400" dirty="0">
                <a:solidFill>
                  <a:srgbClr val="1C2024"/>
                </a:solidFill>
              </a:rPr>
              <a:t> </a:t>
            </a:r>
            <a:r>
              <a:rPr lang="pt-PT" sz="2400" dirty="0" err="1">
                <a:solidFill>
                  <a:srgbClr val="1C2024"/>
                </a:solidFill>
              </a:rPr>
              <a:t>System</a:t>
            </a:r>
            <a:r>
              <a:rPr lang="pt-PT" sz="2400" dirty="0">
                <a:solidFill>
                  <a:srgbClr val="1C2024"/>
                </a:solidFill>
              </a:rPr>
              <a:t> </a:t>
            </a:r>
            <a:r>
              <a:rPr lang="pt-PT" sz="2400" dirty="0" err="1">
                <a:solidFill>
                  <a:srgbClr val="1C2024"/>
                </a:solidFill>
              </a:rPr>
              <a:t>Concepts</a:t>
            </a:r>
            <a:r>
              <a:rPr lang="pt-PT" sz="2400" dirty="0">
                <a:solidFill>
                  <a:srgbClr val="1C2024"/>
                </a:solidFill>
              </a:rPr>
              <a:t>, </a:t>
            </a:r>
            <a:r>
              <a:rPr lang="pt-PT" sz="2400" dirty="0" err="1">
                <a:solidFill>
                  <a:srgbClr val="1C2024"/>
                </a:solidFill>
              </a:rPr>
              <a:t>McGraw</a:t>
            </a:r>
            <a:r>
              <a:rPr lang="pt-PT" sz="2400" dirty="0">
                <a:solidFill>
                  <a:srgbClr val="1C2024"/>
                </a:solidFill>
              </a:rPr>
              <a:t> Hill, 6 </a:t>
            </a:r>
            <a:r>
              <a:rPr lang="pt-PT" sz="2400" dirty="0" err="1">
                <a:solidFill>
                  <a:srgbClr val="1C2024"/>
                </a:solidFill>
              </a:rPr>
              <a:t>edition</a:t>
            </a:r>
            <a:r>
              <a:rPr lang="pt-PT" sz="2400" dirty="0">
                <a:solidFill>
                  <a:srgbClr val="1C2024"/>
                </a:solidFill>
              </a:rPr>
              <a:t>.</a:t>
            </a:r>
            <a:endParaRPr lang="pt-PT" sz="2400" b="0" i="0" u="none" strike="noStrike" baseline="0" dirty="0">
              <a:solidFill>
                <a:srgbClr val="1C20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BDD37-1CF8-3DB8-3CCC-D0065D11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25F62-41FD-BB54-A4D0-B4E34212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Engineering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(1) Sources </a:t>
            </a:r>
          </a:p>
          <a:p>
            <a:pPr lvl="1"/>
            <a:r>
              <a:rPr lang="en-US" dirty="0"/>
              <a:t>(2) ETL (</a:t>
            </a:r>
            <a:r>
              <a:rPr lang="pt-PT" dirty="0" err="1"/>
              <a:t>Extract</a:t>
            </a:r>
            <a:r>
              <a:rPr lang="pt-PT" dirty="0"/>
              <a:t>, </a:t>
            </a:r>
            <a:r>
              <a:rPr lang="pt-PT" dirty="0" err="1"/>
              <a:t>Clean</a:t>
            </a:r>
            <a:r>
              <a:rPr lang="pt-PT" dirty="0"/>
              <a:t>, </a:t>
            </a:r>
            <a:r>
              <a:rPr lang="pt-PT" dirty="0" err="1"/>
              <a:t>Transform</a:t>
            </a:r>
            <a:r>
              <a:rPr lang="pt-PT" dirty="0"/>
              <a:t>, </a:t>
            </a:r>
            <a:r>
              <a:rPr lang="pt-PT" dirty="0" err="1"/>
              <a:t>Reduction</a:t>
            </a:r>
            <a:r>
              <a:rPr lang="pt-PT" dirty="0"/>
              <a:t>, </a:t>
            </a:r>
            <a:r>
              <a:rPr lang="pt-PT" dirty="0" err="1"/>
              <a:t>Load</a:t>
            </a:r>
            <a:r>
              <a:rPr lang="pt-PT" dirty="0"/>
              <a:t>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Business Intelligence</a:t>
            </a:r>
          </a:p>
          <a:p>
            <a:pPr lvl="1"/>
            <a:r>
              <a:rPr lang="en-US" dirty="0"/>
              <a:t>(3) Data Warehouse: start schema, data marts</a:t>
            </a:r>
          </a:p>
          <a:p>
            <a:pPr lvl="1"/>
            <a:r>
              <a:rPr lang="en-US" dirty="0"/>
              <a:t>(4) Data Summarization: OLAP cubes, multidimensional data </a:t>
            </a:r>
          </a:p>
          <a:p>
            <a:pPr lvl="1"/>
            <a:r>
              <a:rPr lang="en-US" dirty="0"/>
              <a:t>(5) Data Visualization:  KPI, alerts, </a:t>
            </a:r>
            <a:r>
              <a:rPr lang="en-US"/>
              <a:t>MbE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7317644-5C53-DD06-F69B-51AD2E7E0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9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63"/>
    </mc:Choice>
    <mc:Fallback xmlns="">
      <p:transition spd="slow" advTm="24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2605</Words>
  <Application>Microsoft Office PowerPoint</Application>
  <PresentationFormat>Widescreen</PresentationFormat>
  <Paragraphs>492</Paragraphs>
  <Slides>67</Slides>
  <Notes>4</Notes>
  <HiddenSlides>0</HiddenSlides>
  <MMClips>59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Aptos</vt:lpstr>
      <vt:lpstr>Aptos Display</vt:lpstr>
      <vt:lpstr>Arial</vt:lpstr>
      <vt:lpstr>Calibri</vt:lpstr>
      <vt:lpstr>IBM Plex Sans</vt:lpstr>
      <vt:lpstr>Symbol</vt:lpstr>
      <vt:lpstr>Times New Roman</vt:lpstr>
      <vt:lpstr>ui-sans-serif</vt:lpstr>
      <vt:lpstr>Verdana</vt:lpstr>
      <vt:lpstr>Office Theme</vt:lpstr>
      <vt:lpstr>Data Engineering e  Business Intelligence</vt:lpstr>
      <vt:lpstr>Contents</vt:lpstr>
      <vt:lpstr>Data Engineering and Business Intelligence</vt:lpstr>
      <vt:lpstr>DE &amp; BI: Problemas com OLTP</vt:lpstr>
      <vt:lpstr>DE &amp; BI: OLTP vs OLAP</vt:lpstr>
      <vt:lpstr>DE &amp; BI: os 5 níveis </vt:lpstr>
      <vt:lpstr>DE &amp; BI: resumo</vt:lpstr>
      <vt:lpstr>References</vt:lpstr>
      <vt:lpstr>Contents</vt:lpstr>
      <vt:lpstr>1. Sources</vt:lpstr>
      <vt:lpstr>1. Sources: OLTP (online transaction processing)</vt:lpstr>
      <vt:lpstr>1. Sources</vt:lpstr>
      <vt:lpstr>1. Sources: axiomatic design</vt:lpstr>
      <vt:lpstr>1. Fontes: requisitos</vt:lpstr>
      <vt:lpstr>1. Requisitos A e NA</vt:lpstr>
      <vt:lpstr>1. Fontes: resumo</vt:lpstr>
      <vt:lpstr>References</vt:lpstr>
      <vt:lpstr>Contents</vt:lpstr>
      <vt:lpstr>2. ETL</vt:lpstr>
      <vt:lpstr>2. ETL</vt:lpstr>
      <vt:lpstr>2.1. Extraction: multiple path</vt:lpstr>
      <vt:lpstr>2.1. Extraction: joining tables</vt:lpstr>
      <vt:lpstr>2.1. Extração: desnormalização</vt:lpstr>
      <vt:lpstr>2.2. Qualidade Dados, ou falta dela</vt:lpstr>
      <vt:lpstr>2.2. Data Quality Dimensions</vt:lpstr>
      <vt:lpstr>2.2. Quiz: find the errors</vt:lpstr>
      <vt:lpstr>2.2. Quiz: errors found</vt:lpstr>
      <vt:lpstr>2.3. Transformation: outliers</vt:lpstr>
      <vt:lpstr>2.3. Transformation: scaling</vt:lpstr>
      <vt:lpstr>2.3. Transformation: one-hot encoding</vt:lpstr>
      <vt:lpstr>2.4. Reduction: feature selection</vt:lpstr>
      <vt:lpstr>2. ETL: resumo</vt:lpstr>
      <vt:lpstr>References</vt:lpstr>
      <vt:lpstr>Índice</vt:lpstr>
      <vt:lpstr>3. Data Warehouse: Inmon vs Kimball</vt:lpstr>
      <vt:lpstr>3. Data Warehouse: star schema</vt:lpstr>
      <vt:lpstr>3. Data Warehouse: star schema </vt:lpstr>
      <vt:lpstr>3. DW: tipos de atributos da tabela de factos</vt:lpstr>
      <vt:lpstr>3. DW: star, snowflake, constellation </vt:lpstr>
      <vt:lpstr>3. Data Warehouse: bus matrix</vt:lpstr>
      <vt:lpstr>3. Data Warehouse: resumo</vt:lpstr>
      <vt:lpstr>References</vt:lpstr>
      <vt:lpstr>Contents</vt:lpstr>
      <vt:lpstr>4. Data Summarization: OLAP cubes</vt:lpstr>
      <vt:lpstr>4. Data Summarization: dimensions</vt:lpstr>
      <vt:lpstr>4. OLAP operations: roll-up, drill-down</vt:lpstr>
      <vt:lpstr>4. OLAP operations: slice, dice </vt:lpstr>
      <vt:lpstr>4. Summary OLAP operations</vt:lpstr>
      <vt:lpstr>4. OLAP cuboids</vt:lpstr>
      <vt:lpstr>4. Practice the Pivot table in Excel</vt:lpstr>
      <vt:lpstr>4. Data Summarization: resumo</vt:lpstr>
      <vt:lpstr>References</vt:lpstr>
      <vt:lpstr>Índice</vt:lpstr>
      <vt:lpstr>5. Visualização de Dados</vt:lpstr>
      <vt:lpstr>5. Visualização de Dados: caso estudo antes</vt:lpstr>
      <vt:lpstr>5. Visualização de Dados: caso estudo depois</vt:lpstr>
      <vt:lpstr>5. Visualização: KPI ≠ metric</vt:lpstr>
      <vt:lpstr>5. Visualização: KPI acionáveis</vt:lpstr>
      <vt:lpstr>5. EIS- Executive Information Systems (1990)</vt:lpstr>
      <vt:lpstr>5. Visualização: MbE</vt:lpstr>
      <vt:lpstr>5. KPI analysis:  OLAP operations</vt:lpstr>
      <vt:lpstr>5. Visualização: resumo</vt:lpstr>
      <vt:lpstr>References</vt:lpstr>
      <vt:lpstr>Contents: conclusions</vt:lpstr>
      <vt:lpstr>Data Engineering and Business Intelligence</vt:lpstr>
      <vt:lpstr>Conclusão: os 5 níveis e os 5 verbos de ação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Luís Cavique</dc:creator>
  <cp:lastModifiedBy>Luis Cavique</cp:lastModifiedBy>
  <cp:revision>74</cp:revision>
  <dcterms:created xsi:type="dcterms:W3CDTF">2024-10-30T08:02:19Z</dcterms:created>
  <dcterms:modified xsi:type="dcterms:W3CDTF">2024-12-20T10:59:14Z</dcterms:modified>
</cp:coreProperties>
</file>