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2" r:id="rId4"/>
    <p:sldId id="258" r:id="rId5"/>
    <p:sldId id="281" r:id="rId6"/>
    <p:sldId id="285" r:id="rId7"/>
    <p:sldId id="259" r:id="rId8"/>
    <p:sldId id="257" r:id="rId9"/>
    <p:sldId id="260" r:id="rId10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CF99B-087E-4F4F-AC77-BAFA3940C40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7CB2C-1057-4C4D-9EB9-5A0861633BB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media" Target="../media/media1.m4a"/><Relationship Id="rId3" Type="http://schemas.openxmlformats.org/officeDocument/2006/relationships/audio" Target="../media/media1.m4a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2.m4a" Type="http://schemas.microsoft.com/office/2007/relationships/media"/><Relationship Id="rId3" Target="../media/media2.m4a" Type="http://schemas.openxmlformats.org/officeDocument/2006/relationships/audio"/><Relationship Id="rId2" Target="../media/image1.png" Type="http://schemas.openxmlformats.org/officeDocument/2006/relationships/image"/><Relationship Id="rId1" Target="../media/image5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../media/media3.m4a"/><Relationship Id="rId2" Type="http://schemas.openxmlformats.org/officeDocument/2006/relationships/audio" Target="../media/media3.m4a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4.m4a"/><Relationship Id="rId3" Type="http://schemas.openxmlformats.org/officeDocument/2006/relationships/audio" Target="../media/media4.m4a"/><Relationship Id="rId2" Type="http://schemas.openxmlformats.org/officeDocument/2006/relationships/image" Target="../media/image1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5.m4a"/><Relationship Id="rId3" Type="http://schemas.openxmlformats.org/officeDocument/2006/relationships/audio" Target="../media/media5.m4a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6.m4a"/><Relationship Id="rId3" Type="http://schemas.openxmlformats.org/officeDocument/2006/relationships/audio" Target="../media/media6.m4a"/><Relationship Id="rId2" Type="http://schemas.openxmlformats.org/officeDocument/2006/relationships/image" Target="../media/image1.png"/><Relationship Id="rId1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.png"/><Relationship Id="rId3" Type="http://schemas.microsoft.com/office/2007/relationships/media" Target="../media/media7.m4a"/><Relationship Id="rId2" Type="http://schemas.openxmlformats.org/officeDocument/2006/relationships/audio" Target="../media/media7.m4a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hyperlink" Target="http://bayes.cs.ucla.edu/PRIMER/" TargetMode="External"/><Relationship Id="rId1" Type="http://schemas.openxmlformats.org/officeDocument/2006/relationships/hyperlink" Target="http://www-users.cs.umn.edu/~kumar/dmboo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Engenharia</a:t>
            </a:r>
            <a:r>
              <a:rPr lang="en-US" dirty="0"/>
              <a:t> e </a:t>
            </a:r>
            <a:br>
              <a:rPr lang="en-US" dirty="0"/>
            </a:br>
            <a:r>
              <a:rPr lang="en-US" dirty="0" err="1"/>
              <a:t>Ciência</a:t>
            </a:r>
            <a:r>
              <a:rPr lang="en-US" dirty="0"/>
              <a:t> dos Dados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Luís Cavique</a:t>
            </a:r>
            <a:endParaRPr lang="en-US" dirty="0"/>
          </a:p>
          <a:p>
            <a:r>
              <a:rPr lang="en-US" dirty="0" err="1"/>
              <a:t>Setembro</a:t>
            </a:r>
            <a:r>
              <a:rPr lang="en-US" dirty="0"/>
              <a:t> 2022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sp>
        <p:nvSpPr>
          <p:cNvPr id="8" name="Título 1"/>
          <p:cNvSpPr txBox="1"/>
          <p:nvPr/>
        </p:nvSpPr>
        <p:spPr>
          <a:xfrm>
            <a:off x="622935" y="415290"/>
            <a:ext cx="8921115" cy="43053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PT" sz="2800" b="1" dirty="0">
                <a:solidFill>
                  <a:schemeClr val="accent2">
                    <a:lumMod val="50000"/>
                  </a:schemeClr>
                </a:solidFill>
              </a:rPr>
              <a:t>Microcredencial em Transição e Transformação Digital</a:t>
            </a:r>
            <a:endParaRPr lang="pt-P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538085" y="5993130"/>
            <a:ext cx="41243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[Ciência dos Dados]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pr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45" y="5759450"/>
            <a:ext cx="5030470" cy="1098550"/>
          </a:xfrm>
          <a:prstGeom prst="rect">
            <a:avLst/>
          </a:prstGeom>
        </p:spPr>
      </p:pic>
      <p:sp>
        <p:nvSpPr>
          <p:cNvPr id="9" name="Caixa de Texto 8"/>
          <p:cNvSpPr txBox="1"/>
          <p:nvPr/>
        </p:nvSpPr>
        <p:spPr>
          <a:xfrm>
            <a:off x="881380" y="915670"/>
            <a:ext cx="78314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PT" sz="28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UC de Motivação para a Transformação Digital</a:t>
            </a:r>
            <a:endParaRPr lang="pt-PT" sz="2800" b="1" dirty="0">
              <a:solidFill>
                <a:schemeClr val="tx1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63200" y="1058039"/>
            <a:ext cx="609600" cy="609600"/>
          </a:xfrm>
          <a:prstGeom prst="rect">
            <a:avLst/>
          </a:prstGeom>
        </p:spPr>
      </p:pic>
      <p:pic>
        <p:nvPicPr>
          <p:cNvPr id="13" name="Imagem 12" descr="licenç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2570" y="5495290"/>
            <a:ext cx="1054100" cy="410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73"/>
    </mc:Choice>
    <mc:Fallback>
      <p:transition spd="slow" advTm="9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7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506" y="184480"/>
            <a:ext cx="7122974" cy="6489039"/>
          </a:xfr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11774" y="92253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134"/>
    </mc:Choice>
    <mc:Fallback>
      <p:transition spd="slow" advTm="701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História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termo Ciê</a:t>
            </a:r>
            <a:r>
              <a:rPr lang="pt-PT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ncia dos Dados 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criado na década de 2010 corresponde a fusões das seguintes áreas [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Davenport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2014]: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década de 1960,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Machine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ML,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década de 1970, Sistemas de Apoio à Decisão, DSS,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década de 1980, Sistemas de Informação Executiva, EIS,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década de 1990, Processamento Analítico Online, OLAP,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nos anos 2000, Business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Intelligence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Analytics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BI&amp;A,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década de 2010,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Big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e </a:t>
            </a:r>
            <a:r>
              <a:rPr lang="pt-PT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IoT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 década de 2020, aspiramos à ascensão da causalidade.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74667" y="9271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8382"/>
    </mc:Choice>
    <mc:Fallback>
      <p:transition spd="slow" advTm="683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3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Sequência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03325" y="1746238"/>
            <a:ext cx="5875236" cy="3714278"/>
            <a:chOff x="1782393" y="2117046"/>
            <a:chExt cx="5875236" cy="3714278"/>
          </a:xfrm>
        </p:grpSpPr>
        <p:sp>
          <p:nvSpPr>
            <p:cNvPr id="3" name="CaixaDeTexto 2"/>
            <p:cNvSpPr txBox="1"/>
            <p:nvPr/>
          </p:nvSpPr>
          <p:spPr>
            <a:xfrm>
              <a:off x="1782393" y="5184993"/>
              <a:ext cx="58705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                         </a:t>
              </a:r>
              <a:r>
                <a:rPr lang="en-US" noProof="1"/>
                <a:t>information            knowledge                 impact </a:t>
              </a:r>
              <a:endParaRPr lang="en-US" noProof="1"/>
            </a:p>
            <a:p>
              <a:r>
                <a:rPr lang="pt-PT" dirty="0"/>
                <a:t>                                                                   </a:t>
              </a:r>
              <a:endParaRPr lang="pt-PT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083732" y="2117046"/>
              <a:ext cx="4573897" cy="3067947"/>
              <a:chOff x="3802824" y="1470715"/>
              <a:chExt cx="4573897" cy="3067947"/>
            </a:xfrm>
          </p:grpSpPr>
          <p:sp>
            <p:nvSpPr>
              <p:cNvPr id="4" name="CaixaDeTexto 3"/>
              <p:cNvSpPr txBox="1"/>
              <p:nvPr/>
            </p:nvSpPr>
            <p:spPr>
              <a:xfrm>
                <a:off x="3836824" y="1470715"/>
                <a:ext cx="453989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1                                2                                3 </a:t>
                </a:r>
                <a:endParaRPr lang="en-US" dirty="0"/>
              </a:p>
              <a:p>
                <a:r>
                  <a:rPr lang="en-US" dirty="0"/>
                  <a:t>  Data                       Models                      Domain</a:t>
                </a:r>
                <a:endParaRPr lang="en-US" dirty="0"/>
              </a:p>
              <a:p>
                <a:r>
                  <a:rPr lang="en-US" dirty="0"/>
                  <a:t>                                                                  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802824" y="2319337"/>
                <a:ext cx="4343400" cy="2219325"/>
              </a:xfrm>
              <a:prstGeom prst="rect">
                <a:avLst/>
              </a:prstGeom>
            </p:spPr>
          </p:pic>
        </p:grpSp>
      </p:grp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14121" y="98874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863"/>
    </mc:Choice>
    <mc:Fallback>
      <p:transition spd="slow" advTm="428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Sequência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8745" y="3777898"/>
            <a:ext cx="2581276" cy="976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Engineering &amp;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Business Intelligence (BI)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88185" y="3777898"/>
            <a:ext cx="2754312" cy="9750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Actionable Knowledge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 Business Experimentation (BE)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628745" y="2101850"/>
            <a:ext cx="8413752" cy="1349375"/>
            <a:chOff x="2063750" y="2420938"/>
            <a:chExt cx="8413752" cy="1349375"/>
          </a:xfrm>
        </p:grpSpPr>
        <p:cxnSp>
          <p:nvCxnSpPr>
            <p:cNvPr id="9" name="Conexão em ângulos rectos 8"/>
            <p:cNvCxnSpPr/>
            <p:nvPr/>
          </p:nvCxnSpPr>
          <p:spPr>
            <a:xfrm>
              <a:off x="7536160" y="3284984"/>
              <a:ext cx="360040" cy="216024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xão em ângulos rectos 10"/>
            <p:cNvCxnSpPr/>
            <p:nvPr/>
          </p:nvCxnSpPr>
          <p:spPr>
            <a:xfrm>
              <a:off x="4439816" y="2852936"/>
              <a:ext cx="360040" cy="216024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2063750" y="2420938"/>
              <a:ext cx="8413752" cy="1349375"/>
              <a:chOff x="1300" y="1525"/>
              <a:chExt cx="5300" cy="850"/>
            </a:xfrm>
          </p:grpSpPr>
          <p:sp>
            <p:nvSpPr>
              <p:cNvPr id="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300" y="1525"/>
                <a:ext cx="5286" cy="8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1701" y="1541"/>
                <a:ext cx="664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pt-PT" altLang="pt-PT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     data</a:t>
                </a:r>
                <a:endParaRPr kumimoji="0" lang="pt-PT" altLang="pt-PT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3139" y="1812"/>
                <a:ext cx="1146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pt-PT" altLang="pt-PT" sz="26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  </a:t>
                </a:r>
                <a:r>
                  <a:rPr kumimoji="0" lang="en-US" altLang="pt-PT" sz="2800" b="0" i="0" u="none" strike="noStrike" cap="none" normalizeH="0" baseline="0" noProof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models</a:t>
                </a:r>
                <a:endParaRPr kumimoji="0" lang="en-US" altLang="pt-PT" sz="2800" b="0" i="0" u="none" strike="noStrike" cap="none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4943" y="2057"/>
                <a:ext cx="1519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pt-PT" altLang="pt-PT" sz="26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</a:t>
                </a:r>
                <a:r>
                  <a:rPr kumimoji="0" lang="en-US" altLang="pt-PT" sz="26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business domain</a:t>
                </a:r>
                <a:endParaRPr kumimoji="0" lang="en-US" altLang="pt-PT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1300" y="1525"/>
                <a:ext cx="14" cy="1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2940" y="1525"/>
                <a:ext cx="14" cy="1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4838" y="1525"/>
                <a:ext cx="13" cy="1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314" y="1525"/>
                <a:ext cx="52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1314" y="1525"/>
                <a:ext cx="5272" cy="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6573" y="1525"/>
                <a:ext cx="13" cy="1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1300" y="1525"/>
                <a:ext cx="0" cy="83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1300" y="1525"/>
                <a:ext cx="14" cy="8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2940" y="1539"/>
                <a:ext cx="0" cy="8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2940" y="1539"/>
                <a:ext cx="14" cy="8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>
                <a:off x="4838" y="1539"/>
                <a:ext cx="0" cy="8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4838" y="1539"/>
                <a:ext cx="13" cy="8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1314" y="2347"/>
                <a:ext cx="52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1314" y="2347"/>
                <a:ext cx="5272" cy="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6573" y="1539"/>
                <a:ext cx="0" cy="8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6573" y="1539"/>
                <a:ext cx="13" cy="8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1300" y="23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1300" y="2361"/>
                <a:ext cx="14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>
                <a:off x="2940" y="23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2940" y="2361"/>
                <a:ext cx="14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>
                <a:off x="4838" y="23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4838" y="2361"/>
                <a:ext cx="13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6573" y="23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6573" y="2361"/>
                <a:ext cx="13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Line 32"/>
              <p:cNvSpPr>
                <a:spLocks noChangeShapeType="1"/>
              </p:cNvSpPr>
              <p:nvPr/>
            </p:nvSpPr>
            <p:spPr bwMode="auto">
              <a:xfrm>
                <a:off x="6586" y="1525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7" name="Rectangle 33"/>
              <p:cNvSpPr>
                <a:spLocks noChangeArrowheads="1"/>
              </p:cNvSpPr>
              <p:nvPr/>
            </p:nvSpPr>
            <p:spPr bwMode="auto">
              <a:xfrm>
                <a:off x="6586" y="1525"/>
                <a:ext cx="14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8" name="Line 34"/>
              <p:cNvSpPr>
                <a:spLocks noChangeShapeType="1"/>
              </p:cNvSpPr>
              <p:nvPr/>
            </p:nvSpPr>
            <p:spPr bwMode="auto">
              <a:xfrm>
                <a:off x="6586" y="1799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6586" y="1799"/>
                <a:ext cx="14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>
                <a:off x="6586" y="2073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6586" y="2073"/>
                <a:ext cx="14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" name="Line 38"/>
              <p:cNvSpPr>
                <a:spLocks noChangeShapeType="1"/>
              </p:cNvSpPr>
              <p:nvPr/>
            </p:nvSpPr>
            <p:spPr bwMode="auto">
              <a:xfrm>
                <a:off x="6586" y="2347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Rectangle 39"/>
              <p:cNvSpPr>
                <a:spLocks noChangeArrowheads="1"/>
              </p:cNvSpPr>
              <p:nvPr/>
            </p:nvSpPr>
            <p:spPr bwMode="auto">
              <a:xfrm>
                <a:off x="6586" y="2347"/>
                <a:ext cx="14" cy="14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pic>
        <p:nvPicPr>
          <p:cNvPr id="45" name="Imagem 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4375897" y="3777898"/>
            <a:ext cx="2847198" cy="976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Business Analytics (BA)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353" y="5306311"/>
            <a:ext cx="4944285" cy="493819"/>
          </a:xfrm>
          <a:prstGeom prst="rect">
            <a:avLst/>
          </a:prstGeom>
        </p:spPr>
      </p:pic>
      <p:pic>
        <p:nvPicPr>
          <p:cNvPr id="48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79467" y="94417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954"/>
    </mc:Choice>
    <mc:Fallback>
      <p:transition spd="slow" advTm="809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80954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67381" y="870747"/>
            <a:ext cx="8857238" cy="5987253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77701" y="2894120"/>
            <a:ext cx="2317072" cy="10209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67381" y="4626745"/>
            <a:ext cx="1910320" cy="13605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72430" y="87074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5302"/>
    </mc:Choice>
    <mc:Fallback>
      <p:transition spd="slow" advTm="1053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3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Índice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 </a:t>
            </a:r>
            <a:r>
              <a:rPr lang="en-US" dirty="0" err="1"/>
              <a:t>Acerca</a:t>
            </a:r>
            <a:r>
              <a:rPr lang="en-US" dirty="0"/>
              <a:t> dos Dados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Data warehousing/OLAP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Engenharia</a:t>
            </a:r>
            <a:r>
              <a:rPr lang="en-US" dirty="0"/>
              <a:t> dos dados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 </a:t>
            </a:r>
            <a:r>
              <a:rPr lang="en-US" dirty="0" err="1"/>
              <a:t>Modelos</a:t>
            </a:r>
            <a:r>
              <a:rPr lang="en-US" dirty="0"/>
              <a:t> </a:t>
            </a:r>
            <a:r>
              <a:rPr lang="en-US" dirty="0" err="1"/>
              <a:t>Descritivos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Regras</a:t>
            </a:r>
            <a:r>
              <a:rPr lang="en-US" dirty="0"/>
              <a:t> </a:t>
            </a:r>
            <a:r>
              <a:rPr lang="en-US" dirty="0" err="1"/>
              <a:t>associativas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Agrupamentos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 </a:t>
            </a:r>
            <a:r>
              <a:rPr lang="en-US" dirty="0" err="1"/>
              <a:t>Modelos</a:t>
            </a:r>
            <a:r>
              <a:rPr lang="en-US" dirty="0"/>
              <a:t> </a:t>
            </a:r>
            <a:r>
              <a:rPr lang="en-US" dirty="0" err="1"/>
              <a:t>Preditivos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classificação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regressão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 </a:t>
            </a:r>
            <a:r>
              <a:rPr lang="en-US" dirty="0" err="1"/>
              <a:t>Causalidade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correlação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é </a:t>
            </a:r>
            <a:r>
              <a:rPr lang="en-US" dirty="0" err="1"/>
              <a:t>causalidade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descoberta</a:t>
            </a:r>
            <a:r>
              <a:rPr lang="en-US" dirty="0"/>
              <a:t> causal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74667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532"/>
    </mc:Choice>
    <mc:Fallback>
      <p:transition spd="slow" advTm="46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Bibliografia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Introduction to Data Mining de Pang-Ning Tan, Michael Steinbach e Vipin Kumar </a:t>
            </a:r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http://www-users.cs.umn.edu/%7Ekumar/dmbook</a:t>
            </a:r>
            <a:endParaRPr lang="en-US" sz="20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Causal Inference in Statistics - A Primer 1st Edition, by Judea Pearl, Madelyn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Glymour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Nicholas P. Jewell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http://bayes.cs.ucla.edu/PRIMER/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905" y="27948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1859</Words>
  <Application>WPS Presentation</Application>
  <PresentationFormat>Widescreen</PresentationFormat>
  <Paragraphs>77</Paragraphs>
  <Slides>8</Slides>
  <Notes>0</Notes>
  <HiddenSlides>0</HiddenSlides>
  <MMClips>7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SimSun</vt:lpstr>
      <vt:lpstr>Wingdings</vt:lpstr>
      <vt:lpstr>Times New Roman</vt:lpstr>
      <vt:lpstr>Calibri</vt:lpstr>
      <vt:lpstr>Calibri Light</vt:lpstr>
      <vt:lpstr>Microsoft YaHei</vt:lpstr>
      <vt:lpstr>Arial Unicode MS</vt:lpstr>
      <vt:lpstr>Office Theme</vt:lpstr>
      <vt:lpstr>Engenharia e  Ciência dos Dados</vt:lpstr>
      <vt:lpstr>PowerPoint 演示文稿</vt:lpstr>
      <vt:lpstr>História da Ciência dos Dados</vt:lpstr>
      <vt:lpstr>Sequência da Ciência dos Dados</vt:lpstr>
      <vt:lpstr>Sequência da Ciência dos Dados</vt:lpstr>
      <vt:lpstr>PowerPoint 演示文稿</vt:lpstr>
      <vt:lpstr>Índice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Ciência dos Dados</dc:title>
  <dc:creator>Luís Manuel Pereira Sales Cavique Santos</dc:creator>
  <cp:lastModifiedBy>casseiceiro</cp:lastModifiedBy>
  <cp:revision>31</cp:revision>
  <dcterms:created xsi:type="dcterms:W3CDTF">2022-05-31T09:28:00Z</dcterms:created>
  <dcterms:modified xsi:type="dcterms:W3CDTF">2023-01-19T11:27:51Z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CAB7E244F8FD4CD3B8DA07601350EE0E</vt:lpwstr>
  </property>
  <property fmtid="{D5CDD505-2E9C-101B-9397-08002B2CF9AE}" name="KSOProductBuildVer" pid="3">
    <vt:lpwstr>2070-11.2.0.11042</vt:lpwstr>
  </property>
  <property fmtid="{D5CDD505-2E9C-101B-9397-08002B2CF9AE}" name="NXPowerLiteLastOptimized" pid="4">
    <vt:lpwstr>9463086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