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89" r:id="rId4"/>
    <p:sldId id="279" r:id="rId5"/>
    <p:sldId id="257" r:id="rId6"/>
    <p:sldId id="258" r:id="rId7"/>
    <p:sldId id="276" r:id="rId8"/>
    <p:sldId id="277" r:id="rId10"/>
    <p:sldId id="278" r:id="rId11"/>
    <p:sldId id="267" r:id="rId12"/>
    <p:sldId id="275" r:id="rId13"/>
    <p:sldId id="261" r:id="rId14"/>
    <p:sldId id="287" r:id="rId15"/>
    <p:sldId id="260" r:id="rId16"/>
    <p:sldId id="262" r:id="rId17"/>
    <p:sldId id="263" r:id="rId18"/>
    <p:sldId id="280" r:id="rId19"/>
    <p:sldId id="259" r:id="rId20"/>
    <p:sldId id="288" r:id="rId21"/>
    <p:sldId id="290" r:id="rId2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8051A-1FE1-45BA-955E-54B5BDC6925B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BF44A-F046-437E-B9C4-53476AE7B977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6600" dirty="0">
              <a:latin typeface="+mj-lt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89B6F-4FBA-4CB7-9DE7-45E79D07750E}" type="slidenum">
              <a:rPr lang="pt-PT" smtClean="0"/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large graphs the visualization is very difficult,</a:t>
            </a:r>
            <a:r>
              <a:rPr lang="en-US" baseline="0" dirty="0"/>
              <a:t> so we must reduce the number of edges</a:t>
            </a:r>
            <a:endParaRPr lang="en-US" dirty="0"/>
          </a:p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3A6B5-0CAD-4AFB-95C7-DC771DB738C1}" type="slidenum">
              <a:rPr lang="pt-PT" smtClean="0"/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Refinery gas price</a:t>
            </a:r>
            <a:r>
              <a:rPr lang="en-US" baseline="0" noProof="0" dirty="0"/>
              <a:t> influences the other prices</a:t>
            </a:r>
            <a:endParaRPr lang="en-US" noProof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3A6B5-0CAD-4AFB-95C7-DC771DB738C1}" type="slidenum">
              <a:rPr lang="pt-PT" smtClean="0"/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49801-7694-4FF3-98C8-E9CA63D67A7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1E2D6-FDC0-4030-BD0D-E5514CADD02A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media" Target="../media/media1.m4a"/><Relationship Id="rId3" Type="http://schemas.openxmlformats.org/officeDocument/2006/relationships/audio" Target="../media/media1.m4a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 ?><Relationships xmlns="http://schemas.openxmlformats.org/package/2006/relationships"><Relationship Id="rId7" Target="../notesSlides/notesSlide3.xml" Type="http://schemas.openxmlformats.org/officeDocument/2006/relationships/notesSlide"/><Relationship Id="rId6" Target="../slideLayouts/slideLayout4.xml" Type="http://schemas.openxmlformats.org/officeDocument/2006/relationships/slideLayout"/><Relationship Id="rId5" Target="../media/image3.png" Type="http://schemas.openxmlformats.org/officeDocument/2006/relationships/image"/><Relationship Id="rId4" Target="../media/media9.m4a" Type="http://schemas.microsoft.com/office/2007/relationships/media"/><Relationship Id="rId3" Target="../media/media9.m4a" Type="http://schemas.openxmlformats.org/officeDocument/2006/relationships/audio"/><Relationship Id="rId2" Target="../media/image1.png" Type="http://schemas.openxmlformats.org/officeDocument/2006/relationships/image"/><Relationship Id="rId1" Target="../media/image14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10.m4a" Type="http://schemas.microsoft.com/office/2007/relationships/media"/><Relationship Id="rId3" Target="../media/media10.m4a" Type="http://schemas.openxmlformats.org/officeDocument/2006/relationships/audio"/><Relationship Id="rId2" Target="../media/image1.png" Type="http://schemas.openxmlformats.org/officeDocument/2006/relationships/image"/><Relationship Id="rId1" Target="../media/image15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11.m4a"/><Relationship Id="rId3" Type="http://schemas.openxmlformats.org/officeDocument/2006/relationships/audio" Target="../media/media11.m4a"/><Relationship Id="rId2" Type="http://schemas.openxmlformats.org/officeDocument/2006/relationships/image" Target="../media/image1.png"/><Relationship Id="rId1" Type="http://schemas.openxmlformats.org/officeDocument/2006/relationships/image" Target="../media/image16.png"/></Relationships>
</file>

<file path=ppt/slides/_rels/slide14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12.m4a" Type="http://schemas.microsoft.com/office/2007/relationships/media"/><Relationship Id="rId3" Target="../media/media12.m4a" Type="http://schemas.openxmlformats.org/officeDocument/2006/relationships/audio"/><Relationship Id="rId2" Target="../media/image1.png" Type="http://schemas.openxmlformats.org/officeDocument/2006/relationships/image"/><Relationship Id="rId1" Target="../media/image17.pn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13.m4a"/><Relationship Id="rId3" Type="http://schemas.openxmlformats.org/officeDocument/2006/relationships/audio" Target="../media/media13.m4a"/><Relationship Id="rId2" Type="http://schemas.openxmlformats.org/officeDocument/2006/relationships/image" Target="../media/image1.png"/><Relationship Id="rId1" Type="http://schemas.openxmlformats.org/officeDocument/2006/relationships/image" Target="../media/image18.png"/></Relationships>
</file>

<file path=ppt/slides/_rels/slide16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14.m4a" Type="http://schemas.microsoft.com/office/2007/relationships/media"/><Relationship Id="rId3" Target="../media/media14.m4a" Type="http://schemas.openxmlformats.org/officeDocument/2006/relationships/audio"/><Relationship Id="rId2" Target="../media/image1.png" Type="http://schemas.openxmlformats.org/officeDocument/2006/relationships/image"/><Relationship Id="rId1" Target="../media/image19.pn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15.m4a" Type="http://schemas.microsoft.com/office/2007/relationships/media"/><Relationship Id="rId3" Target="../media/media15.m4a" Type="http://schemas.openxmlformats.org/officeDocument/2006/relationships/audio"/><Relationship Id="rId2" Target="../media/image1.png" Type="http://schemas.openxmlformats.org/officeDocument/2006/relationships/image"/><Relationship Id="rId1" Target="../media/image20.pn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16.m4a" Type="http://schemas.microsoft.com/office/2007/relationships/media"/><Relationship Id="rId3" Target="../media/media16.m4a" Type="http://schemas.openxmlformats.org/officeDocument/2006/relationships/audio"/><Relationship Id="rId2" Target="../media/image1.png" Type="http://schemas.openxmlformats.org/officeDocument/2006/relationships/image"/><Relationship Id="rId1" Target="../media/image21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2.m4a"/><Relationship Id="rId3" Type="http://schemas.openxmlformats.org/officeDocument/2006/relationships/audio" Target="../media/media2.m4a"/><Relationship Id="rId2" Type="http://schemas.openxmlformats.org/officeDocument/2006/relationships/image" Target="../media/image1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 ?><Relationships xmlns="http://schemas.openxmlformats.org/package/2006/relationships"><Relationship Id="rId7" Target="../slideLayouts/slideLayout2.xml" Type="http://schemas.openxmlformats.org/officeDocument/2006/relationships/slideLayout"/><Relationship Id="rId6" Target="../media/image3.png" Type="http://schemas.openxmlformats.org/officeDocument/2006/relationships/image"/><Relationship Id="rId5" Target="../media/media3.m4a" Type="http://schemas.microsoft.com/office/2007/relationships/media"/><Relationship Id="rId4" Target="../media/media3.m4a" Type="http://schemas.openxmlformats.org/officeDocument/2006/relationships/audio"/><Relationship Id="rId3" Target="../media/image1.png" Type="http://schemas.openxmlformats.org/officeDocument/2006/relationships/image"/><Relationship Id="rId2" Target="../media/image7.jpeg" Type="http://schemas.openxmlformats.org/officeDocument/2006/relationships/image"/><Relationship Id="rId1" Target="../media/image6.pn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7" Target="../slideLayouts/slideLayout2.xml" Type="http://schemas.openxmlformats.org/officeDocument/2006/relationships/slideLayout"/><Relationship Id="rId6" Target="../media/image3.png" Type="http://schemas.openxmlformats.org/officeDocument/2006/relationships/image"/><Relationship Id="rId5" Target="../media/media4.m4a" Type="http://schemas.microsoft.com/office/2007/relationships/media"/><Relationship Id="rId4" Target="../media/media4.m4a" Type="http://schemas.openxmlformats.org/officeDocument/2006/relationships/audio"/><Relationship Id="rId3" Target="../media/image1.png" Type="http://schemas.openxmlformats.org/officeDocument/2006/relationships/image"/><Relationship Id="rId2" Target="../media/image9.png" Type="http://schemas.openxmlformats.org/officeDocument/2006/relationships/image"/><Relationship Id="rId1" Target="../media/image8.pn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8" Target="../notesSlides/notesSlide1.xml" Type="http://schemas.openxmlformats.org/officeDocument/2006/relationships/notesSlide"/><Relationship Id="rId7" Target="../slideLayouts/slideLayout4.xml" Type="http://schemas.openxmlformats.org/officeDocument/2006/relationships/slideLayout"/><Relationship Id="rId6" Target="../media/image3.png" Type="http://schemas.openxmlformats.org/officeDocument/2006/relationships/image"/><Relationship Id="rId5" Target="../media/media5.m4a" Type="http://schemas.microsoft.com/office/2007/relationships/media"/><Relationship Id="rId4" Target="../media/media5.m4a" Type="http://schemas.openxmlformats.org/officeDocument/2006/relationships/audio"/><Relationship Id="rId3" Target="../media/image1.png" Type="http://schemas.openxmlformats.org/officeDocument/2006/relationships/image"/><Relationship Id="rId2" Target="../media/image11.jpeg" Type="http://schemas.openxmlformats.org/officeDocument/2006/relationships/image"/><Relationship Id="rId1" Target="../media/image10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microsoft.com/office/2007/relationships/media" Target="../media/media6.m4a"/><Relationship Id="rId2" Type="http://schemas.openxmlformats.org/officeDocument/2006/relationships/audio" Target="../media/media6.m4a"/><Relationship Id="rId1" Type="http://schemas.openxmlformats.org/officeDocument/2006/relationships/image" Target="../media/image1.png"/></Relationships>
</file>

<file path=ppt/slides/_rels/slide8.xml.rels><?xml version="1.0" encoding="UTF-8" standalone="yes" ?><Relationships xmlns="http://schemas.openxmlformats.org/package/2006/relationships"><Relationship Id="rId7" Target="../notesSlides/notesSlide2.xml" Type="http://schemas.openxmlformats.org/officeDocument/2006/relationships/notesSlide"/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7.m4a" Type="http://schemas.microsoft.com/office/2007/relationships/media"/><Relationship Id="rId3" Target="../media/media7.m4a" Type="http://schemas.openxmlformats.org/officeDocument/2006/relationships/audio"/><Relationship Id="rId2" Target="../media/image1.png" Type="http://schemas.openxmlformats.org/officeDocument/2006/relationships/image"/><Relationship Id="rId1" Target="../media/image12.pn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8.m4a"/><Relationship Id="rId3" Type="http://schemas.openxmlformats.org/officeDocument/2006/relationships/audio" Target="../media/media8.m4a"/><Relationship Id="rId2" Type="http://schemas.openxmlformats.org/officeDocument/2006/relationships/image" Target="../media/image1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 </a:t>
            </a:r>
            <a:r>
              <a:rPr lang="en-US" dirty="0" err="1"/>
              <a:t>Modelos</a:t>
            </a:r>
            <a:r>
              <a:rPr lang="en-US" dirty="0"/>
              <a:t> </a:t>
            </a:r>
            <a:r>
              <a:rPr lang="en-US" dirty="0" err="1"/>
              <a:t>Descritivos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2.1 </a:t>
            </a:r>
            <a:r>
              <a:rPr lang="en-US" dirty="0" err="1"/>
              <a:t>Regras</a:t>
            </a:r>
            <a:r>
              <a:rPr lang="en-US" dirty="0"/>
              <a:t> </a:t>
            </a:r>
            <a:r>
              <a:rPr lang="en-US" dirty="0" err="1"/>
              <a:t>Associação</a:t>
            </a:r>
            <a:endParaRPr lang="en-US" dirty="0"/>
          </a:p>
          <a:p>
            <a:r>
              <a:rPr lang="en-US" dirty="0"/>
              <a:t>2.2 </a:t>
            </a:r>
            <a:r>
              <a:rPr lang="en-US" dirty="0" err="1"/>
              <a:t>Agrupamento</a:t>
            </a:r>
            <a:endParaRPr lang="en-US" dirty="0"/>
          </a:p>
          <a:p>
            <a:endParaRPr lang="en-US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sp>
        <p:nvSpPr>
          <p:cNvPr id="8" name="Título 1"/>
          <p:cNvSpPr txBox="1"/>
          <p:nvPr/>
        </p:nvSpPr>
        <p:spPr>
          <a:xfrm>
            <a:off x="622935" y="415290"/>
            <a:ext cx="8921115" cy="430530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pt-PT" sz="2800" b="1" dirty="0">
                <a:solidFill>
                  <a:schemeClr val="accent2">
                    <a:lumMod val="50000"/>
                  </a:schemeClr>
                </a:solidFill>
              </a:rPr>
              <a:t>Microcredencial em Transição e Transformação Digital</a:t>
            </a:r>
            <a:endParaRPr lang="pt-PT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448550" y="5993130"/>
            <a:ext cx="42138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[Modelos Descritivos] de [Luís Cavique] é disponibilizado sob a Licença 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-Atribuição -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NãoComercial-CompartilhaIgual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 4.0 Internacional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 descr="pr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45" y="5759450"/>
            <a:ext cx="5030470" cy="1098550"/>
          </a:xfrm>
          <a:prstGeom prst="rect">
            <a:avLst/>
          </a:prstGeom>
        </p:spPr>
      </p:pic>
      <p:sp>
        <p:nvSpPr>
          <p:cNvPr id="9" name="Caixa de Texto 8"/>
          <p:cNvSpPr txBox="1"/>
          <p:nvPr/>
        </p:nvSpPr>
        <p:spPr>
          <a:xfrm>
            <a:off x="881380" y="915670"/>
            <a:ext cx="78314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PT" sz="2800" b="1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n-ea"/>
              </a:rPr>
              <a:t>UC de Motivação para a Transformação Digital</a:t>
            </a:r>
            <a:endParaRPr lang="pt-PT" sz="2800" b="1" dirty="0">
              <a:solidFill>
                <a:schemeClr val="tx1"/>
              </a:solidFill>
              <a:latin typeface="+mj-lt"/>
              <a:ea typeface="+mj-ea"/>
              <a:cs typeface="+mj-cs"/>
              <a:sym typeface="+mn-ea"/>
            </a:endParaRPr>
          </a:p>
        </p:txBody>
      </p:sp>
      <p:pic>
        <p:nvPicPr>
          <p:cNvPr id="10" name="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35652" y="1106827"/>
            <a:ext cx="609600" cy="609600"/>
          </a:xfrm>
          <a:prstGeom prst="rect">
            <a:avLst/>
          </a:prstGeom>
        </p:spPr>
      </p:pic>
      <p:pic>
        <p:nvPicPr>
          <p:cNvPr id="13" name="Imagem 12" descr="licença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2570" y="5495290"/>
            <a:ext cx="1054100" cy="410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147"/>
    </mc:Choice>
    <mc:Fallback>
      <p:transition spd="slow" advTm="161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4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Exemplo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dos mercados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financeiros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5835" y="1564690"/>
            <a:ext cx="337258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Marcador de Posição de Conteúdo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pt-PT" sz="1800" dirty="0"/>
              <a:t>P. Tiple, L. </a:t>
            </a:r>
            <a:r>
              <a:rPr lang="pt-PT" sz="1800" dirty="0" err="1"/>
              <a:t>Cavique</a:t>
            </a:r>
            <a:r>
              <a:rPr lang="pt-PT" sz="1800" dirty="0"/>
              <a:t>, N.C. Marques (2016), </a:t>
            </a:r>
            <a:r>
              <a:rPr lang="pt-PT" sz="1800" dirty="0" err="1"/>
              <a:t>Ramex-Forum</a:t>
            </a:r>
            <a:r>
              <a:rPr lang="pt-PT" sz="1800" dirty="0"/>
              <a:t>: A </a:t>
            </a:r>
            <a:r>
              <a:rPr lang="pt-PT" sz="1800" dirty="0" err="1"/>
              <a:t>Tool</a:t>
            </a:r>
            <a:r>
              <a:rPr lang="pt-PT" sz="1800" dirty="0"/>
              <a:t> for </a:t>
            </a:r>
            <a:r>
              <a:rPr lang="pt-PT" sz="1800" dirty="0" err="1"/>
              <a:t>Displaying</a:t>
            </a:r>
            <a:r>
              <a:rPr lang="pt-PT" sz="1800" dirty="0"/>
              <a:t> </a:t>
            </a:r>
            <a:r>
              <a:rPr lang="pt-PT" sz="1800" dirty="0" err="1"/>
              <a:t>and</a:t>
            </a:r>
            <a:r>
              <a:rPr lang="pt-PT" sz="1800" dirty="0"/>
              <a:t> </a:t>
            </a:r>
            <a:r>
              <a:rPr lang="pt-PT" sz="1800" dirty="0" err="1"/>
              <a:t>Analysing</a:t>
            </a:r>
            <a:r>
              <a:rPr lang="pt-PT" sz="1800" dirty="0"/>
              <a:t> </a:t>
            </a:r>
            <a:r>
              <a:rPr lang="pt-PT" sz="1800" dirty="0" err="1"/>
              <a:t>Complex</a:t>
            </a:r>
            <a:r>
              <a:rPr lang="pt-PT" sz="1800" dirty="0"/>
              <a:t> </a:t>
            </a:r>
            <a:r>
              <a:rPr lang="pt-PT" sz="1800" dirty="0" err="1"/>
              <a:t>Sequential</a:t>
            </a:r>
            <a:r>
              <a:rPr lang="pt-PT" sz="1800" dirty="0"/>
              <a:t> </a:t>
            </a:r>
            <a:r>
              <a:rPr lang="pt-PT" sz="1800" dirty="0" err="1"/>
              <a:t>Patterns</a:t>
            </a:r>
            <a:r>
              <a:rPr lang="pt-PT" sz="1800" dirty="0"/>
              <a:t> </a:t>
            </a:r>
            <a:r>
              <a:rPr lang="pt-PT" sz="1800" dirty="0" err="1"/>
              <a:t>of</a:t>
            </a:r>
            <a:r>
              <a:rPr lang="pt-PT" sz="1800" dirty="0"/>
              <a:t> Financial </a:t>
            </a:r>
            <a:r>
              <a:rPr lang="pt-PT" sz="1800" dirty="0" err="1"/>
              <a:t>Products</a:t>
            </a:r>
            <a:r>
              <a:rPr lang="pt-PT" sz="1800" dirty="0"/>
              <a:t>, Expert </a:t>
            </a:r>
            <a:r>
              <a:rPr lang="pt-PT" sz="1800" dirty="0" err="1"/>
              <a:t>Systems</a:t>
            </a:r>
            <a:r>
              <a:rPr lang="pt-PT" sz="1800" dirty="0"/>
              <a:t>, John </a:t>
            </a:r>
            <a:r>
              <a:rPr lang="pt-PT" sz="1800" dirty="0" err="1"/>
              <a:t>Wiley</a:t>
            </a:r>
            <a:r>
              <a:rPr lang="pt-PT" sz="1800" dirty="0"/>
              <a:t> &amp; Sons</a:t>
            </a:r>
            <a:endParaRPr lang="pt-PT" sz="18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3" name="10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44200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384"/>
    </mc:Choice>
    <mc:Fallback>
      <p:transition spd="slow" advTm="133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2.2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Agrupamento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Agrupamento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3518" y="1810213"/>
            <a:ext cx="6624869" cy="4440846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3" name="1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35652" y="112769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641"/>
    </mc:Choice>
    <mc:Fallback>
      <p:transition spd="slow" advTm="276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Agrupamento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diferentes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pontos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 vista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24100" y="1891506"/>
            <a:ext cx="7543800" cy="4219575"/>
          </a:xfr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1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44200" y="118149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093"/>
    </mc:Choice>
    <mc:Fallback>
      <p:transition spd="slow" advTm="210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Agrupamento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: k-means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78859" y="1876658"/>
            <a:ext cx="9834282" cy="4249271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3" name="1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49631" y="106843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92"/>
    </mc:Choice>
    <mc:Fallback>
      <p:transition spd="slow" advTm="49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8391"/>
            <a:ext cx="10515600" cy="1325563"/>
          </a:xfrm>
        </p:spPr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Agrupamento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hierárquico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971675" y="1962944"/>
            <a:ext cx="8248650" cy="4076700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3" name="15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76751" y="1134354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058"/>
    </mc:Choice>
    <mc:Fallback>
      <p:transition spd="slow" advTm="220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Agrupamento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coesão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separação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84294" y="2239729"/>
            <a:ext cx="8023412" cy="3523129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3" name="1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35652" y="1050809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896"/>
    </mc:Choice>
    <mc:Fallback>
      <p:transition spd="slow" advTm="368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Determinação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número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agrupamentos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06766" y="1825625"/>
            <a:ext cx="9178468" cy="4351338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3" name="17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860350" y="114855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979"/>
    </mc:Choice>
    <mc:Fallback>
      <p:transition spd="slow" advTm="199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Nomeando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os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agrupamentos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448050" y="1991519"/>
            <a:ext cx="5295900" cy="401955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1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35652" y="108108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708"/>
    </mc:Choice>
    <mc:Fallback>
      <p:transition spd="slow" advTm="29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7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Sequência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Ciência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dos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758937" y="1840205"/>
            <a:ext cx="5769438" cy="3700210"/>
            <a:chOff x="1782393" y="2131114"/>
            <a:chExt cx="5769438" cy="3700210"/>
          </a:xfrm>
        </p:grpSpPr>
        <p:sp>
          <p:nvSpPr>
            <p:cNvPr id="3" name="CaixaDeTexto 2"/>
            <p:cNvSpPr txBox="1"/>
            <p:nvPr/>
          </p:nvSpPr>
          <p:spPr>
            <a:xfrm>
              <a:off x="1782393" y="5184993"/>
              <a:ext cx="57647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                         </a:t>
              </a:r>
              <a:r>
                <a:rPr lang="en-US" noProof="1"/>
                <a:t>information           knowledge                 impact </a:t>
              </a:r>
              <a:endParaRPr lang="en-US" noProof="1"/>
            </a:p>
            <a:p>
              <a:r>
                <a:rPr lang="pt-PT" dirty="0"/>
                <a:t>                                                                   </a:t>
              </a:r>
              <a:endParaRPr lang="pt-PT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083732" y="2131114"/>
              <a:ext cx="4468099" cy="3053879"/>
              <a:chOff x="3802824" y="1484783"/>
              <a:chExt cx="4468099" cy="3053879"/>
            </a:xfrm>
          </p:grpSpPr>
          <p:sp>
            <p:nvSpPr>
              <p:cNvPr id="4" name="CaixaDeTexto 3"/>
              <p:cNvSpPr txBox="1"/>
              <p:nvPr/>
            </p:nvSpPr>
            <p:spPr>
              <a:xfrm>
                <a:off x="3836824" y="1484783"/>
                <a:ext cx="443409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   1                                2                                3 </a:t>
                </a:r>
                <a:endParaRPr lang="en-US" dirty="0"/>
              </a:p>
              <a:p>
                <a:r>
                  <a:rPr lang="en-US" dirty="0"/>
                  <a:t>Data                       Models                      Domain</a:t>
                </a:r>
                <a:endParaRPr lang="en-US" dirty="0"/>
              </a:p>
              <a:p>
                <a:r>
                  <a:rPr lang="en-US" dirty="0"/>
                  <a:t>                                                                  </a:t>
                </a:r>
                <a:endParaRPr lang="en-US" dirty="0"/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3802824" y="2319337"/>
                <a:ext cx="4343400" cy="2219325"/>
              </a:xfrm>
              <a:prstGeom prst="rect">
                <a:avLst/>
              </a:prstGeom>
            </p:spPr>
          </p:pic>
        </p:grpSp>
      </p:grpSp>
      <p:sp>
        <p:nvSpPr>
          <p:cNvPr id="10" name="Rectangle 9"/>
          <p:cNvSpPr/>
          <p:nvPr/>
        </p:nvSpPr>
        <p:spPr>
          <a:xfrm>
            <a:off x="5481262" y="1813635"/>
            <a:ext cx="1660125" cy="73817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7" name="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35652" y="109243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403"/>
    </mc:Choice>
    <mc:Fallback>
      <p:transition spd="slow" advTm="164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2.1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Regras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Associativas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Regras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Associativas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97305" y="2182906"/>
            <a:ext cx="4688541" cy="249218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9071" y="2704126"/>
            <a:ext cx="3642413" cy="2380607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3" name="4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58996" y="109243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559"/>
    </mc:Choice>
    <mc:Fallback>
      <p:transition spd="slow" advTm="355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Regras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Associativas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949388" y="1690688"/>
            <a:ext cx="6293224" cy="2348753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388" y="4459688"/>
            <a:ext cx="5889246" cy="1560711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3" name="5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44200" y="117573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750"/>
    </mc:Choice>
    <mc:Fallback>
      <p:transition spd="slow" advTm="107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12" y="1253570"/>
            <a:ext cx="52006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Process Mining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</a:fld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1467525" y="5084372"/>
            <a:ext cx="3672408" cy="8649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r>
              <a:rPr lang="pt-PT" sz="9600" dirty="0"/>
              <a:t>van der </a:t>
            </a:r>
            <a:r>
              <a:rPr lang="pt-PT" sz="9600" dirty="0" err="1"/>
              <a:t>Aalst</a:t>
            </a:r>
            <a:r>
              <a:rPr lang="pt-PT" sz="9600" dirty="0"/>
              <a:t>, W. (2011)</a:t>
            </a:r>
            <a:endParaRPr lang="pt-PT" sz="9600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438" y="1772815"/>
            <a:ext cx="2928919" cy="3311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7752185" y="3428594"/>
            <a:ext cx="1717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Desire line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8" name="6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864019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830"/>
    </mc:Choice>
    <mc:Fallback>
      <p:transition spd="slow" advTm="258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Registo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eventos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ordenados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por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freqência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1884026" y="1690688"/>
          <a:ext cx="8064896" cy="4824536"/>
        </p:xfrm>
        <a:graphic>
          <a:graphicData uri="http://schemas.openxmlformats.org/drawingml/2006/table">
            <a:tbl>
              <a:tblPr firstRow="1" firstCol="1" bandRow="1"/>
              <a:tblGrid>
                <a:gridCol w="2181911"/>
                <a:gridCol w="1286769"/>
                <a:gridCol w="380149"/>
                <a:gridCol w="2929298"/>
                <a:gridCol w="1286769"/>
              </a:tblGrid>
              <a:tr h="4020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event stream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frequency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 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event stream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effectLst/>
                          <a:latin typeface="Times New Roman" panose="02020603050405020304"/>
                          <a:ea typeface="Calibri" panose="020F0502020204030204"/>
                          <a:cs typeface="Times New Roman" panose="02020603050405020304"/>
                        </a:rPr>
                        <a:t>frequency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24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acdeh  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abdeg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adceh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abdeh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acdeg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adceg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adbeh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acdefdbeh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adbeg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acdefbdeh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 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455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191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177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144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111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82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56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47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38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33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 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 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acdefbdeg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acdefdbeg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adcefcdeh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adcefdbeh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adcefbdeg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acdefbdefdbeg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adcefdbeg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adcefbdefbdeg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adcefdbefbdeh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adbefbdefdbeg 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adcefdbefcdefdbeg</a:t>
                      </a:r>
                      <a:endParaRPr lang="pt-PT" sz="2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14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11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9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8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5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3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2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1</a:t>
                      </a:r>
                      <a:endParaRPr lang="pt-PT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Imagem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994748" y="102790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339"/>
    </mc:Choice>
    <mc:Fallback>
      <p:transition spd="slow" advTm="123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 err="1">
                <a:solidFill>
                  <a:schemeClr val="accent2">
                    <a:lumMod val="50000"/>
                  </a:schemeClr>
                </a:solidFill>
              </a:rPr>
              <a:t>Ramex</a:t>
            </a:r>
            <a:r>
              <a:rPr lang="pt-PT" sz="3600" dirty="0">
                <a:solidFill>
                  <a:schemeClr val="accent2">
                    <a:lumMod val="50000"/>
                  </a:schemeClr>
                </a:solidFill>
              </a:rPr>
              <a:t>: Rede cíclica original</a:t>
            </a:r>
            <a:endParaRPr lang="pt-PT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1556792"/>
            <a:ext cx="800913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2063552" y="170080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35652" y="109120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152"/>
    </mc:Choice>
    <mc:Fallback>
      <p:transition spd="slow" advTm="131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</a:rPr>
              <a:t>Ramex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 devolve </a:t>
            </a:r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</a:rPr>
              <a:t>uma</a:t>
            </a:r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 poli-</a:t>
            </a:r>
            <a:r>
              <a:rPr lang="en-US" sz="3600" dirty="0" err="1">
                <a:solidFill>
                  <a:schemeClr val="accent2">
                    <a:lumMod val="50000"/>
                  </a:schemeClr>
                </a:solidFill>
              </a:rPr>
              <a:t>árvore</a:t>
            </a:r>
            <a:endParaRPr lang="en-US" sz="3600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611" y="1412776"/>
            <a:ext cx="7804396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3935760" y="4725145"/>
            <a:ext cx="50147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X-ray of the network </a:t>
            </a:r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5090" y="353781"/>
            <a:ext cx="1990725" cy="561975"/>
          </a:xfrm>
          <a:prstGeom prst="rect">
            <a:avLst/>
          </a:prstGeom>
        </p:spPr>
      </p:pic>
      <p:pic>
        <p:nvPicPr>
          <p:cNvPr id="5" name="9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44200" y="117111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432"/>
    </mc:Choice>
    <mc:Fallback>
      <p:transition spd="slow" advTm="274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74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1611</Words>
  <Application>WPS Presentation</Application>
  <PresentationFormat>Widescreen</PresentationFormat>
  <Paragraphs>134</Paragraphs>
  <Slides>19</Slides>
  <Notes>3</Notes>
  <HiddenSlides>0</HiddenSlides>
  <MMClips>16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SimSun</vt:lpstr>
      <vt:lpstr>Wingdings</vt:lpstr>
      <vt:lpstr>Times New Roman</vt:lpstr>
      <vt:lpstr>Calibri</vt:lpstr>
      <vt:lpstr>Calibri Light</vt:lpstr>
      <vt:lpstr>Microsoft YaHei</vt:lpstr>
      <vt:lpstr>Arial Unicode MS</vt:lpstr>
      <vt:lpstr>Office Theme</vt:lpstr>
      <vt:lpstr>2 Modelos Descritivos</vt:lpstr>
      <vt:lpstr>Sequência da Ciência dos Dados</vt:lpstr>
      <vt:lpstr>2.1 Regras Associativas</vt:lpstr>
      <vt:lpstr>Regras Associativas</vt:lpstr>
      <vt:lpstr>Regras Associativas</vt:lpstr>
      <vt:lpstr>Process Mining</vt:lpstr>
      <vt:lpstr>Registo de eventos ordenados por freqência</vt:lpstr>
      <vt:lpstr>Ramex: Rede cíclica original</vt:lpstr>
      <vt:lpstr>Ramex devolve uma poli-árvore</vt:lpstr>
      <vt:lpstr>Exemplo dos mercados financeiros</vt:lpstr>
      <vt:lpstr>2.2 Agrupamento</vt:lpstr>
      <vt:lpstr>Agrupamento</vt:lpstr>
      <vt:lpstr>Agrupamento : diferentes pontos de vista</vt:lpstr>
      <vt:lpstr>Agrupamento : k-means</vt:lpstr>
      <vt:lpstr>Agrupamento : hierárquico</vt:lpstr>
      <vt:lpstr>Agrupamento : coesão e separação</vt:lpstr>
      <vt:lpstr>Determinação do número de agrupamentos</vt:lpstr>
      <vt:lpstr>Nomeando os agrupamentos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Luís Manuel Pereira Sales Cavique Santos</dc:creator>
  <cp:lastModifiedBy>casseiceiro</cp:lastModifiedBy>
  <cp:revision>30</cp:revision>
  <dcterms:created xsi:type="dcterms:W3CDTF">2022-05-31T10:03:00Z</dcterms:created>
  <dcterms:modified xsi:type="dcterms:W3CDTF">2023-01-19T11:28:31Z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ICV" pid="2">
    <vt:lpwstr>E238523F14384DD39D1B78DCC5DFD46C</vt:lpwstr>
  </property>
  <property fmtid="{D5CDD505-2E9C-101B-9397-08002B2CF9AE}" name="KSOProductBuildVer" pid="3">
    <vt:lpwstr>2070-11.2.0.11042</vt:lpwstr>
  </property>
  <property fmtid="{D5CDD505-2E9C-101B-9397-08002B2CF9AE}" name="NXPowerLiteLastOptimized" pid="4">
    <vt:lpwstr>7702471</vt:lpwstr>
  </property>
  <property fmtid="{D5CDD505-2E9C-101B-9397-08002B2CF9AE}" name="NXPowerLiteSettings" pid="5">
    <vt:lpwstr>F7000400038000</vt:lpwstr>
  </property>
  <property fmtid="{D5CDD505-2E9C-101B-9397-08002B2CF9AE}" name="NXPowerLiteVersion" pid="6">
    <vt:lpwstr>S9.2.0</vt:lpwstr>
  </property>
</Properties>
</file>