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22"/>
  </p:notesMasterIdLst>
  <p:handoutMasterIdLst>
    <p:handoutMasterId r:id="rId23"/>
  </p:handoutMasterIdLst>
  <p:sldIdLst>
    <p:sldId id="256" r:id="rId4"/>
    <p:sldId id="257" r:id="rId5"/>
    <p:sldId id="260" r:id="rId6"/>
    <p:sldId id="259" r:id="rId7"/>
    <p:sldId id="261" r:id="rId8"/>
    <p:sldId id="262" r:id="rId9"/>
    <p:sldId id="263" r:id="rId10"/>
    <p:sldId id="265" r:id="rId11"/>
    <p:sldId id="266" r:id="rId12"/>
    <p:sldId id="267" r:id="rId13"/>
    <p:sldId id="270" r:id="rId14"/>
    <p:sldId id="268" r:id="rId15"/>
    <p:sldId id="264" r:id="rId16"/>
    <p:sldId id="271" r:id="rId17"/>
    <p:sldId id="269" r:id="rId18"/>
    <p:sldId id="273" r:id="rId19"/>
    <p:sldId id="272" r:id="rId20"/>
    <p:sldId id="258" r:id="rId21"/>
  </p:sldIdLst>
  <p:sldSz cx="9144000" cy="5143500" type="screen16x9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8DAF"/>
    <a:srgbClr val="0169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74595" autoAdjust="0"/>
  </p:normalViewPr>
  <p:slideViewPr>
    <p:cSldViewPr snapToGrid="0">
      <p:cViewPr varScale="1">
        <p:scale>
          <a:sx n="85" d="100"/>
          <a:sy n="85" d="100"/>
        </p:scale>
        <p:origin x="1378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E1FCADA4-B3A3-B3DB-DEEC-8E9F8D16AB8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D9857E7-D271-1451-7530-51D49297A0A9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4B9D363-BC29-EA45-AC68-216394EBE821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D472BC1-9852-F3D7-33D8-424B386EEE73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E38A61CC-C275-BF4F-8E10-CAC65709C581}" type="slidenum">
              <a:t>‹nº›</a:t>
            </a:fld>
            <a:endParaRPr lang="pt-BR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41562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1F7F1BEC-D155-AF66-7FC8-D4F959560E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30EA363-61DD-0793-9751-E922750527AB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pt-BR"/>
          </a:p>
        </p:txBody>
      </p:sp>
      <p:sp>
        <p:nvSpPr>
          <p:cNvPr id="4" name="Espaço Reservado para Cabeçalho 3">
            <a:extLst>
              <a:ext uri="{FF2B5EF4-FFF2-40B4-BE49-F238E27FC236}">
                <a16:creationId xmlns:a16="http://schemas.microsoft.com/office/drawing/2014/main" id="{57519244-7D39-1F38-6EA6-5562E410592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pt-B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0BE3FE2-7AF0-467A-EDF2-0997C2383BB8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pt-B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C17F3BB-3BF7-E1F3-10C2-25DCD58A172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pt-B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AF64791-613A-564A-351B-0DEE0FD6858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pt-B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DAA8047C-4D04-0248-A843-646A7BCCB029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1095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pt-BR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#_bookmark3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#_bookmark27"/><Relationship Id="rId4" Type="http://schemas.openxmlformats.org/officeDocument/2006/relationships/hyperlink" Target="#_bookmark15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2A44D32-3544-3F54-69A8-732BFA5E0DE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AE96D77-0A2F-9D48-AF6E-2BD44F96A18E}" type="slidenum">
              <a:t>1</a:t>
            </a:fld>
            <a:endParaRPr lang="pt-BR"/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FC16BA9-5654-E273-830C-47D25102126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11AA9695-6784-B5AB-86A6-918910C633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40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As nossas vidas, dentro e fora da educação, tornaram-se inseparáveis dos nossos dispositivos digitais e, para muitos, do facto de estarem (permanentemente ligados). Temos de compreender o crescente emaranhamento das nossas vidas para além das dicotomias básicas centradas no gap, na "fratura digital" e explorar os efeitos deste emaranhamento através de perspetivas críticas, feministas,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descoloniais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 pós-digitais. Temos de aprofundar a nossa compreensão e crescer no sentido de uma compreensão mais crítica do nosso envolvimento com a tecnologia. A noção de pós-digital oferece um grande potencial para abordagens mais críticas.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563410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BR" dirty="0"/>
              <a:t>Este autor propõe-se ultrapassar a dicotomia tecnologia-pedagogia, ou seja </a:t>
            </a:r>
            <a:r>
              <a:rPr lang="pt-PT" dirty="0">
                <a:highlight>
                  <a:scrgbClr r="0" g="0" b="0">
                    <a:alpha val="0"/>
                  </a:scrgbClr>
                </a:highlight>
              </a:rPr>
              <a:t>a educação liderada pela pedagogia e a educação liderada pela tecnologia - propondo uma visão alternativa que numa tradução livre designamos por </a:t>
            </a:r>
            <a:r>
              <a:rPr lang="pt-PT" i="1" dirty="0">
                <a:effectLst/>
                <a:highlight>
                  <a:scrgbClr r="0" g="0" b="0">
                    <a:alpha val="0"/>
                  </a:scrgbClr>
                </a:highlight>
              </a:rPr>
              <a:t>pedagogia entrelaçada</a:t>
            </a:r>
            <a:r>
              <a:rPr lang="pt-PT" dirty="0">
                <a:highlight>
                  <a:scrgbClr r="0" g="0" b="0">
                    <a:alpha val="0"/>
                  </a:scrgbClr>
                </a:highlight>
              </a:rPr>
              <a:t>.</a:t>
            </a:r>
          </a:p>
          <a:p>
            <a:endParaRPr lang="pt-PT" dirty="0">
              <a:highlight>
                <a:scrgbClr r="0" g="0" b="0">
                  <a:alpha val="0"/>
                </a:scrgbClr>
              </a:highlight>
            </a:endParaRPr>
          </a:p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A "pedagogia em primeiro lugar" tornou-se um mantra contra as preocupações de que a tecnologia possa influenciar demasiado a educação (</a:t>
            </a:r>
            <a:r>
              <a:rPr lang="pt-PT" dirty="0" err="1"/>
              <a:t>Cousin</a:t>
            </a:r>
            <a:r>
              <a:rPr lang="pt-PT" dirty="0"/>
              <a:t> 2005 ; Tsui e Tavares 2021 ), em resposta ao hype e à hipérbole do discurso de marketing e investigação, em que cada nova tecnologia transforma ou melhora inevitavelmente a aprendizagem (</a:t>
            </a:r>
            <a:r>
              <a:rPr lang="pt-PT" dirty="0" err="1"/>
              <a:t>Kirkwood</a:t>
            </a:r>
            <a:r>
              <a:rPr lang="pt-PT" dirty="0"/>
              <a:t> e Price 2012). A juntar ao determinismo pedagógico surge, por outro lado, o determinismo tecnológico, defendendo que é a tecnologia a promotora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da inovação e da mudança pedagógica.</a:t>
            </a:r>
          </a:p>
          <a:p>
            <a:endParaRPr lang="pt-PT" dirty="0"/>
          </a:p>
          <a:p>
            <a:r>
              <a:rPr lang="pt-PT" dirty="0"/>
              <a:t>Em vez de considerar a tecnologia ou a pedagogia como elementos distintos e descontextualizados, </a:t>
            </a:r>
            <a:r>
              <a:rPr lang="pt-PT" dirty="0" err="1"/>
              <a:t>Fawns</a:t>
            </a:r>
            <a:r>
              <a:rPr lang="pt-PT" dirty="0"/>
              <a:t> considera que faz mais sentido pensar nas relações, conscientes e inconscientes, entre a tecnologia e a pedagogia, com contextos e valores mais amplos, incluindo os éticos.</a:t>
            </a:r>
          </a:p>
          <a:p>
            <a:r>
              <a:rPr lang="pt-PT" dirty="0"/>
              <a:t>A “pedagogia entrelaçada” é uma maneira de pensar sobre a complexidade na educação e como diferentes elementos se combinam em uma atividade emergente. Nesta terceira vertente de pensamento, a pedagogia não é constituída apenas por métodos e tecnologias, mas igualmente por propósitos, contexto e valores da comunidade educativa.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989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A figura mostra três pontos de vista sobre a relação entre tecnologia e pedagogia. A coluna 1 representa a visão da "tecnologia em primeiro lugar", em que a tecnologia é vista como o motor da atividade e dos resultados educativos. A coluna 2 representa a visão da "pedagogia em primeiro lugar" em que os educadores são vistos como a força motriz, e a tecnologia é subserviente à abordagem de ensino. Embora seja possível escolher tecnologias antes de decidir o que vou fazer com elas (ou porquê), e embora também seja possível escolher abordagens de ensino antes de pensar em tecnologia, as colunas 1 e 2 são rotuladas como ilusões porque retratam o que se segue a estas escolhas como independente de outros fatores. Cada uma delas interpreta mal as situações educativas e sugere um nível irrealista de controlo e previsibilidade (Chandler 1995). Já a 3ª e 4ª coluna apontam para a Pedagogia do Entrelaçamento e para as relações que se estabelecem entre tecnologia, pedagogia, contextos e </a:t>
            </a:r>
            <a:r>
              <a:rPr lang="pt-PT" dirty="0" err="1"/>
              <a:t>interrelação</a:t>
            </a:r>
            <a:r>
              <a:rPr lang="pt-PT" dirty="0"/>
              <a:t> e participação entre todos os envolvidos, docentes e estudantes.</a:t>
            </a:r>
          </a:p>
          <a:p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DAA8047C-4D04-0248-A843-646A7BCCB029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0177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93435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9A07D18-51DD-2565-C24E-829EC9719F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882643C-395B-1147-A0FC-D21FADF56F64}" type="slidenum">
              <a:t>18</a:t>
            </a:fld>
            <a:endParaRPr lang="pt-BR"/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5940EF4-874E-537E-3F56-115ECDA161A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E759251-C7C2-4E17-FF92-5654ABEAB9A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4F36A9B-5B5F-B344-9A0B-999C16F98B82}" type="slidenum">
              <a:t>2</a:t>
            </a:fld>
            <a:endParaRPr lang="pt-BR"/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PT" dirty="0"/>
              <a:t>Comecemos por abordar o conceito e dar conta da perspetiva sobre o pós-digital que tem vindo recentemente a emergir e que decidi trazer hoje para a nossa reflexão no âmbito desta palestra.</a:t>
            </a:r>
          </a:p>
          <a:p>
            <a:endParaRPr lang="pt-PT" dirty="0"/>
          </a:p>
          <a:p>
            <a:r>
              <a:rPr lang="pt-PT" dirty="0"/>
              <a:t>Ao introduzir e divulgar o conceito de pós-digital, (PÉTA IANDRICH e colaboradores ) </a:t>
            </a:r>
            <a:r>
              <a:rPr lang="pt-PT" dirty="0" err="1"/>
              <a:t>Jandrić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 (2018, 893) mapearam a origem do termo "pós-digital" em vários contextos como a educação, a música e as ciências sociais e apontam que cada vez mais, deixámos de estar num mundo em que a tecnologia e os meios de comunicação digitais são separados, virtuais, "outros" da vida humana e social "natural”. </a:t>
            </a:r>
          </a:p>
          <a:p>
            <a:endParaRPr lang="pt-PT" dirty="0"/>
          </a:p>
          <a:p>
            <a:r>
              <a:rPr lang="pt-PT" dirty="0"/>
              <a:t>Mas, já no final dos anos 90, Negroponte afirmava que a revolução digital tinha terminado e que a tecnologia se tinha tornado uma parte tão integrante da vida humana que passava despercebida e que "sendo notada apenas pela sua ausência, não pela sua presença".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89187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Mas qual o significado atribuído ao pós-digital, qual(ais) o(s) seus(s) sentidos?</a:t>
            </a:r>
          </a:p>
          <a:p>
            <a:r>
              <a:rPr lang="pt-BR" dirty="0"/>
              <a:t>Ou seja, o pós digital empurra-nos a pensar além do determinismo tecnológico……</a:t>
            </a:r>
          </a:p>
          <a:p>
            <a:endParaRPr lang="pt-BR" dirty="0">
              <a:highlight>
                <a:scrgbClr r="0" g="0" b="0">
                  <a:alpha val="0"/>
                </a:scrgbClr>
              </a:highlight>
            </a:endParaRPr>
          </a:p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 visão instrumentalista da tecnologia, por exemplo, só se foca na tecnologia como instrumento para melhorar o ensino e a aprendizagem, a ideia da tecnologia para melhorar a eficiência e o desempenho sem ter em conta como a própria tecnologia muda, por exemplo a relação entre humanos e entre humanos e tecnologia, como a tecnologia muda a experiência de trabalho humano. Não, a tecnologia, não é meramente instrumental ela influencia e interfere em todo o contexto, mesmo quando não é usada.</a:t>
            </a:r>
          </a:p>
          <a:p>
            <a:endParaRPr lang="pt-BR" dirty="0">
              <a:highlight>
                <a:scrgbClr r="0" g="0" b="0">
                  <a:alpha val="0"/>
                </a:scrgbClr>
              </a:highlight>
            </a:endParaRPr>
          </a:p>
          <a:p>
            <a:endParaRPr lang="pt-B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pt-BR" dirty="0"/>
          </a:p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As novas tecnologias podem e estão ser usadas para   aliviar o sofrimento, melhorar a vida  e aumentar a liberdade, ao mesmo tempo que podem também ser utilizadas, e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são-o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, para fazer a guerra, para reprimir, para vigiar e reforçar a tirania" (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Hitchens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2004)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639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BR" dirty="0"/>
              <a:t>Ler slide</a:t>
            </a:r>
          </a:p>
          <a:p>
            <a:endParaRPr lang="pt-BR" dirty="0"/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Para a maioria,   as políticas e estratégias atuais são a repetição de afirmações de Silicon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Valley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 de interesses comerciais.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Quando pensamos especificamente na adoção tecnológica na educação vimos que é impulsionada pelos discursos sobre o aumento da produtividade, da eficácia e da eficiência. Há muito pouca consideração sobre a adequação de uma determinada tecnologia e ainda menos sobre a ética de ignorar a privacidade do pessoal e dos estudantes e os direitos humanos na adoção de muitas das tecnologias.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Não devemos perguntar se uma determinada tecnologia "funciona", mas sim se a tecnologia é adequada ao contexto geopolítico, económico, social,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emocional,material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 perguntar se ela é ética (ver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Biesta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2007, 2010). Grande  parte das atuais adoções de tecnologia assemelha-se ao "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tecnossolucionismo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" (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Rosen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2020), com a tecnologia a ser anunciada como a solução para tudo.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Veja-se o exemplo da avaliação e como a tecnologia e os sistemas de e-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proctoring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estão ao serviço do controle reforçando uma avaliação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super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tradicional, que já provou ser inadequada para avaliar o que hoje em dia é relevante avaliar junto dos estudantes.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6376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BR" dirty="0"/>
              <a:t>Ou seja, o pós digital empurra-nos a pensar além do determinismo tecnológico……</a:t>
            </a:r>
          </a:p>
        </p:txBody>
      </p:sp>
    </p:spTree>
    <p:extLst>
      <p:ext uri="{BB962C8B-B14F-4D97-AF65-F5344CB8AC3E}">
        <p14:creationId xmlns:p14="http://schemas.microsoft.com/office/powerpoint/2010/main" val="534469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As perspetivas pós-digitais emergentes rejeitam a noção de que a educação possa ser inteiramente online ou digital. Simultaneamente põem em causa a ideia de cursos inteiramente presenciais e a distinção entre aprendizagem híbrida e qualquer outro tipo de aprendizagem.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Onde é que a aprendizagem acontece? Termos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tecnocêntricos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como </a:t>
            </a:r>
            <a:r>
              <a:rPr lang="pt-PT" sz="2000" b="0" i="1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e-</a:t>
            </a:r>
            <a:r>
              <a:rPr lang="pt-PT" sz="2000" b="0" i="1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learning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, </a:t>
            </a:r>
            <a:r>
              <a:rPr lang="pt-PT" sz="2000" b="0" i="1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aprendizagem em linha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e </a:t>
            </a:r>
            <a:r>
              <a:rPr lang="pt-PT" sz="2000" b="0" i="1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educação digital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podem implicar que a aprendizagem ocorre num espaço virtual, independentemente dos constrangimentos físicos e materiais do mundo real, o que efetivamente não acontece.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 digital não é um domínio especial      ou separado dos espaços incorporados e copresentes que habitamos no dia a dia – em  vez disso, os dois tipos de espaços estão inextricavelmente ligados um ao outro" (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Bayne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Jandrić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  <a:hlinkClick r:id="rId3" action="ppaction://hlinkfile"/>
              </a:rPr>
              <a:t>2017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). As interações em linha fazem parte de um puzzle mais amplo constituído por outras atividades e os contextos em que decorrem, para lá do digital.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Por outro lado, no ensino presencial a tecnologia digital tem permeado a sala de aula. Mesmo onde os computadores portáteis e os dispositivos móveis são proibidos, as tecnologias digitais e a Internet mudam não só o que acontece antes e depois da aula como a forma como os alunos se envolvem com a informação durante a aula.  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Na verdade, possibilidade de se ligarem depois da aula molda as próprias possibilidades de pensamento, mesmo quando não estão ligados (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Fawns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e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O'Shea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  <a:hlinkClick r:id="rId4" action="ppaction://hlinkfile"/>
              </a:rPr>
              <a:t>2018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; </a:t>
            </a:r>
            <a:r>
              <a:rPr lang="pt-PT" sz="2000" b="0" i="0" u="none" strike="noStrike" kern="1200" cap="none" dirty="0" err="1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Loader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 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  <a:hlinkClick r:id="rId5" action="ppaction://hlinkfile"/>
              </a:rPr>
              <a:t>2013</a:t>
            </a:r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).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Ou seja a aprendizagem acontece num mundo digital material e social.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No entendimento da educação pós-digital deixa de fazer sentido a noção ainda persistente de que o ensino presencial é o modelo ideal e a aprendizagem em linha pode, em certas circunstâncias, ser boa, mas não melhor.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r>
              <a:rPr lang="pt-PT" sz="2000" b="0" i="0" u="none" strike="noStrike" kern="1200" cap="none" dirty="0">
                <a:ln>
                  <a:noFill/>
                </a:ln>
                <a:effectLst/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Microsoft YaHei" pitchFamily="2"/>
              </a:rPr>
              <a:t> 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89164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C732FE-BEC7-AA8C-A6F1-938A172F20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F36A9B-5B5F-B344-9A0B-999C16F98B82}" type="slidenum">
              <a:rPr kumimoji="0" lang="pt-BR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Tahoma" pitchFamily="2"/>
            </a:endParaRPr>
          </a:p>
        </p:txBody>
      </p:sp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4662824-61E2-F804-AA50-2B1371FFB6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E9406E0-DA87-7791-B8A0-CA0493EF74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r>
              <a:rPr lang="pt-BR" dirty="0"/>
              <a:t>Ou seja, o pós digital empurra-nos a pensar na interligação dos vários fatores que determinam a realidade</a:t>
            </a:r>
          </a:p>
        </p:txBody>
      </p:sp>
    </p:spTree>
    <p:extLst>
      <p:ext uri="{BB962C8B-B14F-4D97-AF65-F5344CB8AC3E}">
        <p14:creationId xmlns:p14="http://schemas.microsoft.com/office/powerpoint/2010/main" val="2526230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4686AC-9BC7-66A6-5AF7-2484E125D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0B29C86-2C64-BA9C-4C80-CA6A5C5824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798733D-07A0-DA98-5CDB-CB60CE4DB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C4C9C75-782C-9076-95FE-9C7039FE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D9A5578-6D61-9242-0F98-1F369D8E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8B608F-354A-214C-937D-E746C451D447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8888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272FD8-54DF-CD85-4C4C-E6F2F0E26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1CBE90C-247C-B235-B11A-FDF946CBA7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65600C4-A6B2-1792-101D-D4CAB870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D887E69-E969-2A6D-AC11-C95E0FF65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1ECF3CC-B64E-30B7-63D3-61C52E0D3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C669FF-A96D-5949-99A2-EDE9E915BD65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170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5B85D3F-D311-4A1B-E64C-41E8C93C0B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04788"/>
            <a:ext cx="2057400" cy="398145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D4106B6-B8E0-3D18-0F2A-8863C299B0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04788"/>
            <a:ext cx="6019800" cy="398145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8A081AF-EE04-615C-912B-319A815A6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5AA15D-1506-792C-1184-6097DB32C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752C1F-30FD-3FDB-5E0A-4F972D721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540ADF-5A1E-774B-A8F0-08C2FD57038D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183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E163E7-1E38-E822-F207-3C635C78E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54C3C86-CE74-953E-360E-262806B04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E60F66-268C-5B1F-D8A6-21639DFAE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70E7B2-A085-990E-B993-BC97C1DB8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26CC0E-E74A-F828-AED3-F328BA0C6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C399FF-1C35-D04B-A734-04849EECF748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461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DC953-1FF6-86FF-96FD-BD053407A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5ED9395-C712-41B3-4B79-F2F9497F4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E709F9-41A0-F56F-E9D2-F57B3EB7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B4812C-6C4B-AEA8-B2C8-AF9A68003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E29CD4-643A-52EC-CEBD-0906D6605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ED1A29-611D-1E4E-804B-A7221E80CAA8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778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BB55A0-2A52-1004-62A7-6553D964F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0A7EC1-4C5E-8F14-CCDB-45F2E38629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3325"/>
            <a:ext cx="4038600" cy="29829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BBA56BE-B66C-0B6F-E689-0BEE7399A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203325"/>
            <a:ext cx="4038600" cy="29829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9EE8A0D-EC89-5E13-C80F-7F2916EB1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059AFEF-FA96-9669-B07E-3B389B314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878152F-3C4C-AFBF-93EA-50D778F2C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28EDA5-478B-6748-B37A-0F3327921B54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683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2846F4-5A0F-00FB-9B04-6981DE378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9CB5B7C-AC93-4DBC-7219-1699B2C6C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4950BF1-069D-F9B2-5794-C7BE54EE1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21FC603-F908-0011-0587-2BC11B341C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45BFCA1-8F0F-2F1B-AFA2-352FD06962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3321A47-B5D1-577E-DD3A-9D9A8421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1217E72-EEE7-DEEB-FAF9-C0E1BF9FB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697D4FB-E2C9-3805-8222-D1AEC11D6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6A9F83-09E2-8443-9FB8-BAB514FC50D4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929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F25C89-6937-4063-43C7-AB01287A4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B771778-8578-A34A-A63A-989EA593A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3781A0E-C14C-943B-EFE9-120E9F7F1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DE880E5-7E8B-9A93-AAB8-6EF0628BE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5334EB-C2DB-C347-B6D5-F79480ADEB09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15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8E36CF2-1BEA-2BA6-0B91-360F0BEBE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BBA5839-9B88-E1EB-6016-BB0AB8E8C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E24B3F4-F77F-36A8-682C-F0EA14D5B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3FDADC-5AC3-4740-BC05-5E68ACC4EE4D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845723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97885-D99E-A50F-A0C8-17D81025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AF1F5E-3DC6-D4FD-C285-D5AE4ECEC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6B54A1-1B3F-F5EB-37F7-80DD919D7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9ABFC10-11BB-4EFC-685D-37666C70F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AA5613E-7FF2-DEED-6397-5FB7EC1F9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231610-1ABF-A54E-3C63-4BFE9C809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7094B3-5A2A-774C-98E9-3FFC5D3F3847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824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63391E-ABF8-FDD0-2509-8643201F2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C38A0D5-295D-9B19-A531-BB8B8B1AFE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7F99AB8-CFF6-3AAB-E829-F29A44FF5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A619885-A693-BCCE-834E-FE66432A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A437B3E-9007-7597-5D2D-14BC03A85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8E103D2-891E-53B3-91FA-7DD96F78A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EC610F-0FAB-A942-A972-7EC45D2F812D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12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596AED0-6890-A2C5-804B-A743410A50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04839"/>
            <a:ext cx="8229240" cy="8585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003903-EB94-AA89-231D-9DC68A2617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20312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6BE77D4-EA56-C049-2CFD-A6B21787D85F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4685760"/>
            <a:ext cx="2130120" cy="35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pt-B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02873EB-2381-F858-F1F7-48D3DD8A55F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6960" y="4685760"/>
            <a:ext cx="2898360" cy="35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pt-B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4B6AB2F-D29A-2778-9993-8BBB57AEEC5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5959" y="4685760"/>
            <a:ext cx="2130120" cy="35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pt-BR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826C821E-2D03-D34B-B1C7-0B0C0E99CC3D}" type="slidenum"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pt-BR" sz="399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Microsoft YaHei" pitchFamily="2"/>
        </a:defRPr>
      </a:lvl1pPr>
    </p:titleStyle>
    <p:bodyStyle>
      <a:lvl1pPr marL="0" marR="0" indent="0" rtl="0" hangingPunct="0">
        <a:spcBef>
          <a:spcPts val="1284"/>
        </a:spcBef>
        <a:spcAft>
          <a:spcPts val="0"/>
        </a:spcAft>
        <a:tabLst/>
        <a:defRPr lang="pt-BR" sz="29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Microsoft YaHei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Lucia.Amante@uab.pt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D18655B1-E329-4F43-F957-92546E855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316729"/>
            <a:ext cx="5506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Ainda fará sentido falar em Educação Digital?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1686061"/>
            <a:ext cx="69758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+mj-lt"/>
              </a:rPr>
              <a:t>Nem a aprendizagem nem o ensino são, em si mesmo, digitais.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400" dirty="0">
              <a:latin typeface="+mj-lt"/>
            </a:endParaRPr>
          </a:p>
          <a:p>
            <a:r>
              <a:rPr lang="pt-PT" sz="1400" dirty="0">
                <a:latin typeface="+mj-lt"/>
              </a:rPr>
              <a:t>Todo o ensino deve ter em conta o digital e o não digital, o material e o social. Na perspetiva pós-digital o digital faz parte de uma totalidade integrada.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726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316729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No Pós-digital…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1686061"/>
            <a:ext cx="697584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1400" dirty="0">
              <a:latin typeface="+mj-lt"/>
            </a:endParaRPr>
          </a:p>
          <a:p>
            <a:endParaRPr lang="pt-PT" sz="1400" dirty="0">
              <a:latin typeface="+mj-lt"/>
            </a:endParaRPr>
          </a:p>
          <a:p>
            <a:r>
              <a:rPr lang="pt-PT" sz="1400" b="1" dirty="0">
                <a:solidFill>
                  <a:srgbClr val="00B050"/>
                </a:solidFill>
                <a:highlight>
                  <a:scrgbClr r="0" g="0" b="0">
                    <a:alpha val="0"/>
                  </a:scrgbClr>
                </a:highlight>
                <a:latin typeface="+mj-lt"/>
                <a:ea typeface="Microsoft YaHei" pitchFamily="2"/>
              </a:rPr>
              <a:t>Temos de compreender o crescente emaranhamento das nossas vidas para além das dicotomias centradas no “gap digital”, e explorar os efeitos deste emaranhamento através de perspetivas críticas, feministas, </a:t>
            </a:r>
            <a:r>
              <a:rPr lang="pt-PT" sz="1400" b="1" dirty="0" err="1">
                <a:solidFill>
                  <a:srgbClr val="00B050"/>
                </a:solidFill>
                <a:highlight>
                  <a:scrgbClr r="0" g="0" b="0">
                    <a:alpha val="0"/>
                  </a:scrgbClr>
                </a:highlight>
                <a:latin typeface="+mj-lt"/>
                <a:ea typeface="Microsoft YaHei" pitchFamily="2"/>
              </a:rPr>
              <a:t>descoloniais</a:t>
            </a:r>
            <a:r>
              <a:rPr lang="pt-PT" sz="1400" b="1" dirty="0">
                <a:solidFill>
                  <a:srgbClr val="00B050"/>
                </a:solidFill>
                <a:highlight>
                  <a:scrgbClr r="0" g="0" b="0">
                    <a:alpha val="0"/>
                  </a:scrgbClr>
                </a:highlight>
                <a:latin typeface="+mj-lt"/>
                <a:ea typeface="Microsoft YaHei" pitchFamily="2"/>
              </a:rPr>
              <a:t> e pós-digitais. </a:t>
            </a:r>
          </a:p>
          <a:p>
            <a:r>
              <a:rPr lang="pt-PT" sz="1400" b="1" dirty="0">
                <a:solidFill>
                  <a:srgbClr val="00B050"/>
                </a:solidFill>
                <a:highlight>
                  <a:scrgbClr r="0" g="0" b="0">
                    <a:alpha val="0"/>
                  </a:scrgbClr>
                </a:highlight>
                <a:latin typeface="+mj-lt"/>
                <a:ea typeface="Microsoft YaHei" pitchFamily="2"/>
              </a:rPr>
              <a:t>Temos de aprofundar a nossa compreensão e crescer no sentido de uma compreensão mais crítica do nosso envolvimento com a tecnologia.</a:t>
            </a:r>
            <a:endParaRPr lang="pt-PT" sz="1400" b="1" dirty="0">
              <a:solidFill>
                <a:srgbClr val="00B05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557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611842" y="1316729"/>
            <a:ext cx="861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Pedagogia e Tecnologia no Pós-digital. Uma relação de “entrelaçamento”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1686061"/>
            <a:ext cx="69758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+mj-lt"/>
              </a:rPr>
              <a:t>A “pedagogia entrelaçada” é uma maneira de pensar sobre a complexidade na educação pós-digital e como diferentes elementos se combinam em uma atividade emergente. A pedagogia não é constituída apenas por métodos e tecnologias, mas igualmente por propósitos, contexto e valores da comunidade educativa. (Tim </a:t>
            </a:r>
            <a:r>
              <a:rPr lang="pt-PT" sz="1400" dirty="0" err="1">
                <a:latin typeface="+mj-lt"/>
              </a:rPr>
              <a:t>Fawns</a:t>
            </a:r>
            <a:r>
              <a:rPr lang="pt-PT" sz="1400" dirty="0">
                <a:latin typeface="+mj-lt"/>
              </a:rPr>
              <a:t>, 2022)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18FBB2C-DF82-4560-AB86-9C9F11E05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895" y="2491067"/>
            <a:ext cx="1354792" cy="2099928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DAD0E7C6-F725-42C3-9A85-327040B1B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687" y="3224944"/>
            <a:ext cx="1365846" cy="177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64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vening-packet-a47.notion.site/image/https%3A%2F%2Fs3-us-west-2.amazonaws.com%2Fsecure.notion-static.com%2F7236b585-f9d1-4a0f-aaf0-9d690c93ca60%2FUntitled.png?table=block&amp;id=7d5b3777-fc57-407d-9c08-e06a38d037a3&amp;spaceId=1e4edf7e-f3b8-4daf-808a-39a26c359362&amp;width=2000&amp;userId=&amp;cache=v2">
            <a:extLst>
              <a:ext uri="{FF2B5EF4-FFF2-40B4-BE49-F238E27FC236}">
                <a16:creationId xmlns:a16="http://schemas.microsoft.com/office/drawing/2014/main" id="{E6532401-9C35-474D-BD11-589517DF5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57" y="417898"/>
            <a:ext cx="7833285" cy="464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4444C24-13B1-4DC2-B1E7-6A59BB775967}"/>
              </a:ext>
            </a:extLst>
          </p:cNvPr>
          <p:cNvSpPr txBox="1"/>
          <p:nvPr/>
        </p:nvSpPr>
        <p:spPr>
          <a:xfrm>
            <a:off x="3810000" y="48566"/>
            <a:ext cx="1900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Fonte: </a:t>
            </a:r>
            <a:r>
              <a:rPr lang="pt-PT" sz="1400" dirty="0" err="1"/>
              <a:t>Fawn</a:t>
            </a:r>
            <a:r>
              <a:rPr lang="pt-PT" sz="1400" dirty="0"/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3848005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316729"/>
            <a:ext cx="5540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Para uma Educação Pós-digital transformadora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1686061"/>
            <a:ext cx="697584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latin typeface="+mj-lt"/>
              </a:rPr>
              <a:t>a eliminação das distinções entre formas de ensino digitais e não digitais e o reconhecimento de que a tecnologia e a educação são interdependentes podem apoiar um ensino mais adequado à realidade, bem como informar uma política institucional e um investimento tecnológico mais eficazes.</a:t>
            </a:r>
          </a:p>
          <a:p>
            <a:endParaRPr lang="pt-PT" sz="1600" dirty="0">
              <a:latin typeface="+mj-lt"/>
            </a:endParaRPr>
          </a:p>
          <a:p>
            <a:r>
              <a:rPr lang="pt-PT" sz="1600" dirty="0">
                <a:latin typeface="+mj-lt"/>
              </a:rPr>
              <a:t>A pedagogia do “entrelaçamento” constitui uma proposta a considerar.</a:t>
            </a:r>
          </a:p>
          <a:p>
            <a:br>
              <a:rPr lang="pt-PT" dirty="0"/>
            </a:br>
            <a:endParaRPr lang="pt-PT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523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6CDE4A3-EDD5-487C-91FF-776AADD4A659}"/>
              </a:ext>
            </a:extLst>
          </p:cNvPr>
          <p:cNvSpPr txBox="1"/>
          <p:nvPr/>
        </p:nvSpPr>
        <p:spPr>
          <a:xfrm>
            <a:off x="2285999" y="1993544"/>
            <a:ext cx="47602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rgbClr val="00B050"/>
                </a:solidFill>
              </a:rPr>
              <a:t> ”</a:t>
            </a:r>
            <a:r>
              <a:rPr lang="pt-PT" sz="2400" b="1" dirty="0">
                <a:solidFill>
                  <a:srgbClr val="00B050"/>
                </a:solidFill>
                <a:latin typeface="+mj-lt"/>
              </a:rPr>
              <a:t>A educação não é estática. </a:t>
            </a:r>
          </a:p>
          <a:p>
            <a:r>
              <a:rPr lang="pt-PT" sz="2400" b="1" dirty="0">
                <a:solidFill>
                  <a:srgbClr val="00B050"/>
                </a:solidFill>
                <a:latin typeface="+mj-lt"/>
              </a:rPr>
              <a:t>A Educação é um ato de esperança”.</a:t>
            </a:r>
          </a:p>
          <a:p>
            <a:br>
              <a:rPr lang="pt-PT" dirty="0"/>
            </a:br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91F890F-4AC3-4F43-BE7D-33C9659C7465}"/>
              </a:ext>
            </a:extLst>
          </p:cNvPr>
          <p:cNvSpPr txBox="1"/>
          <p:nvPr/>
        </p:nvSpPr>
        <p:spPr>
          <a:xfrm>
            <a:off x="4912659" y="3009207"/>
            <a:ext cx="269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Papa Francisco</a:t>
            </a:r>
          </a:p>
        </p:txBody>
      </p:sp>
    </p:spTree>
    <p:extLst>
      <p:ext uri="{BB962C8B-B14F-4D97-AF65-F5344CB8AC3E}">
        <p14:creationId xmlns:p14="http://schemas.microsoft.com/office/powerpoint/2010/main" val="2254385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1290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27DC094-9A0E-41BB-9022-8E2444125F5E}"/>
              </a:ext>
            </a:extLst>
          </p:cNvPr>
          <p:cNvSpPr txBox="1"/>
          <p:nvPr/>
        </p:nvSpPr>
        <p:spPr>
          <a:xfrm>
            <a:off x="5109883" y="2653552"/>
            <a:ext cx="54057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latin typeface="+mj-lt"/>
              </a:rPr>
              <a:t>Lúcia Amante</a:t>
            </a:r>
          </a:p>
          <a:p>
            <a:r>
              <a:rPr lang="pt-PT" sz="1400" b="1" dirty="0">
                <a:latin typeface="+mj-lt"/>
                <a:hlinkClick r:id="rId2"/>
              </a:rPr>
              <a:t>Lucia.Amante@uab.pt</a:t>
            </a:r>
            <a:endParaRPr lang="pt-PT" sz="1400" b="1" dirty="0">
              <a:latin typeface="+mj-lt"/>
            </a:endParaRPr>
          </a:p>
          <a:p>
            <a:endParaRPr lang="pt-PT" sz="1400" b="1" dirty="0">
              <a:latin typeface="+mj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6CDE4A3-EDD5-487C-91FF-776AADD4A659}"/>
              </a:ext>
            </a:extLst>
          </p:cNvPr>
          <p:cNvSpPr txBox="1"/>
          <p:nvPr/>
        </p:nvSpPr>
        <p:spPr>
          <a:xfrm>
            <a:off x="2250141" y="1709976"/>
            <a:ext cx="40699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>
                <a:latin typeface="+mj-lt"/>
              </a:rPr>
              <a:t>Muito obrigada!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64328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349F752A-B4A2-224C-465C-CD202A7BCA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32656" y="-18369"/>
            <a:ext cx="9209313" cy="51802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E4C2B2D8-7995-B189-B84A-601E768004A7}"/>
              </a:ext>
            </a:extLst>
          </p:cNvPr>
          <p:cNvSpPr txBox="1"/>
          <p:nvPr/>
        </p:nvSpPr>
        <p:spPr>
          <a:xfrm>
            <a:off x="800101" y="1469513"/>
            <a:ext cx="8275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>
                <a:solidFill>
                  <a:srgbClr val="01692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Para uma Educação Pós-digital Transformadora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F209371-06D9-4014-9F6B-E250B9006AB3}"/>
              </a:ext>
            </a:extLst>
          </p:cNvPr>
          <p:cNvSpPr txBox="1"/>
          <p:nvPr/>
        </p:nvSpPr>
        <p:spPr>
          <a:xfrm>
            <a:off x="5932082" y="2314217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Lúcia Amante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15E85BC1-959F-4B51-A4AF-A84C734DA2E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301" y="3176177"/>
            <a:ext cx="1432560" cy="57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D1796567-97C1-478B-B9FB-B5AF8630DBB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325" y="3176177"/>
            <a:ext cx="796290" cy="7804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869622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Pós-digital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6BC7679-3875-7B68-A5E8-69A126E5DCC0}"/>
              </a:ext>
            </a:extLst>
          </p:cNvPr>
          <p:cNvSpPr txBox="1"/>
          <p:nvPr/>
        </p:nvSpPr>
        <p:spPr>
          <a:xfrm>
            <a:off x="800101" y="2328762"/>
            <a:ext cx="6931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“A </a:t>
            </a: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Calibri Light" panose="020F0302020204030204" pitchFamily="34" charset="0"/>
              </a:rPr>
              <a:t>tecnologia </a:t>
            </a: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construiu a casa em que todos nós vivemos. A casa está continuamente a ser ampliada e remodelada. Cada vez mais a vida humana tem lugar dentro das suas paredes, de tal forma que hoje em dia não há praticamente nenhuma atividade humana que não ocorra dentro desta casa”. (Franklin 2004, 10)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05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550645"/>
            <a:ext cx="4424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Os contornos e sentidos do Pós-digital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6BC7679-3875-7B68-A5E8-69A126E5DCC0}"/>
              </a:ext>
            </a:extLst>
          </p:cNvPr>
          <p:cNvSpPr txBox="1"/>
          <p:nvPr/>
        </p:nvSpPr>
        <p:spPr>
          <a:xfrm>
            <a:off x="800101" y="2009785"/>
            <a:ext cx="69758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Responsabilização do digital, para além das promessas de eficiência instrumental;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Compreensão crítica do digital </a:t>
            </a:r>
            <a:r>
              <a:rPr lang="pt-BR" sz="1400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e </a:t>
            </a:r>
            <a:r>
              <a:rPr lang="pt-PT" sz="1400" dirty="0">
                <a:latin typeface="+mj-lt"/>
              </a:rPr>
              <a:t>da influência muito real destas tecnologias à medida que elas permeiam cada vez mais a vida social;</a:t>
            </a:r>
          </a:p>
          <a:p>
            <a:pPr lvl="0"/>
            <a:r>
              <a:rPr lang="pt-PT" sz="1400" dirty="0">
                <a:latin typeface="+mj-lt"/>
              </a:rPr>
              <a:t>                                   </a:t>
            </a:r>
            <a:r>
              <a:rPr lang="pt-PT" sz="1400" b="1" dirty="0">
                <a:solidFill>
                  <a:srgbClr val="00B050"/>
                </a:solidFill>
                <a:latin typeface="+mj-lt"/>
              </a:rPr>
              <a:t>ou seja,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 Light" panose="020F0302020204030204" pitchFamily="34" charset="0"/>
              </a:rPr>
              <a:t>Pensar para além do determinismo tecnológico, encorajando futuros alternativos em que a tecnologia serve uma igualdade educativa radical (</a:t>
            </a:r>
            <a:r>
              <a:rPr kumimoji="0" lang="pt-P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 Light" panose="020F0302020204030204" pitchFamily="34" charset="0"/>
              </a:rPr>
              <a:t>Uleanya</a:t>
            </a: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 Light" panose="020F0302020204030204" pitchFamily="34" charset="0"/>
              </a:rPr>
              <a:t> &amp; </a:t>
            </a:r>
            <a:r>
              <a:rPr kumimoji="0" lang="pt-P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 Light" panose="020F0302020204030204" pitchFamily="34" charset="0"/>
              </a:rPr>
              <a:t>Prinsloo</a:t>
            </a:r>
            <a:r>
              <a:rPr lang="pt-PT" sz="1400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, </a:t>
            </a: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Calibri Light" panose="020F0302020204030204" pitchFamily="34" charset="0"/>
              </a:rPr>
              <a:t>2022)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sz="1400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Ir além das práticas educativas dominantes que continuam a ter uma visão instrumentalista da tecnologia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Calibri Light" panose="020F030202020403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B778E5B-8759-4208-B62B-CDD388872DD8}"/>
              </a:ext>
            </a:extLst>
          </p:cNvPr>
          <p:cNvSpPr txBox="1"/>
          <p:nvPr/>
        </p:nvSpPr>
        <p:spPr>
          <a:xfrm>
            <a:off x="608715" y="2100378"/>
            <a:ext cx="517962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solidFill>
                  <a:srgbClr val="01692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tecnologia é tudo menos neutra!</a:t>
            </a:r>
          </a:p>
          <a:p>
            <a:r>
              <a:rPr lang="pt-BR" sz="1400" dirty="0">
                <a:solidFill>
                  <a:srgbClr val="01692E"/>
                </a:solidFill>
                <a:latin typeface="+mj-lt"/>
                <a:cs typeface="Aharoni" panose="02010803020104030203" pitchFamily="2" charset="-79"/>
              </a:rPr>
              <a:t>(Uleanyal &amp; Prinsloo, 2022) </a:t>
            </a:r>
          </a:p>
        </p:txBody>
      </p:sp>
    </p:spTree>
    <p:extLst>
      <p:ext uri="{BB962C8B-B14F-4D97-AF65-F5344CB8AC3E}">
        <p14:creationId xmlns:p14="http://schemas.microsoft.com/office/powerpoint/2010/main" val="2218663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676617" y="1564821"/>
            <a:ext cx="773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Que perguntas precisamos fazer para uma compreensão crítica do digital?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2009785"/>
            <a:ext cx="69758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Quem dirige a agenda da tecnologia, designadamente da tecnologia educativa?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Que visões do futuro tecnológico encontramos nas políticas e macro estratégias delineadas?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+mj-lt"/>
              </a:rPr>
              <a:t>A tecnologia que usamos é adequada ao contexto? Económico, geopolítico, social, material….?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+mj-lt"/>
              </a:rPr>
              <a:t>A tecnologia usada é ética? (ver </a:t>
            </a:r>
            <a:r>
              <a:rPr lang="pt-PT" sz="1400" dirty="0" err="1">
                <a:latin typeface="+mj-lt"/>
              </a:rPr>
              <a:t>Biesta</a:t>
            </a:r>
            <a:r>
              <a:rPr lang="pt-PT" sz="1400" dirty="0">
                <a:latin typeface="+mj-lt"/>
              </a:rPr>
              <a:t> 2007, 2010).  </a:t>
            </a:r>
            <a:endParaRPr lang="pt-PT" sz="1400" b="1" dirty="0">
              <a:solidFill>
                <a:srgbClr val="00B050"/>
              </a:solidFill>
              <a:latin typeface="+mj-lt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0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550645"/>
            <a:ext cx="382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Compreensão crítica do digital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2009785"/>
            <a:ext cx="697584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 </a:t>
            </a:r>
          </a:p>
          <a:p>
            <a:r>
              <a:rPr lang="pt-PT" sz="1400" dirty="0">
                <a:latin typeface="+mj-lt"/>
              </a:rPr>
              <a:t>A noção de pós-digital oferece um leque de oportunidades não só  para investigar e refletir sobre o nosso envolvimento com a tecnologia, mas também para responsabilizar as instituições e os fornecedores, bem como para formular estratégias de combate à medida que desenvolvemos uma compreensão crítica da tecnologia que vai para lá da visão instrumental, que vai para além dos discursos de eficiência, produtividade e controlo.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2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316729"/>
            <a:ext cx="2598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Educação pós-digital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1686061"/>
            <a:ext cx="69758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 </a:t>
            </a:r>
            <a:r>
              <a:rPr lang="pt-PT" sz="1400" dirty="0">
                <a:latin typeface="+mj-lt"/>
              </a:rPr>
              <a:t>As perspetivas pós-digitais emergentes defendem que atualmente a educação envolve sempre a combinação do digital, do biológico, do material, do social e do emocional. (</a:t>
            </a:r>
            <a:r>
              <a:rPr lang="pt-PT" sz="1400" dirty="0" err="1">
                <a:latin typeface="+mj-lt"/>
              </a:rPr>
              <a:t>Jandric</a:t>
            </a:r>
            <a:r>
              <a:rPr lang="pt-PT" sz="1400" dirty="0">
                <a:latin typeface="+mj-lt"/>
              </a:rPr>
              <a:t>, 2018)</a:t>
            </a:r>
          </a:p>
          <a:p>
            <a:endParaRPr lang="pt-PT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+mj-lt"/>
              </a:rPr>
              <a:t>A aprendizagem presencial contemporânea é, inevitavelmente, uma aprendizagem mista.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+mj-lt"/>
              </a:rPr>
              <a:t>A aprendizagem mediada digitalmente não acontece numa realidade separada.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400" dirty="0">
              <a:latin typeface="+mj-lt"/>
            </a:endParaRPr>
          </a:p>
          <a:p>
            <a:r>
              <a:rPr lang="pt-PT" sz="1600" b="1" dirty="0">
                <a:solidFill>
                  <a:srgbClr val="00B050"/>
                </a:solidFill>
                <a:latin typeface="+mj-lt"/>
              </a:rPr>
              <a:t>A aprendizagem estende-se para além da sala de aula e do computador, misturando formas presenciais e online, assíncronas e síncronas, corporais, emocionais, sociais e cognitivas.</a:t>
            </a:r>
          </a:p>
          <a:p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12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B8C4F38-050F-DE4C-A7DD-7B6274EB282E}"/>
              </a:ext>
            </a:extLst>
          </p:cNvPr>
          <p:cNvSpPr txBox="1"/>
          <p:nvPr/>
        </p:nvSpPr>
        <p:spPr>
          <a:xfrm>
            <a:off x="800101" y="1316729"/>
            <a:ext cx="794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8DAF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Relação entre a Tecnologia e a Pedagogia na Educação pós-digital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708DA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7E1AC61-903E-4490-98FD-1B96E9C4D280}"/>
              </a:ext>
            </a:extLst>
          </p:cNvPr>
          <p:cNvSpPr txBox="1"/>
          <p:nvPr/>
        </p:nvSpPr>
        <p:spPr>
          <a:xfrm>
            <a:off x="800101" y="1786920"/>
            <a:ext cx="69758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 </a:t>
            </a:r>
            <a:r>
              <a:rPr lang="pt-PT" sz="1600" dirty="0">
                <a:latin typeface="+mj-lt"/>
              </a:rPr>
              <a:t>A tecnologia e a pedagogia impulsionam-se mutuamente. É na integração de novas tecnologias e práticas, que emergem nas ecologias existentes, que surgem oportunidades e desafios. A aprendizagem é sempre contextualizada e depende desses contextos.</a:t>
            </a:r>
          </a:p>
          <a:p>
            <a:endParaRPr lang="pt-PT" sz="1600" dirty="0">
              <a:latin typeface="+mj-lt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271063"/>
      </p:ext>
    </p:extLst>
  </p:cSld>
  <p:clrMapOvr>
    <a:masterClrMapping/>
  </p:clrMapOvr>
</p:sld>
</file>

<file path=ppt/theme/theme1.xml><?xml version="1.0" encoding="utf-8"?>
<a:theme xmlns:a="http://schemas.openxmlformats.org/drawingml/2006/main" name="Padrã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F8A577AC43BC64AAAB6CC4DCEC68A78" ma:contentTypeVersion="" ma:contentTypeDescription="Crie um novo documento." ma:contentTypeScope="" ma:versionID="b1b1ab22b893d1dd00e2bf4e1f7e7627">
  <xsd:schema xmlns:xsd="http://www.w3.org/2001/XMLSchema" xmlns:xs="http://www.w3.org/2001/XMLSchema" xmlns:p="http://schemas.microsoft.com/office/2006/metadata/properties" xmlns:ns1="http://schemas.microsoft.com/sharepoint/v3" xmlns:ns2="f7704bea-2bb5-468b-8221-edf395a4b75a" xmlns:ns3="fb0f7546-af02-455f-a24d-bb7acb0c82b7" xmlns:ns4="5feeb68a-fa8a-4e72-9bf8-361bbdd14ef5" targetNamespace="http://schemas.microsoft.com/office/2006/metadata/properties" ma:root="true" ma:fieldsID="6736ddfcf20016b5a96b1d884ef1b4d2" ns1:_="" ns2:_="" ns3:_="" ns4:_="">
    <xsd:import namespace="http://schemas.microsoft.com/sharepoint/v3"/>
    <xsd:import namespace="f7704bea-2bb5-468b-8221-edf395a4b75a"/>
    <xsd:import namespace="fb0f7546-af02-455f-a24d-bb7acb0c82b7"/>
    <xsd:import namespace="5feeb68a-fa8a-4e72-9bf8-361bbdd14e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Ação de Interface do Usuário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704bea-2bb5-468b-8221-edf395a4b7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Marcações de imagem" ma:readOnly="false" ma:fieldId="{5cf76f15-5ced-4ddc-b409-7134ff3c332f}" ma:taxonomyMulti="true" ma:sspId="3c1f837b-9003-4ae4-92fc-ab83554533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f7546-af02-455f-a24d-bb7acb0c82b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eeb68a-fa8a-4e72-9bf8-361bbdd14ef5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4CF27679-2815-4C14-9A51-0543D8E27612}" ma:internalName="TaxCatchAll" ma:showField="CatchAllData" ma:web="{fb0f7546-af02-455f-a24d-bb7acb0c82b7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DD1535-69A1-4B72-8B8B-6D8D24C546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8DB5E1-7CFD-4E98-9B00-478CAB39C6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7704bea-2bb5-468b-8221-edf395a4b75a"/>
    <ds:schemaRef ds:uri="fb0f7546-af02-455f-a24d-bb7acb0c82b7"/>
    <ds:schemaRef ds:uri="5feeb68a-fa8a-4e72-9bf8-361bbdd14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4918</TotalTime>
  <Words>2152</Words>
  <Application>Microsoft Office PowerPoint</Application>
  <PresentationFormat>Apresentação no Ecrã (16:9)</PresentationFormat>
  <Paragraphs>107</Paragraphs>
  <Slides>18</Slides>
  <Notes>15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30" baseType="lpstr">
      <vt:lpstr>Microsoft YaHei</vt:lpstr>
      <vt:lpstr>Aharoni</vt:lpstr>
      <vt:lpstr>Arial</vt:lpstr>
      <vt:lpstr>Calibri</vt:lpstr>
      <vt:lpstr>Calibri Light</vt:lpstr>
      <vt:lpstr>Century Gothic</vt:lpstr>
      <vt:lpstr>Liberation Sans</vt:lpstr>
      <vt:lpstr>Liberation Serif</vt:lpstr>
      <vt:lpstr>Lucida Sans</vt:lpstr>
      <vt:lpstr>Segoe UI</vt:lpstr>
      <vt:lpstr>Tahoma</vt:lpstr>
      <vt:lpstr>Padrão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Reginaldo Rodrigues da Costa</dc:creator>
  <cp:lastModifiedBy>Lúcia da Graça Cruz Domingues Amante</cp:lastModifiedBy>
  <cp:revision>42</cp:revision>
  <dcterms:created xsi:type="dcterms:W3CDTF">2023-06-16T10:58:11Z</dcterms:created>
  <dcterms:modified xsi:type="dcterms:W3CDTF">2023-09-28T12:58:54Z</dcterms:modified>
</cp:coreProperties>
</file>