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60" r:id="rId4"/>
    <p:sldId id="261" r:id="rId5"/>
    <p:sldId id="262" r:id="rId6"/>
    <p:sldId id="281" r:id="rId7"/>
    <p:sldId id="263" r:id="rId8"/>
    <p:sldId id="264" r:id="rId9"/>
    <p:sldId id="278" r:id="rId10"/>
    <p:sldId id="270" r:id="rId11"/>
    <p:sldId id="269" r:id="rId12"/>
    <p:sldId id="284" r:id="rId13"/>
    <p:sldId id="272" r:id="rId14"/>
    <p:sldId id="271" r:id="rId15"/>
    <p:sldId id="286" r:id="rId16"/>
    <p:sldId id="285" r:id="rId17"/>
    <p:sldId id="274" r:id="rId18"/>
    <p:sldId id="275" r:id="rId19"/>
    <p:sldId id="273" r:id="rId20"/>
    <p:sldId id="276" r:id="rId2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dalena Carvalho" initials="MC" lastIdx="14" clrIdx="0">
    <p:extLst>
      <p:ext uri="{19B8F6BF-5375-455C-9EA6-DF929625EA0E}">
        <p15:presenceInfo xmlns:p15="http://schemas.microsoft.com/office/powerpoint/2012/main" userId="S-1-5-21-2076678552-3351040681-1739095315-3576" providerId="AD"/>
      </p:ext>
    </p:extLst>
  </p:cmAuthor>
  <p:cmAuthor id="2" name="Microsoft Office User" initials="MOU" lastIdx="3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84" y="738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8323">
              <a:noFill/>
            </a:ln>
          </c:spPr>
          <c:invertIfNegative val="0"/>
          <c:cat>
            <c:strRef>
              <c:f>TOTAL_SETEMBRO20!$B$2:$B$18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TOTAL_SETEMBRO20!$C$2:$C$18</c:f>
              <c:numCache>
                <c:formatCode>General</c:formatCode>
                <c:ptCount val="17"/>
                <c:pt idx="0">
                  <c:v>2219</c:v>
                </c:pt>
                <c:pt idx="1">
                  <c:v>504</c:v>
                </c:pt>
                <c:pt idx="2">
                  <c:v>357</c:v>
                </c:pt>
                <c:pt idx="3">
                  <c:v>222</c:v>
                </c:pt>
                <c:pt idx="4">
                  <c:v>191</c:v>
                </c:pt>
                <c:pt idx="5">
                  <c:v>178</c:v>
                </c:pt>
                <c:pt idx="6">
                  <c:v>112</c:v>
                </c:pt>
                <c:pt idx="7">
                  <c:v>110</c:v>
                </c:pt>
                <c:pt idx="8">
                  <c:v>101</c:v>
                </c:pt>
                <c:pt idx="9">
                  <c:v>92</c:v>
                </c:pt>
                <c:pt idx="10">
                  <c:v>87</c:v>
                </c:pt>
                <c:pt idx="11">
                  <c:v>75</c:v>
                </c:pt>
                <c:pt idx="12">
                  <c:v>48</c:v>
                </c:pt>
                <c:pt idx="13">
                  <c:v>45</c:v>
                </c:pt>
                <c:pt idx="14">
                  <c:v>22</c:v>
                </c:pt>
                <c:pt idx="15">
                  <c:v>20</c:v>
                </c:pt>
                <c:pt idx="16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50-4CC7-A6A4-25A783F4FF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3633584"/>
        <c:axId val="1"/>
      </c:barChart>
      <c:catAx>
        <c:axId val="17363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062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vert="horz"/>
          <a:lstStyle/>
          <a:p>
            <a:pPr>
              <a:defRPr sz="1004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0621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7081">
            <a:noFill/>
          </a:ln>
        </c:spPr>
        <c:txPr>
          <a:bodyPr rot="0" vert="horz"/>
          <a:lstStyle/>
          <a:p>
            <a:pPr>
              <a:defRPr sz="1004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73633584"/>
        <c:crosses val="autoZero"/>
        <c:crossBetween val="between"/>
      </c:valAx>
      <c:spPr>
        <a:noFill/>
        <a:ln w="28323">
          <a:noFill/>
        </a:ln>
      </c:spPr>
    </c:plotArea>
    <c:plotVisOnly val="1"/>
    <c:dispBlanksAs val="gap"/>
    <c:showDLblsOverMax val="0"/>
  </c:chart>
  <c:spPr>
    <a:solidFill>
      <a:schemeClr val="bg1"/>
    </a:solidFill>
    <a:ln w="10621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15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b="1" dirty="0"/>
              <a:t>ODS | </a:t>
            </a:r>
            <a:r>
              <a:rPr lang="pt-PT" b="1" dirty="0" smtClean="0"/>
              <a:t>TIPOLOGIA de COMUNIDADE | Número </a:t>
            </a:r>
            <a:r>
              <a:rPr lang="pt-PT" b="1" dirty="0"/>
              <a:t>absoluto de documentos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TOTAL_SETEMBRO20!$C$32</c:f>
              <c:strCache>
                <c:ptCount val="1"/>
                <c:pt idx="0">
                  <c:v>a. Áreas científicas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TOTAL_SETEMBRO20!$B$33:$B$49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TOTAL_SETEMBRO20!$C$33:$C$49</c:f>
              <c:numCache>
                <c:formatCode>General</c:formatCode>
                <c:ptCount val="17"/>
                <c:pt idx="0">
                  <c:v>734</c:v>
                </c:pt>
                <c:pt idx="1">
                  <c:v>152</c:v>
                </c:pt>
                <c:pt idx="2">
                  <c:v>100</c:v>
                </c:pt>
                <c:pt idx="3">
                  <c:v>66</c:v>
                </c:pt>
                <c:pt idx="4">
                  <c:v>107</c:v>
                </c:pt>
                <c:pt idx="5">
                  <c:v>139</c:v>
                </c:pt>
                <c:pt idx="6">
                  <c:v>91</c:v>
                </c:pt>
                <c:pt idx="7">
                  <c:v>40</c:v>
                </c:pt>
                <c:pt idx="8">
                  <c:v>71</c:v>
                </c:pt>
                <c:pt idx="9">
                  <c:v>55</c:v>
                </c:pt>
                <c:pt idx="10">
                  <c:v>47</c:v>
                </c:pt>
                <c:pt idx="11">
                  <c:v>28</c:v>
                </c:pt>
                <c:pt idx="12">
                  <c:v>27</c:v>
                </c:pt>
                <c:pt idx="13">
                  <c:v>32</c:v>
                </c:pt>
                <c:pt idx="14">
                  <c:v>10</c:v>
                </c:pt>
                <c:pt idx="15">
                  <c:v>12</c:v>
                </c:pt>
                <c:pt idx="1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72-469B-A753-FA9DBDA53DB1}"/>
            </c:ext>
          </c:extLst>
        </c:ser>
        <c:ser>
          <c:idx val="1"/>
          <c:order val="1"/>
          <c:tx>
            <c:strRef>
              <c:f>TOTAL_SETEMBRO20!$D$32</c:f>
              <c:strCache>
                <c:ptCount val="1"/>
                <c:pt idx="0">
                  <c:v>b. Académico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TOTAL_SETEMBRO20!$B$33:$B$49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TOTAL_SETEMBRO20!$D$33:$D$49</c:f>
              <c:numCache>
                <c:formatCode>General</c:formatCode>
                <c:ptCount val="17"/>
                <c:pt idx="0">
                  <c:v>2598</c:v>
                </c:pt>
                <c:pt idx="1">
                  <c:v>611</c:v>
                </c:pt>
                <c:pt idx="2">
                  <c:v>377</c:v>
                </c:pt>
                <c:pt idx="3">
                  <c:v>262</c:v>
                </c:pt>
                <c:pt idx="4">
                  <c:v>204</c:v>
                </c:pt>
                <c:pt idx="5">
                  <c:v>204</c:v>
                </c:pt>
                <c:pt idx="6">
                  <c:v>119</c:v>
                </c:pt>
                <c:pt idx="7">
                  <c:v>144</c:v>
                </c:pt>
                <c:pt idx="8">
                  <c:v>111</c:v>
                </c:pt>
                <c:pt idx="9">
                  <c:v>93</c:v>
                </c:pt>
                <c:pt idx="10">
                  <c:v>103</c:v>
                </c:pt>
                <c:pt idx="11">
                  <c:v>86</c:v>
                </c:pt>
                <c:pt idx="12">
                  <c:v>50</c:v>
                </c:pt>
                <c:pt idx="13">
                  <c:v>47</c:v>
                </c:pt>
                <c:pt idx="14">
                  <c:v>22</c:v>
                </c:pt>
                <c:pt idx="15">
                  <c:v>23</c:v>
                </c:pt>
                <c:pt idx="1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72-469B-A753-FA9DBDA53DB1}"/>
            </c:ext>
          </c:extLst>
        </c:ser>
        <c:ser>
          <c:idx val="2"/>
          <c:order val="2"/>
          <c:tx>
            <c:strRef>
              <c:f>TOTAL_SETEMBRO20!$E$32</c:f>
              <c:strCache>
                <c:ptCount val="1"/>
                <c:pt idx="0">
                  <c:v>c. Institucional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TOTAL_SETEMBRO20!$B$33:$B$49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TOTAL_SETEMBRO20!$E$33:$E$49</c:f>
              <c:numCache>
                <c:formatCode>General</c:formatCode>
                <c:ptCount val="17"/>
                <c:pt idx="0">
                  <c:v>149</c:v>
                </c:pt>
                <c:pt idx="1">
                  <c:v>71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9</c:v>
                </c:pt>
                <c:pt idx="11">
                  <c:v>19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72-469B-A753-FA9DBDA53DB1}"/>
            </c:ext>
          </c:extLst>
        </c:ser>
        <c:ser>
          <c:idx val="3"/>
          <c:order val="3"/>
          <c:tx>
            <c:strRef>
              <c:f>TOTAL_SETEMBRO20!$F$32</c:f>
              <c:strCache>
                <c:ptCount val="1"/>
                <c:pt idx="0">
                  <c:v>d. REA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TOTAL_SETEMBRO20!$B$33:$B$49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TOTAL_SETEMBRO20!$F$33:$F$49</c:f>
              <c:numCache>
                <c:formatCode>General</c:formatCode>
                <c:ptCount val="17"/>
                <c:pt idx="0">
                  <c:v>1396</c:v>
                </c:pt>
                <c:pt idx="1">
                  <c:v>288</c:v>
                </c:pt>
                <c:pt idx="2">
                  <c:v>299</c:v>
                </c:pt>
                <c:pt idx="3">
                  <c:v>133</c:v>
                </c:pt>
                <c:pt idx="4">
                  <c:v>128</c:v>
                </c:pt>
                <c:pt idx="5">
                  <c:v>97</c:v>
                </c:pt>
                <c:pt idx="6">
                  <c:v>78</c:v>
                </c:pt>
                <c:pt idx="7">
                  <c:v>58</c:v>
                </c:pt>
                <c:pt idx="8">
                  <c:v>61</c:v>
                </c:pt>
                <c:pt idx="9">
                  <c:v>81</c:v>
                </c:pt>
                <c:pt idx="10">
                  <c:v>46</c:v>
                </c:pt>
                <c:pt idx="11">
                  <c:v>27</c:v>
                </c:pt>
                <c:pt idx="12">
                  <c:v>26</c:v>
                </c:pt>
                <c:pt idx="13">
                  <c:v>31</c:v>
                </c:pt>
                <c:pt idx="14">
                  <c:v>17</c:v>
                </c:pt>
                <c:pt idx="15">
                  <c:v>10</c:v>
                </c:pt>
                <c:pt idx="1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72-469B-A753-FA9DBDA53DB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79959384"/>
        <c:axId val="379962008"/>
      </c:barChart>
      <c:catAx>
        <c:axId val="379959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62008"/>
        <c:crosses val="autoZero"/>
        <c:auto val="1"/>
        <c:lblAlgn val="ctr"/>
        <c:lblOffset val="100"/>
        <c:noMultiLvlLbl val="0"/>
      </c:catAx>
      <c:valAx>
        <c:axId val="379962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59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9848888374247335E-3"/>
          <c:y val="0.95511939492415299"/>
          <c:w val="0.99525571252122902"/>
          <c:h val="4.48806050758470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b="1" dirty="0"/>
              <a:t>ODS | TIPOLOGIA DE </a:t>
            </a:r>
            <a:r>
              <a:rPr lang="pt-PT" b="1" dirty="0" smtClean="0"/>
              <a:t>COMUNIDADE</a:t>
            </a:r>
            <a:endParaRPr lang="pt-PT" b="1" dirty="0"/>
          </a:p>
        </c:rich>
      </c:tx>
      <c:layout>
        <c:manualLayout>
          <c:xMode val="edge"/>
          <c:yMode val="edge"/>
          <c:x val="0.34125976623398657"/>
          <c:y val="6.10169654389337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5379465763021143E-2"/>
          <c:y val="2.0314448026844019E-2"/>
          <c:w val="0.89008309132011632"/>
          <c:h val="0.449040600647161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TOTAL_SETEMBRO20!$C$32</c:f>
              <c:strCache>
                <c:ptCount val="1"/>
                <c:pt idx="0">
                  <c:v>a. Áreas científicas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TOTAL_SETEMBRO20!$B$53:$B$69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TOTAL_SETEMBRO20!$C$53:$C$69</c:f>
              <c:numCache>
                <c:formatCode>0%</c:formatCode>
                <c:ptCount val="17"/>
                <c:pt idx="0">
                  <c:v>0.42748980780430984</c:v>
                </c:pt>
                <c:pt idx="1">
                  <c:v>8.8526499708794407E-2</c:v>
                </c:pt>
                <c:pt idx="2">
                  <c:v>5.8241118229470007E-2</c:v>
                </c:pt>
                <c:pt idx="3">
                  <c:v>3.8439138031450201E-2</c:v>
                </c:pt>
                <c:pt idx="4">
                  <c:v>6.2317996505532908E-2</c:v>
                </c:pt>
                <c:pt idx="5">
                  <c:v>8.0955154338963303E-2</c:v>
                </c:pt>
                <c:pt idx="6">
                  <c:v>5.2999417588817703E-2</c:v>
                </c:pt>
                <c:pt idx="7">
                  <c:v>2.3296447291788001E-2</c:v>
                </c:pt>
                <c:pt idx="8">
                  <c:v>4.1351193942923706E-2</c:v>
                </c:pt>
                <c:pt idx="9">
                  <c:v>3.2032615026208501E-2</c:v>
                </c:pt>
                <c:pt idx="10">
                  <c:v>2.7373325567850902E-2</c:v>
                </c:pt>
                <c:pt idx="11">
                  <c:v>1.6307513104251603E-2</c:v>
                </c:pt>
                <c:pt idx="12">
                  <c:v>1.5725101921956901E-2</c:v>
                </c:pt>
                <c:pt idx="13">
                  <c:v>1.8637157833430402E-2</c:v>
                </c:pt>
                <c:pt idx="14">
                  <c:v>5.8241118229470003E-3</c:v>
                </c:pt>
                <c:pt idx="15">
                  <c:v>6.9889341875364009E-3</c:v>
                </c:pt>
                <c:pt idx="16">
                  <c:v>3.4944670937682005E-3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D-4B84-B0E3-C7696B6E0752}"/>
            </c:ext>
          </c:extLst>
        </c:ser>
        <c:ser>
          <c:idx val="1"/>
          <c:order val="1"/>
          <c:tx>
            <c:strRef>
              <c:f>TOTAL_SETEMBRO20!$D$32</c:f>
              <c:strCache>
                <c:ptCount val="1"/>
                <c:pt idx="0">
                  <c:v>b. Académico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TOTAL_SETEMBRO20!$B$53:$B$69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TOTAL_SETEMBRO20!$D$53:$D$69</c:f>
              <c:numCache>
                <c:formatCode>0%</c:formatCode>
                <c:ptCount val="17"/>
                <c:pt idx="0">
                  <c:v>0.51182033096926716</c:v>
                </c:pt>
                <c:pt idx="1">
                  <c:v>0.12037037037037036</c:v>
                </c:pt>
                <c:pt idx="2">
                  <c:v>7.4271079590228523E-2</c:v>
                </c:pt>
                <c:pt idx="3">
                  <c:v>5.1615445232466507E-2</c:v>
                </c:pt>
                <c:pt idx="4">
                  <c:v>4.0189125295508277E-2</c:v>
                </c:pt>
                <c:pt idx="5">
                  <c:v>4.0189125295508277E-2</c:v>
                </c:pt>
                <c:pt idx="6">
                  <c:v>2.3443656422379826E-2</c:v>
                </c:pt>
                <c:pt idx="7">
                  <c:v>2.8368794326241134E-2</c:v>
                </c:pt>
                <c:pt idx="8">
                  <c:v>2.1867612293144208E-2</c:v>
                </c:pt>
                <c:pt idx="9">
                  <c:v>1.8321513002364065E-2</c:v>
                </c:pt>
                <c:pt idx="10">
                  <c:v>2.0291568163908591E-2</c:v>
                </c:pt>
                <c:pt idx="11">
                  <c:v>1.69424743892829E-2</c:v>
                </c:pt>
                <c:pt idx="12">
                  <c:v>9.8502758077226166E-3</c:v>
                </c:pt>
                <c:pt idx="13">
                  <c:v>9.2592592592592587E-3</c:v>
                </c:pt>
                <c:pt idx="14">
                  <c:v>4.3341213553979513E-3</c:v>
                </c:pt>
                <c:pt idx="15">
                  <c:v>4.5311268715524031E-3</c:v>
                </c:pt>
                <c:pt idx="16">
                  <c:v>4.3341213553979513E-3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0D-4B84-B0E3-C7696B6E0752}"/>
            </c:ext>
          </c:extLst>
        </c:ser>
        <c:ser>
          <c:idx val="2"/>
          <c:order val="2"/>
          <c:tx>
            <c:strRef>
              <c:f>TOTAL_SETEMBRO20!$E$32</c:f>
              <c:strCache>
                <c:ptCount val="1"/>
                <c:pt idx="0">
                  <c:v>c. Institucional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TOTAL_SETEMBRO20!$B$53:$B$69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TOTAL_SETEMBRO20!$E$53:$E$69</c:f>
              <c:numCache>
                <c:formatCode>0%</c:formatCode>
                <c:ptCount val="17"/>
                <c:pt idx="0">
                  <c:v>0.49013157894736842</c:v>
                </c:pt>
                <c:pt idx="1">
                  <c:v>0.23355263157894737</c:v>
                </c:pt>
                <c:pt idx="2">
                  <c:v>5.2631578947368418E-2</c:v>
                </c:pt>
                <c:pt idx="3">
                  <c:v>5.5921052631578948E-2</c:v>
                </c:pt>
                <c:pt idx="4">
                  <c:v>5.921052631578947E-2</c:v>
                </c:pt>
                <c:pt idx="5">
                  <c:v>0</c:v>
                </c:pt>
                <c:pt idx="6">
                  <c:v>0</c:v>
                </c:pt>
                <c:pt idx="7">
                  <c:v>6.5789473684210523E-3</c:v>
                </c:pt>
                <c:pt idx="8">
                  <c:v>0</c:v>
                </c:pt>
                <c:pt idx="9">
                  <c:v>0</c:v>
                </c:pt>
                <c:pt idx="10">
                  <c:v>2.9605263157894735E-2</c:v>
                </c:pt>
                <c:pt idx="11">
                  <c:v>6.25E-2</c:v>
                </c:pt>
                <c:pt idx="12">
                  <c:v>6.5789473684210523E-3</c:v>
                </c:pt>
                <c:pt idx="13">
                  <c:v>0</c:v>
                </c:pt>
                <c:pt idx="14">
                  <c:v>3.2894736842105261E-3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0D-4B84-B0E3-C7696B6E0752}"/>
            </c:ext>
          </c:extLst>
        </c:ser>
        <c:ser>
          <c:idx val="3"/>
          <c:order val="3"/>
          <c:tx>
            <c:strRef>
              <c:f>TOTAL_SETEMBRO20!$F$32</c:f>
              <c:strCache>
                <c:ptCount val="1"/>
                <c:pt idx="0">
                  <c:v>d. REA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TOTAL_SETEMBRO20!$B$53:$B$69</c:f>
              <c:strCache>
                <c:ptCount val="17"/>
                <c:pt idx="0">
                  <c:v>ODS::04:Educação de Qualidade</c:v>
                </c:pt>
                <c:pt idx="1">
                  <c:v>ODS::09:Indústria, Inovação e Infraestruturas</c:v>
                </c:pt>
                <c:pt idx="2">
                  <c:v>ODS::11:Cidades e Comunidades Sustentáveis</c:v>
                </c:pt>
                <c:pt idx="3">
                  <c:v>ODS::10:Reduzir as Desigualdades</c:v>
                </c:pt>
                <c:pt idx="4">
                  <c:v>ODS::12:Produção e Consumo Sustentáveis</c:v>
                </c:pt>
                <c:pt idx="5">
                  <c:v>ODS::03:Saúde de Qualidade</c:v>
                </c:pt>
                <c:pt idx="6">
                  <c:v>ODS::08:Trabalho Digno e Crescimento Económico</c:v>
                </c:pt>
                <c:pt idx="7">
                  <c:v>ODS::16:Paz, Justiça e Instituições Eficazes</c:v>
                </c:pt>
                <c:pt idx="8">
                  <c:v>ODS::17:Parcerias para a Implementação dos Objetivos</c:v>
                </c:pt>
                <c:pt idx="9">
                  <c:v>ODS::15:Proteger a Vida Terrestre</c:v>
                </c:pt>
                <c:pt idx="10">
                  <c:v>ODS::05:Igualdade de Género</c:v>
                </c:pt>
                <c:pt idx="11">
                  <c:v>ODS::13:Ação Climática</c:v>
                </c:pt>
                <c:pt idx="12">
                  <c:v>ODS::14:Proteger a Vida Marinha</c:v>
                </c:pt>
                <c:pt idx="13">
                  <c:v>ODS::01:Erradicar a Pobreza</c:v>
                </c:pt>
                <c:pt idx="14">
                  <c:v>ODS::02:Erradicar a Fome</c:v>
                </c:pt>
                <c:pt idx="15">
                  <c:v>ODS::06:Água Potável e Saneamento</c:v>
                </c:pt>
                <c:pt idx="16">
                  <c:v>ODS::07:Energias Renováveis e Acessíveis</c:v>
                </c:pt>
              </c:strCache>
            </c:strRef>
          </c:cat>
          <c:val>
            <c:numRef>
              <c:f>TOTAL_SETEMBRO20!$F$53:$F$69</c:f>
              <c:numCache>
                <c:formatCode>0%</c:formatCode>
                <c:ptCount val="17"/>
                <c:pt idx="0">
                  <c:v>0.50053782717820006</c:v>
                </c:pt>
                <c:pt idx="1">
                  <c:v>0.10326281821441377</c:v>
                </c:pt>
                <c:pt idx="2">
                  <c:v>0.10720688418788096</c:v>
                </c:pt>
                <c:pt idx="3">
                  <c:v>4.7687343133739693E-2</c:v>
                </c:pt>
                <c:pt idx="4">
                  <c:v>4.5894585873072789E-2</c:v>
                </c:pt>
                <c:pt idx="5">
                  <c:v>3.4779490856937968E-2</c:v>
                </c:pt>
                <c:pt idx="6">
                  <c:v>2.7967013266403728E-2</c:v>
                </c:pt>
                <c:pt idx="7">
                  <c:v>2.0795984223736106E-2</c:v>
                </c:pt>
                <c:pt idx="8">
                  <c:v>2.187163858013625E-2</c:v>
                </c:pt>
                <c:pt idx="9">
                  <c:v>2.9042667622803872E-2</c:v>
                </c:pt>
                <c:pt idx="10">
                  <c:v>1.6493366798135532E-2</c:v>
                </c:pt>
                <c:pt idx="11">
                  <c:v>9.6808892076012901E-3</c:v>
                </c:pt>
                <c:pt idx="12">
                  <c:v>9.3223377554679104E-3</c:v>
                </c:pt>
                <c:pt idx="13">
                  <c:v>1.1115095016134816E-2</c:v>
                </c:pt>
                <c:pt idx="14">
                  <c:v>6.0953746862674792E-3</c:v>
                </c:pt>
                <c:pt idx="15">
                  <c:v>3.5855145213338113E-3</c:v>
                </c:pt>
                <c:pt idx="16">
                  <c:v>4.6611688777339552E-3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0D-4B84-B0E3-C7696B6E07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79959384"/>
        <c:axId val="379962008"/>
      </c:barChart>
      <c:catAx>
        <c:axId val="379959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62008"/>
        <c:crosses val="autoZero"/>
        <c:auto val="1"/>
        <c:lblAlgn val="ctr"/>
        <c:lblOffset val="100"/>
        <c:noMultiLvlLbl val="0"/>
      </c:catAx>
      <c:valAx>
        <c:axId val="379962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59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473167231167612E-2"/>
          <c:y val="0.91030889435292983"/>
          <c:w val="0.98252412161038005"/>
          <c:h val="8.96911056470699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'[Depositos_vDC.xlsx]Resumo (Global)'!$AH$25</c:f>
              <c:strCache>
                <c:ptCount val="1"/>
                <c:pt idx="0">
                  <c:v>1. ÁREAS CIENTÍFICAS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'[Depositos_vDC.xlsx]Resumo (Global)'!$AG$26:$AG$42</c:f>
              <c:strCache>
                <c:ptCount val="17"/>
                <c:pt idx="0">
                  <c:v>ODS:04</c:v>
                </c:pt>
                <c:pt idx="1">
                  <c:v>ODS:09</c:v>
                </c:pt>
                <c:pt idx="2">
                  <c:v>ODS:03</c:v>
                </c:pt>
                <c:pt idx="3">
                  <c:v>ODS:12</c:v>
                </c:pt>
                <c:pt idx="4">
                  <c:v>ODS:11</c:v>
                </c:pt>
                <c:pt idx="5">
                  <c:v>ODS:08</c:v>
                </c:pt>
                <c:pt idx="6">
                  <c:v>ODS:17</c:v>
                </c:pt>
                <c:pt idx="7">
                  <c:v>ODS:10</c:v>
                </c:pt>
                <c:pt idx="8">
                  <c:v>ODS:15</c:v>
                </c:pt>
                <c:pt idx="9">
                  <c:v>ODS:05</c:v>
                </c:pt>
                <c:pt idx="10">
                  <c:v>ODS:16</c:v>
                </c:pt>
                <c:pt idx="11">
                  <c:v>ODS:01</c:v>
                </c:pt>
                <c:pt idx="12">
                  <c:v>ODS:13</c:v>
                </c:pt>
                <c:pt idx="13">
                  <c:v>ODS:14</c:v>
                </c:pt>
                <c:pt idx="14">
                  <c:v>ODS:06</c:v>
                </c:pt>
                <c:pt idx="15">
                  <c:v>ODS:02</c:v>
                </c:pt>
                <c:pt idx="16">
                  <c:v>ODS:07</c:v>
                </c:pt>
              </c:strCache>
            </c:strRef>
          </c:cat>
          <c:val>
            <c:numRef>
              <c:f>'[Depositos_vDC.xlsx]Resumo (Global)'!$AH$26:$AH$42</c:f>
              <c:numCache>
                <c:formatCode>0%</c:formatCode>
                <c:ptCount val="17"/>
                <c:pt idx="0">
                  <c:v>0.42589338019917983</c:v>
                </c:pt>
                <c:pt idx="1">
                  <c:v>8.8459285295840656E-2</c:v>
                </c:pt>
                <c:pt idx="2">
                  <c:v>8.1429408318687752E-2</c:v>
                </c:pt>
                <c:pt idx="3">
                  <c:v>6.2683069712946696E-2</c:v>
                </c:pt>
                <c:pt idx="4">
                  <c:v>5.8582308142940832E-2</c:v>
                </c:pt>
                <c:pt idx="5">
                  <c:v>5.3309900410076154E-2</c:v>
                </c:pt>
                <c:pt idx="6">
                  <c:v>4.1593438781487989E-2</c:v>
                </c:pt>
                <c:pt idx="7">
                  <c:v>3.8664323374340948E-2</c:v>
                </c:pt>
                <c:pt idx="8">
                  <c:v>3.2220269478617461E-2</c:v>
                </c:pt>
                <c:pt idx="9">
                  <c:v>2.6947861745752782E-2</c:v>
                </c:pt>
                <c:pt idx="10">
                  <c:v>2.3432923257176334E-2</c:v>
                </c:pt>
                <c:pt idx="11">
                  <c:v>1.8160515524311659E-2</c:v>
                </c:pt>
                <c:pt idx="12">
                  <c:v>1.6403046280023433E-2</c:v>
                </c:pt>
                <c:pt idx="13">
                  <c:v>1.5817223198594025E-2</c:v>
                </c:pt>
                <c:pt idx="14">
                  <c:v>7.0298769771528994E-3</c:v>
                </c:pt>
                <c:pt idx="15">
                  <c:v>5.8582308142940834E-3</c:v>
                </c:pt>
                <c:pt idx="16">
                  <c:v>3.5149384885764497E-3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E6-43D4-88A4-912030DB1344}"/>
            </c:ext>
          </c:extLst>
        </c:ser>
        <c:ser>
          <c:idx val="1"/>
          <c:order val="1"/>
          <c:tx>
            <c:strRef>
              <c:f>'[Depositos_vDC.xlsx]Resumo (Global)'!$AI$25</c:f>
              <c:strCache>
                <c:ptCount val="1"/>
                <c:pt idx="0">
                  <c:v>2.  Produção académica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'[Depositos_vDC.xlsx]Resumo (Global)'!$AG$26:$AG$42</c:f>
              <c:strCache>
                <c:ptCount val="17"/>
                <c:pt idx="0">
                  <c:v>ODS:04</c:v>
                </c:pt>
                <c:pt idx="1">
                  <c:v>ODS:09</c:v>
                </c:pt>
                <c:pt idx="2">
                  <c:v>ODS:03</c:v>
                </c:pt>
                <c:pt idx="3">
                  <c:v>ODS:12</c:v>
                </c:pt>
                <c:pt idx="4">
                  <c:v>ODS:11</c:v>
                </c:pt>
                <c:pt idx="5">
                  <c:v>ODS:08</c:v>
                </c:pt>
                <c:pt idx="6">
                  <c:v>ODS:17</c:v>
                </c:pt>
                <c:pt idx="7">
                  <c:v>ODS:10</c:v>
                </c:pt>
                <c:pt idx="8">
                  <c:v>ODS:15</c:v>
                </c:pt>
                <c:pt idx="9">
                  <c:v>ODS:05</c:v>
                </c:pt>
                <c:pt idx="10">
                  <c:v>ODS:16</c:v>
                </c:pt>
                <c:pt idx="11">
                  <c:v>ODS:01</c:v>
                </c:pt>
                <c:pt idx="12">
                  <c:v>ODS:13</c:v>
                </c:pt>
                <c:pt idx="13">
                  <c:v>ODS:14</c:v>
                </c:pt>
                <c:pt idx="14">
                  <c:v>ODS:06</c:v>
                </c:pt>
                <c:pt idx="15">
                  <c:v>ODS:02</c:v>
                </c:pt>
                <c:pt idx="16">
                  <c:v>ODS:07</c:v>
                </c:pt>
              </c:strCache>
            </c:strRef>
          </c:cat>
          <c:val>
            <c:numRef>
              <c:f>'[Depositos_vDC.xlsx]Resumo (Global)'!$AI$26:$AI$42</c:f>
              <c:numCache>
                <c:formatCode>0%</c:formatCode>
                <c:ptCount val="17"/>
                <c:pt idx="0">
                  <c:v>0.57731958762886593</c:v>
                </c:pt>
                <c:pt idx="1">
                  <c:v>0.14776632302405499</c:v>
                </c:pt>
                <c:pt idx="2">
                  <c:v>2.9782359679266894E-2</c:v>
                </c:pt>
                <c:pt idx="3">
                  <c:v>2.5200458190148912E-2</c:v>
                </c:pt>
                <c:pt idx="4">
                  <c:v>3.4364261168384883E-2</c:v>
                </c:pt>
                <c:pt idx="5">
                  <c:v>1.4891179839633447E-2</c:v>
                </c:pt>
                <c:pt idx="6">
                  <c:v>1.2600229095074456E-2</c:v>
                </c:pt>
                <c:pt idx="7">
                  <c:v>5.4982817869415807E-2</c:v>
                </c:pt>
                <c:pt idx="8">
                  <c:v>2.2909507445589921E-3</c:v>
                </c:pt>
                <c:pt idx="9">
                  <c:v>2.1764032073310423E-2</c:v>
                </c:pt>
                <c:pt idx="10">
                  <c:v>4.1237113402061855E-2</c:v>
                </c:pt>
                <c:pt idx="11">
                  <c:v>3.4364261168384879E-3</c:v>
                </c:pt>
                <c:pt idx="12">
                  <c:v>1.6036655211912942E-2</c:v>
                </c:pt>
                <c:pt idx="13">
                  <c:v>4.5819014891179842E-3</c:v>
                </c:pt>
                <c:pt idx="14">
                  <c:v>6.8728522336769758E-3</c:v>
                </c:pt>
                <c:pt idx="15">
                  <c:v>2.2909507445589921E-3</c:v>
                </c:pt>
                <c:pt idx="16">
                  <c:v>4.5819014891179842E-3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E6-43D4-88A4-912030DB1344}"/>
            </c:ext>
          </c:extLst>
        </c:ser>
        <c:ser>
          <c:idx val="2"/>
          <c:order val="2"/>
          <c:tx>
            <c:strRef>
              <c:f>'[Depositos_vDC.xlsx]Resumo (Global)'!$AJ$25</c:f>
              <c:strCache>
                <c:ptCount val="1"/>
                <c:pt idx="0">
                  <c:v>3. REA (Magazine UAb + Editora eUAb + REA)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'[Depositos_vDC.xlsx]Resumo (Global)'!$AG$26:$AG$42</c:f>
              <c:strCache>
                <c:ptCount val="17"/>
                <c:pt idx="0">
                  <c:v>ODS:04</c:v>
                </c:pt>
                <c:pt idx="1">
                  <c:v>ODS:09</c:v>
                </c:pt>
                <c:pt idx="2">
                  <c:v>ODS:03</c:v>
                </c:pt>
                <c:pt idx="3">
                  <c:v>ODS:12</c:v>
                </c:pt>
                <c:pt idx="4">
                  <c:v>ODS:11</c:v>
                </c:pt>
                <c:pt idx="5">
                  <c:v>ODS:08</c:v>
                </c:pt>
                <c:pt idx="6">
                  <c:v>ODS:17</c:v>
                </c:pt>
                <c:pt idx="7">
                  <c:v>ODS:10</c:v>
                </c:pt>
                <c:pt idx="8">
                  <c:v>ODS:15</c:v>
                </c:pt>
                <c:pt idx="9">
                  <c:v>ODS:05</c:v>
                </c:pt>
                <c:pt idx="10">
                  <c:v>ODS:16</c:v>
                </c:pt>
                <c:pt idx="11">
                  <c:v>ODS:01</c:v>
                </c:pt>
                <c:pt idx="12">
                  <c:v>ODS:13</c:v>
                </c:pt>
                <c:pt idx="13">
                  <c:v>ODS:14</c:v>
                </c:pt>
                <c:pt idx="14">
                  <c:v>ODS:06</c:v>
                </c:pt>
                <c:pt idx="15">
                  <c:v>ODS:02</c:v>
                </c:pt>
                <c:pt idx="16">
                  <c:v>ODS:07</c:v>
                </c:pt>
              </c:strCache>
            </c:strRef>
          </c:cat>
          <c:val>
            <c:numRef>
              <c:f>'[Depositos_vDC.xlsx]Resumo (Global)'!$AJ$26:$AJ$42</c:f>
              <c:numCache>
                <c:formatCode>0%</c:formatCode>
                <c:ptCount val="17"/>
                <c:pt idx="0">
                  <c:v>0.4942940984675579</c:v>
                </c:pt>
                <c:pt idx="1">
                  <c:v>0.11705249429409846</c:v>
                </c:pt>
                <c:pt idx="2">
                  <c:v>3.1626997065536358E-2</c:v>
                </c:pt>
                <c:pt idx="3">
                  <c:v>4.7929572872513856E-2</c:v>
                </c:pt>
                <c:pt idx="4">
                  <c:v>0.10303227910009781</c:v>
                </c:pt>
                <c:pt idx="5">
                  <c:v>2.5432018258884904E-2</c:v>
                </c:pt>
                <c:pt idx="6">
                  <c:v>1.9889142484512554E-2</c:v>
                </c:pt>
                <c:pt idx="7">
                  <c:v>4.8907727420932509E-2</c:v>
                </c:pt>
                <c:pt idx="8">
                  <c:v>2.6410172807303553E-2</c:v>
                </c:pt>
                <c:pt idx="9">
                  <c:v>1.7932833387675252E-2</c:v>
                </c:pt>
                <c:pt idx="10">
                  <c:v>1.9563090968373002E-2</c:v>
                </c:pt>
                <c:pt idx="11">
                  <c:v>1.0107597000326051E-2</c:v>
                </c:pt>
                <c:pt idx="12">
                  <c:v>1.5324421258558853E-2</c:v>
                </c:pt>
                <c:pt idx="13">
                  <c:v>9.1294424519074019E-3</c:v>
                </c:pt>
                <c:pt idx="14">
                  <c:v>3.2605151613955006E-3</c:v>
                </c:pt>
                <c:pt idx="15">
                  <c:v>5.8689272905119005E-3</c:v>
                </c:pt>
                <c:pt idx="16">
                  <c:v>4.2386697098141506E-3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E6-43D4-88A4-912030DB134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11977704"/>
        <c:axId val="811980328"/>
      </c:barChart>
      <c:catAx>
        <c:axId val="811977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1980328"/>
        <c:crosses val="autoZero"/>
        <c:auto val="1"/>
        <c:lblAlgn val="ctr"/>
        <c:lblOffset val="100"/>
        <c:noMultiLvlLbl val="0"/>
      </c:catAx>
      <c:valAx>
        <c:axId val="811980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1977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028643158735595E-3"/>
          <c:y val="0.95455427398356552"/>
          <c:w val="0.99539427136825287"/>
          <c:h val="4.54457260164344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370432273006126E-2"/>
          <c:y val="8.0254418808129141E-2"/>
          <c:w val="0.91255716076212501"/>
          <c:h val="0.490089979274486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'[Depositos_vDC.xlsx]Resumo (Producao Academica)'!$C$60</c:f>
              <c:strCache>
                <c:ptCount val="1"/>
                <c:pt idx="0">
                  <c:v>Depósitos com ODS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'[Depositos_vDC.xlsx]Resumo (Producao Academica)'!$A$61:$A$82</c:f>
              <c:strCache>
                <c:ptCount val="22"/>
                <c:pt idx="0">
                  <c:v>LE@D </c:v>
                </c:pt>
                <c:pt idx="1">
                  <c:v>Estudos Globais</c:v>
                </c:pt>
                <c:pt idx="2">
                  <c:v>Ciências da Educação</c:v>
                </c:pt>
                <c:pt idx="3">
                  <c:v>História, Arqueologia e Património</c:v>
                </c:pt>
                <c:pt idx="4">
                  <c:v>CEMRI</c:v>
                </c:pt>
                <c:pt idx="5">
                  <c:v>Psicologia</c:v>
                </c:pt>
                <c:pt idx="6">
                  <c:v>Ciências da Vida</c:v>
                </c:pt>
                <c:pt idx="7">
                  <c:v>Ambiente e Sustentabilidade</c:v>
                </c:pt>
                <c:pt idx="8">
                  <c:v>Linguística</c:v>
                </c:pt>
                <c:pt idx="9">
                  <c:v>Sociologia</c:v>
                </c:pt>
                <c:pt idx="10">
                  <c:v>Gestão e Economia</c:v>
                </c:pt>
                <c:pt idx="11">
                  <c:v>CIAC-Uab</c:v>
                </c:pt>
                <c:pt idx="12">
                  <c:v>Língua, Literatura e Cultura Portuguesas</c:v>
                </c:pt>
                <c:pt idx="13">
                  <c:v>Informática e Sistemas de Informação</c:v>
                </c:pt>
                <c:pt idx="14">
                  <c:v>Línguas, Literaturas e Culturas Estrangeiras</c:v>
                </c:pt>
                <c:pt idx="15">
                  <c:v>Matemática e Estatística</c:v>
                </c:pt>
                <c:pt idx="16">
                  <c:v>Arte</c:v>
                </c:pt>
                <c:pt idx="17">
                  <c:v>Ciências e Tecnologia</c:v>
                </c:pt>
                <c:pt idx="18">
                  <c:v>Ciências da Informação</c:v>
                </c:pt>
                <c:pt idx="19">
                  <c:v>Política de Língua e Planeamento Linguístico</c:v>
                </c:pt>
                <c:pt idx="20">
                  <c:v>Antropologia</c:v>
                </c:pt>
                <c:pt idx="21">
                  <c:v>Computação Gráfica</c:v>
                </c:pt>
              </c:strCache>
            </c:strRef>
          </c:cat>
          <c:val>
            <c:numRef>
              <c:f>'[Depositos_vDC.xlsx]Resumo (Producao Academica)'!$C$61:$C$82</c:f>
              <c:numCache>
                <c:formatCode>General</c:formatCode>
                <c:ptCount val="22"/>
                <c:pt idx="0">
                  <c:v>74</c:v>
                </c:pt>
                <c:pt idx="2">
                  <c:v>39</c:v>
                </c:pt>
                <c:pt idx="3">
                  <c:v>5</c:v>
                </c:pt>
                <c:pt idx="4">
                  <c:v>30</c:v>
                </c:pt>
                <c:pt idx="5">
                  <c:v>31</c:v>
                </c:pt>
                <c:pt idx="6">
                  <c:v>21</c:v>
                </c:pt>
                <c:pt idx="7">
                  <c:v>9</c:v>
                </c:pt>
                <c:pt idx="9">
                  <c:v>7</c:v>
                </c:pt>
                <c:pt idx="10">
                  <c:v>13</c:v>
                </c:pt>
                <c:pt idx="11">
                  <c:v>3</c:v>
                </c:pt>
                <c:pt idx="12">
                  <c:v>2</c:v>
                </c:pt>
                <c:pt idx="13">
                  <c:v>6</c:v>
                </c:pt>
                <c:pt idx="15">
                  <c:v>6</c:v>
                </c:pt>
                <c:pt idx="18">
                  <c:v>1</c:v>
                </c:pt>
                <c:pt idx="1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1F-4D84-A010-08A1C3900378}"/>
            </c:ext>
          </c:extLst>
        </c:ser>
        <c:ser>
          <c:idx val="1"/>
          <c:order val="1"/>
          <c:tx>
            <c:strRef>
              <c:f>'[Depositos_vDC.xlsx]Resumo (Producao Academica)'!$E$60</c:f>
              <c:strCache>
                <c:ptCount val="1"/>
                <c:pt idx="0">
                  <c:v>Depósitos sem ODS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'[Depositos_vDC.xlsx]Resumo (Producao Academica)'!$A$61:$A$82</c:f>
              <c:strCache>
                <c:ptCount val="22"/>
                <c:pt idx="0">
                  <c:v>LE@D </c:v>
                </c:pt>
                <c:pt idx="1">
                  <c:v>Estudos Globais</c:v>
                </c:pt>
                <c:pt idx="2">
                  <c:v>Ciências da Educação</c:v>
                </c:pt>
                <c:pt idx="3">
                  <c:v>História, Arqueologia e Património</c:v>
                </c:pt>
                <c:pt idx="4">
                  <c:v>CEMRI</c:v>
                </c:pt>
                <c:pt idx="5">
                  <c:v>Psicologia</c:v>
                </c:pt>
                <c:pt idx="6">
                  <c:v>Ciências da Vida</c:v>
                </c:pt>
                <c:pt idx="7">
                  <c:v>Ambiente e Sustentabilidade</c:v>
                </c:pt>
                <c:pt idx="8">
                  <c:v>Linguística</c:v>
                </c:pt>
                <c:pt idx="9">
                  <c:v>Sociologia</c:v>
                </c:pt>
                <c:pt idx="10">
                  <c:v>Gestão e Economia</c:v>
                </c:pt>
                <c:pt idx="11">
                  <c:v>CIAC-Uab</c:v>
                </c:pt>
                <c:pt idx="12">
                  <c:v>Língua, Literatura e Cultura Portuguesas</c:v>
                </c:pt>
                <c:pt idx="13">
                  <c:v>Informática e Sistemas de Informação</c:v>
                </c:pt>
                <c:pt idx="14">
                  <c:v>Línguas, Literaturas e Culturas Estrangeiras</c:v>
                </c:pt>
                <c:pt idx="15">
                  <c:v>Matemática e Estatística</c:v>
                </c:pt>
                <c:pt idx="16">
                  <c:v>Arte</c:v>
                </c:pt>
                <c:pt idx="17">
                  <c:v>Ciências e Tecnologia</c:v>
                </c:pt>
                <c:pt idx="18">
                  <c:v>Ciências da Informação</c:v>
                </c:pt>
                <c:pt idx="19">
                  <c:v>Política de Língua e Planeamento Linguístico</c:v>
                </c:pt>
                <c:pt idx="20">
                  <c:v>Antropologia</c:v>
                </c:pt>
                <c:pt idx="21">
                  <c:v>Computação Gráfica</c:v>
                </c:pt>
              </c:strCache>
            </c:strRef>
          </c:cat>
          <c:val>
            <c:numRef>
              <c:f>'[Depositos_vDC.xlsx]Resumo (Producao Academica)'!$E$61:$E$82</c:f>
              <c:numCache>
                <c:formatCode>General</c:formatCode>
                <c:ptCount val="22"/>
                <c:pt idx="0">
                  <c:v>54</c:v>
                </c:pt>
                <c:pt idx="1">
                  <c:v>84</c:v>
                </c:pt>
                <c:pt idx="2">
                  <c:v>34</c:v>
                </c:pt>
                <c:pt idx="3">
                  <c:v>41</c:v>
                </c:pt>
                <c:pt idx="4">
                  <c:v>15</c:v>
                </c:pt>
                <c:pt idx="5">
                  <c:v>9</c:v>
                </c:pt>
                <c:pt idx="6">
                  <c:v>18</c:v>
                </c:pt>
                <c:pt idx="7">
                  <c:v>28</c:v>
                </c:pt>
                <c:pt idx="8">
                  <c:v>32</c:v>
                </c:pt>
                <c:pt idx="9">
                  <c:v>22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6</c:v>
                </c:pt>
                <c:pt idx="14">
                  <c:v>12</c:v>
                </c:pt>
                <c:pt idx="15">
                  <c:v>5</c:v>
                </c:pt>
                <c:pt idx="16">
                  <c:v>10</c:v>
                </c:pt>
                <c:pt idx="17">
                  <c:v>6</c:v>
                </c:pt>
                <c:pt idx="18">
                  <c:v>3</c:v>
                </c:pt>
                <c:pt idx="19">
                  <c:v>0</c:v>
                </c:pt>
                <c:pt idx="20">
                  <c:v>2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1F-4D84-A010-08A1C3900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781238432"/>
        <c:axId val="781240728"/>
      </c:barChart>
      <c:lineChart>
        <c:grouping val="standard"/>
        <c:varyColors val="0"/>
        <c:ser>
          <c:idx val="2"/>
          <c:order val="2"/>
          <c:tx>
            <c:strRef>
              <c:f>'[Depositos_vDC.xlsx]Resumo (Producao Academica)'!$B$60</c:f>
              <c:strCache>
                <c:ptCount val="1"/>
                <c:pt idx="0">
                  <c:v># Total Depósitos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fld id="{35BB2982-E8F7-4DAB-8DEA-025D1D8403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451F-4D84-A010-08A1C390037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95CF51E-904B-4543-8EB8-6DFA21CAB1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451F-4D84-A010-08A1C390037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D262BAB8-5C1E-4141-B09A-E8543FB71C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451F-4D84-A010-08A1C39003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1D7493D-2B63-4635-974B-3257439CD9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451F-4D84-A010-08A1C39003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25328CAD-EF4B-4442-B6F9-77C5F0101D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451F-4D84-A010-08A1C390037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A83B857-7882-410A-B78F-676687E572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451F-4D84-A010-08A1C3900378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0B05D11D-79C7-49C1-ADE1-34E9CA6AFD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451F-4D84-A010-08A1C3900378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1793CC99-4D57-4C64-84F8-B920415576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451F-4D84-A010-08A1C3900378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5D6F0B6-A35C-4047-8760-F7700CE5981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451F-4D84-A010-08A1C3900378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1BCEFDFE-524C-4A05-B3FB-6E93B1B945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451F-4D84-A010-08A1C3900378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72EB4A4D-E6EE-4F0A-A679-2E5752C744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451F-4D84-A010-08A1C3900378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7BE0C129-5DCD-44D6-B2A8-F6F40AD273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451F-4D84-A010-08A1C3900378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ECC73119-D597-4CEB-832B-FDFD993176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451F-4D84-A010-08A1C3900378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4527BA2F-3496-401D-AACA-14B9618872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451F-4D84-A010-08A1C3900378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6A1B249F-45E2-44FD-ACF5-C1422553A8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451F-4D84-A010-08A1C3900378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6F134F5E-DFDD-4178-AAF0-6F5750448D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451F-4D84-A010-08A1C3900378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8EBD78FB-9EC2-4D9C-A336-2B96BA4584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451F-4D84-A010-08A1C3900378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9EAD00E5-0CE4-416C-A96A-37D2719954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451F-4D84-A010-08A1C3900378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1E9A2F9E-A13A-40CF-B309-C019731B12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451F-4D84-A010-08A1C3900378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56BD1C59-BCA1-4EBD-B441-7F5138D011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451F-4D84-A010-08A1C3900378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C8AF3F8F-E566-479E-9726-0791BF0E94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451F-4D84-A010-08A1C3900378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DB366235-196D-4D39-A13B-2FD8208FDA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451F-4D84-A010-08A1C39003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multiLvlStrRef>
              <c:f>'[Depositos_vDC.xlsx]Resumo (Producao Academica)'!$A$4:$A$25</c:f>
            </c:multiLvlStrRef>
          </c:cat>
          <c:val>
            <c:numRef>
              <c:f>'[Depositos_vDC.xlsx]Resumo (Producao Academica)'!$B$61:$B$82</c:f>
              <c:numCache>
                <c:formatCode>General</c:formatCode>
                <c:ptCount val="22"/>
                <c:pt idx="0">
                  <c:v>128</c:v>
                </c:pt>
                <c:pt idx="1">
                  <c:v>84</c:v>
                </c:pt>
                <c:pt idx="2">
                  <c:v>73</c:v>
                </c:pt>
                <c:pt idx="3">
                  <c:v>46</c:v>
                </c:pt>
                <c:pt idx="4">
                  <c:v>45</c:v>
                </c:pt>
                <c:pt idx="5">
                  <c:v>40</c:v>
                </c:pt>
                <c:pt idx="6">
                  <c:v>39</c:v>
                </c:pt>
                <c:pt idx="7">
                  <c:v>37</c:v>
                </c:pt>
                <c:pt idx="8">
                  <c:v>32</c:v>
                </c:pt>
                <c:pt idx="9">
                  <c:v>29</c:v>
                </c:pt>
                <c:pt idx="10">
                  <c:v>27</c:v>
                </c:pt>
                <c:pt idx="11">
                  <c:v>18</c:v>
                </c:pt>
                <c:pt idx="12">
                  <c:v>18</c:v>
                </c:pt>
                <c:pt idx="13">
                  <c:v>12</c:v>
                </c:pt>
                <c:pt idx="14">
                  <c:v>12</c:v>
                </c:pt>
                <c:pt idx="15">
                  <c:v>11</c:v>
                </c:pt>
                <c:pt idx="16">
                  <c:v>10</c:v>
                </c:pt>
                <c:pt idx="17">
                  <c:v>6</c:v>
                </c:pt>
                <c:pt idx="18">
                  <c:v>4</c:v>
                </c:pt>
                <c:pt idx="19">
                  <c:v>3</c:v>
                </c:pt>
                <c:pt idx="20">
                  <c:v>2</c:v>
                </c:pt>
                <c:pt idx="21">
                  <c:v>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'[Depositos_vDC.xlsx]Resumo (Producao Academica)'!$D$61:$D$82</c15:f>
                <c15:dlblRangeCache>
                  <c:ptCount val="22"/>
                  <c:pt idx="0">
                    <c:v>58%</c:v>
                  </c:pt>
                  <c:pt idx="1">
                    <c:v>0%</c:v>
                  </c:pt>
                  <c:pt idx="2">
                    <c:v>53%</c:v>
                  </c:pt>
                  <c:pt idx="3">
                    <c:v>11%</c:v>
                  </c:pt>
                  <c:pt idx="4">
                    <c:v>67%</c:v>
                  </c:pt>
                  <c:pt idx="5">
                    <c:v>78%</c:v>
                  </c:pt>
                  <c:pt idx="6">
                    <c:v>54%</c:v>
                  </c:pt>
                  <c:pt idx="7">
                    <c:v>24%</c:v>
                  </c:pt>
                  <c:pt idx="8">
                    <c:v>0%</c:v>
                  </c:pt>
                  <c:pt idx="9">
                    <c:v>24%</c:v>
                  </c:pt>
                  <c:pt idx="10">
                    <c:v>48%</c:v>
                  </c:pt>
                  <c:pt idx="11">
                    <c:v>17%</c:v>
                  </c:pt>
                  <c:pt idx="12">
                    <c:v>11%</c:v>
                  </c:pt>
                  <c:pt idx="13">
                    <c:v>50%</c:v>
                  </c:pt>
                  <c:pt idx="14">
                    <c:v>0%</c:v>
                  </c:pt>
                  <c:pt idx="15">
                    <c:v>55%</c:v>
                  </c:pt>
                  <c:pt idx="16">
                    <c:v>0%</c:v>
                  </c:pt>
                  <c:pt idx="17">
                    <c:v>0%</c:v>
                  </c:pt>
                  <c:pt idx="18">
                    <c:v>25%</c:v>
                  </c:pt>
                  <c:pt idx="19">
                    <c:v>100%</c:v>
                  </c:pt>
                  <c:pt idx="20">
                    <c:v>0%</c:v>
                  </c:pt>
                  <c:pt idx="21">
                    <c:v>0%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451F-4D84-A010-08A1C3900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1238432"/>
        <c:axId val="781240728"/>
      </c:lineChart>
      <c:catAx>
        <c:axId val="78123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240728"/>
        <c:crosses val="autoZero"/>
        <c:auto val="1"/>
        <c:lblAlgn val="ctr"/>
        <c:lblOffset val="100"/>
        <c:noMultiLvlLbl val="0"/>
      </c:catAx>
      <c:valAx>
        <c:axId val="781240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23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2.6159031850916921E-3"/>
          <c:y val="0.93078254803303451"/>
          <c:w val="0.99325954413839179"/>
          <c:h val="6.92174519669654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370432273006126E-2"/>
          <c:y val="8.0254418808129141E-2"/>
          <c:w val="0.91255716076212501"/>
          <c:h val="0.490089979274486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'[Depositos_vDC.xlsx]Resumo (Producao Academica)'!$C$60</c:f>
              <c:strCache>
                <c:ptCount val="1"/>
                <c:pt idx="0">
                  <c:v>Depósitos com ODS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'[Depositos_vDC.xlsx]Resumo (Producao Academica)'!$A$61:$A$82</c:f>
              <c:strCache>
                <c:ptCount val="22"/>
                <c:pt idx="0">
                  <c:v>LE@D </c:v>
                </c:pt>
                <c:pt idx="1">
                  <c:v>Estudos Globais</c:v>
                </c:pt>
                <c:pt idx="2">
                  <c:v>Ciências da Educação</c:v>
                </c:pt>
                <c:pt idx="3">
                  <c:v>História, Arqueologia e Património</c:v>
                </c:pt>
                <c:pt idx="4">
                  <c:v>CEMRI</c:v>
                </c:pt>
                <c:pt idx="5">
                  <c:v>Psicologia</c:v>
                </c:pt>
                <c:pt idx="6">
                  <c:v>Ciências da Vida</c:v>
                </c:pt>
                <c:pt idx="7">
                  <c:v>Ambiente e Sustentabilidade</c:v>
                </c:pt>
                <c:pt idx="8">
                  <c:v>Linguística</c:v>
                </c:pt>
                <c:pt idx="9">
                  <c:v>Sociologia</c:v>
                </c:pt>
                <c:pt idx="10">
                  <c:v>Gestão e Economia</c:v>
                </c:pt>
                <c:pt idx="11">
                  <c:v>CIAC-Uab</c:v>
                </c:pt>
                <c:pt idx="12">
                  <c:v>Língua, Literatura e Cultura Portuguesas</c:v>
                </c:pt>
                <c:pt idx="13">
                  <c:v>Informática e Sistemas de Informação</c:v>
                </c:pt>
                <c:pt idx="14">
                  <c:v>Línguas, Literaturas e Culturas Estrangeiras</c:v>
                </c:pt>
                <c:pt idx="15">
                  <c:v>Matemática e Estatística</c:v>
                </c:pt>
                <c:pt idx="16">
                  <c:v>Arte</c:v>
                </c:pt>
                <c:pt idx="17">
                  <c:v>Ciências e Tecnologia</c:v>
                </c:pt>
                <c:pt idx="18">
                  <c:v>Ciências da Informação</c:v>
                </c:pt>
                <c:pt idx="19">
                  <c:v>Política de Língua e Planeamento Linguístico</c:v>
                </c:pt>
                <c:pt idx="20">
                  <c:v>Antropologia</c:v>
                </c:pt>
                <c:pt idx="21">
                  <c:v>Computação Gráfica</c:v>
                </c:pt>
              </c:strCache>
            </c:strRef>
          </c:cat>
          <c:val>
            <c:numRef>
              <c:f>'[Depositos_vDC.xlsx]Resumo (Producao Academica)'!$C$61:$C$82</c:f>
              <c:numCache>
                <c:formatCode>General</c:formatCode>
                <c:ptCount val="22"/>
                <c:pt idx="0">
                  <c:v>74</c:v>
                </c:pt>
                <c:pt idx="2">
                  <c:v>39</c:v>
                </c:pt>
                <c:pt idx="3">
                  <c:v>5</c:v>
                </c:pt>
                <c:pt idx="4">
                  <c:v>30</c:v>
                </c:pt>
                <c:pt idx="5">
                  <c:v>31</c:v>
                </c:pt>
                <c:pt idx="6">
                  <c:v>21</c:v>
                </c:pt>
                <c:pt idx="7">
                  <c:v>9</c:v>
                </c:pt>
                <c:pt idx="9">
                  <c:v>7</c:v>
                </c:pt>
                <c:pt idx="10">
                  <c:v>13</c:v>
                </c:pt>
                <c:pt idx="11">
                  <c:v>3</c:v>
                </c:pt>
                <c:pt idx="12">
                  <c:v>2</c:v>
                </c:pt>
                <c:pt idx="13">
                  <c:v>6</c:v>
                </c:pt>
                <c:pt idx="15">
                  <c:v>6</c:v>
                </c:pt>
                <c:pt idx="18">
                  <c:v>1</c:v>
                </c:pt>
                <c:pt idx="1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4A-4C28-84C5-DAC12EDCC353}"/>
            </c:ext>
          </c:extLst>
        </c:ser>
        <c:ser>
          <c:idx val="1"/>
          <c:order val="1"/>
          <c:tx>
            <c:strRef>
              <c:f>'[Depositos_vDC.xlsx]Resumo (Producao Academica)'!$E$60</c:f>
              <c:strCache>
                <c:ptCount val="1"/>
                <c:pt idx="0">
                  <c:v>Depósitos sem ODS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'[Depositos_vDC.xlsx]Resumo (Producao Academica)'!$A$61:$A$82</c:f>
              <c:strCache>
                <c:ptCount val="22"/>
                <c:pt idx="0">
                  <c:v>LE@D </c:v>
                </c:pt>
                <c:pt idx="1">
                  <c:v>Estudos Globais</c:v>
                </c:pt>
                <c:pt idx="2">
                  <c:v>Ciências da Educação</c:v>
                </c:pt>
                <c:pt idx="3">
                  <c:v>História, Arqueologia e Património</c:v>
                </c:pt>
                <c:pt idx="4">
                  <c:v>CEMRI</c:v>
                </c:pt>
                <c:pt idx="5">
                  <c:v>Psicologia</c:v>
                </c:pt>
                <c:pt idx="6">
                  <c:v>Ciências da Vida</c:v>
                </c:pt>
                <c:pt idx="7">
                  <c:v>Ambiente e Sustentabilidade</c:v>
                </c:pt>
                <c:pt idx="8">
                  <c:v>Linguística</c:v>
                </c:pt>
                <c:pt idx="9">
                  <c:v>Sociologia</c:v>
                </c:pt>
                <c:pt idx="10">
                  <c:v>Gestão e Economia</c:v>
                </c:pt>
                <c:pt idx="11">
                  <c:v>CIAC-Uab</c:v>
                </c:pt>
                <c:pt idx="12">
                  <c:v>Língua, Literatura e Cultura Portuguesas</c:v>
                </c:pt>
                <c:pt idx="13">
                  <c:v>Informática e Sistemas de Informação</c:v>
                </c:pt>
                <c:pt idx="14">
                  <c:v>Línguas, Literaturas e Culturas Estrangeiras</c:v>
                </c:pt>
                <c:pt idx="15">
                  <c:v>Matemática e Estatística</c:v>
                </c:pt>
                <c:pt idx="16">
                  <c:v>Arte</c:v>
                </c:pt>
                <c:pt idx="17">
                  <c:v>Ciências e Tecnologia</c:v>
                </c:pt>
                <c:pt idx="18">
                  <c:v>Ciências da Informação</c:v>
                </c:pt>
                <c:pt idx="19">
                  <c:v>Política de Língua e Planeamento Linguístico</c:v>
                </c:pt>
                <c:pt idx="20">
                  <c:v>Antropologia</c:v>
                </c:pt>
                <c:pt idx="21">
                  <c:v>Computação Gráfica</c:v>
                </c:pt>
              </c:strCache>
            </c:strRef>
          </c:cat>
          <c:val>
            <c:numRef>
              <c:f>'[Depositos_vDC.xlsx]Resumo (Producao Academica)'!$E$61:$E$82</c:f>
              <c:numCache>
                <c:formatCode>General</c:formatCode>
                <c:ptCount val="22"/>
                <c:pt idx="0">
                  <c:v>54</c:v>
                </c:pt>
                <c:pt idx="1">
                  <c:v>84</c:v>
                </c:pt>
                <c:pt idx="2">
                  <c:v>34</c:v>
                </c:pt>
                <c:pt idx="3">
                  <c:v>41</c:v>
                </c:pt>
                <c:pt idx="4">
                  <c:v>15</c:v>
                </c:pt>
                <c:pt idx="5">
                  <c:v>9</c:v>
                </c:pt>
                <c:pt idx="6">
                  <c:v>18</c:v>
                </c:pt>
                <c:pt idx="7">
                  <c:v>28</c:v>
                </c:pt>
                <c:pt idx="8">
                  <c:v>32</c:v>
                </c:pt>
                <c:pt idx="9">
                  <c:v>22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6</c:v>
                </c:pt>
                <c:pt idx="14">
                  <c:v>12</c:v>
                </c:pt>
                <c:pt idx="15">
                  <c:v>5</c:v>
                </c:pt>
                <c:pt idx="16">
                  <c:v>10</c:v>
                </c:pt>
                <c:pt idx="17">
                  <c:v>6</c:v>
                </c:pt>
                <c:pt idx="18">
                  <c:v>3</c:v>
                </c:pt>
                <c:pt idx="19">
                  <c:v>0</c:v>
                </c:pt>
                <c:pt idx="20">
                  <c:v>2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4A-4C28-84C5-DAC12EDCC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781238432"/>
        <c:axId val="781240728"/>
      </c:barChart>
      <c:lineChart>
        <c:grouping val="standard"/>
        <c:varyColors val="0"/>
        <c:ser>
          <c:idx val="2"/>
          <c:order val="2"/>
          <c:tx>
            <c:strRef>
              <c:f>'[Depositos_vDC.xlsx]Resumo (Producao Academica)'!$B$60</c:f>
              <c:strCache>
                <c:ptCount val="1"/>
                <c:pt idx="0">
                  <c:v># Total Depósitos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fld id="{1B9F4CFC-3B92-4066-B4DE-EFD0FD12F6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284A-4C28-84C5-DAC12EDCC35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8308B059-0AE9-48A9-8E42-254D62EC41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284A-4C28-84C5-DAC12EDCC35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BC43B9A2-139B-4739-BE99-F46CD3C384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284A-4C28-84C5-DAC12EDCC35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C87C145-63D4-4BCD-BE9A-CDA6E86DA0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284A-4C28-84C5-DAC12EDCC35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B7E0D2E-3D7E-4066-94ED-3CB1930F45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84A-4C28-84C5-DAC12EDCC35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AAD10245-A79B-497B-B096-84D22FAE68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284A-4C28-84C5-DAC12EDCC35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16A9AFDB-9DB5-4DFC-85BD-1297A143A8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284A-4C28-84C5-DAC12EDCC353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7C665E82-AD9F-44DC-94CC-904F54B5AA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284A-4C28-84C5-DAC12EDCC35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311D5BC1-B275-4A05-A7CC-F29ACFC63A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284A-4C28-84C5-DAC12EDCC35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835BD56E-1518-4D37-8458-B344E40787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284A-4C28-84C5-DAC12EDCC35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A627B2FA-E200-4C28-A763-F984C4893B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284A-4C28-84C5-DAC12EDCC35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A17EA6BC-857C-4858-924A-7D65DFA96B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284A-4C28-84C5-DAC12EDCC353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930D7F89-E7B8-43FD-BFB7-013A976369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284A-4C28-84C5-DAC12EDCC353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1C00A364-B0F0-4D76-B4EA-0C7E0B7AC6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284A-4C28-84C5-DAC12EDCC353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072CBB94-77DC-4C83-AF1B-172353E713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284A-4C28-84C5-DAC12EDCC353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2D53C330-A7E3-4FE6-B854-D1F9E76F64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284A-4C28-84C5-DAC12EDCC353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B6072C33-175A-4CC0-9FB0-5E6D278152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284A-4C28-84C5-DAC12EDCC353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75D2814F-2E46-493A-8F1D-306C986773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84A-4C28-84C5-DAC12EDCC353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C1E6C4BC-02EA-401F-9369-1E59739B60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284A-4C28-84C5-DAC12EDCC353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B6E37A1D-2EC1-489B-9579-682ADFC1D1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284A-4C28-84C5-DAC12EDCC353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05648447-3028-4F56-B336-858818FF6D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284A-4C28-84C5-DAC12EDCC353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54848F2F-4438-4947-BE6C-462B6B0909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284A-4C28-84C5-DAC12EDCC3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multiLvlStrRef>
              <c:f>'[Depositos_vDC.xlsx]Resumo (Producao Academica)'!$A$4:$A$25</c:f>
            </c:multiLvlStrRef>
          </c:cat>
          <c:val>
            <c:numRef>
              <c:f>'[Depositos_vDC.xlsx]Resumo (Producao Academica)'!$B$61:$B$82</c:f>
              <c:numCache>
                <c:formatCode>General</c:formatCode>
                <c:ptCount val="22"/>
                <c:pt idx="0">
                  <c:v>128</c:v>
                </c:pt>
                <c:pt idx="1">
                  <c:v>84</c:v>
                </c:pt>
                <c:pt idx="2">
                  <c:v>73</c:v>
                </c:pt>
                <c:pt idx="3">
                  <c:v>46</c:v>
                </c:pt>
                <c:pt idx="4">
                  <c:v>45</c:v>
                </c:pt>
                <c:pt idx="5">
                  <c:v>40</c:v>
                </c:pt>
                <c:pt idx="6">
                  <c:v>39</c:v>
                </c:pt>
                <c:pt idx="7">
                  <c:v>37</c:v>
                </c:pt>
                <c:pt idx="8">
                  <c:v>32</c:v>
                </c:pt>
                <c:pt idx="9">
                  <c:v>29</c:v>
                </c:pt>
                <c:pt idx="10">
                  <c:v>27</c:v>
                </c:pt>
                <c:pt idx="11">
                  <c:v>18</c:v>
                </c:pt>
                <c:pt idx="12">
                  <c:v>18</c:v>
                </c:pt>
                <c:pt idx="13">
                  <c:v>12</c:v>
                </c:pt>
                <c:pt idx="14">
                  <c:v>12</c:v>
                </c:pt>
                <c:pt idx="15">
                  <c:v>11</c:v>
                </c:pt>
                <c:pt idx="16">
                  <c:v>10</c:v>
                </c:pt>
                <c:pt idx="17">
                  <c:v>6</c:v>
                </c:pt>
                <c:pt idx="18">
                  <c:v>4</c:v>
                </c:pt>
                <c:pt idx="19">
                  <c:v>3</c:v>
                </c:pt>
                <c:pt idx="20">
                  <c:v>2</c:v>
                </c:pt>
                <c:pt idx="21">
                  <c:v>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'[Depositos_vDC.xlsx]Resumo (Producao Academica)'!$D$61:$D$82</c15:f>
                <c15:dlblRangeCache>
                  <c:ptCount val="22"/>
                  <c:pt idx="0">
                    <c:v>58%</c:v>
                  </c:pt>
                  <c:pt idx="1">
                    <c:v>0%</c:v>
                  </c:pt>
                  <c:pt idx="2">
                    <c:v>53%</c:v>
                  </c:pt>
                  <c:pt idx="3">
                    <c:v>11%</c:v>
                  </c:pt>
                  <c:pt idx="4">
                    <c:v>67%</c:v>
                  </c:pt>
                  <c:pt idx="5">
                    <c:v>78%</c:v>
                  </c:pt>
                  <c:pt idx="6">
                    <c:v>54%</c:v>
                  </c:pt>
                  <c:pt idx="7">
                    <c:v>24%</c:v>
                  </c:pt>
                  <c:pt idx="8">
                    <c:v>0%</c:v>
                  </c:pt>
                  <c:pt idx="9">
                    <c:v>24%</c:v>
                  </c:pt>
                  <c:pt idx="10">
                    <c:v>48%</c:v>
                  </c:pt>
                  <c:pt idx="11">
                    <c:v>17%</c:v>
                  </c:pt>
                  <c:pt idx="12">
                    <c:v>11%</c:v>
                  </c:pt>
                  <c:pt idx="13">
                    <c:v>50%</c:v>
                  </c:pt>
                  <c:pt idx="14">
                    <c:v>0%</c:v>
                  </c:pt>
                  <c:pt idx="15">
                    <c:v>55%</c:v>
                  </c:pt>
                  <c:pt idx="16">
                    <c:v>0%</c:v>
                  </c:pt>
                  <c:pt idx="17">
                    <c:v>0%</c:v>
                  </c:pt>
                  <c:pt idx="18">
                    <c:v>25%</c:v>
                  </c:pt>
                  <c:pt idx="19">
                    <c:v>100%</c:v>
                  </c:pt>
                  <c:pt idx="20">
                    <c:v>0%</c:v>
                  </c:pt>
                  <c:pt idx="21">
                    <c:v>0%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284A-4C28-84C5-DAC12EDCC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1238432"/>
        <c:axId val="781240728"/>
      </c:lineChart>
      <c:catAx>
        <c:axId val="78123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240728"/>
        <c:crosses val="autoZero"/>
        <c:auto val="1"/>
        <c:lblAlgn val="ctr"/>
        <c:lblOffset val="100"/>
        <c:noMultiLvlLbl val="0"/>
      </c:catAx>
      <c:valAx>
        <c:axId val="781240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23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2.6159031850916921E-3"/>
          <c:y val="0.93078254803303451"/>
          <c:w val="0.99325954413839179"/>
          <c:h val="6.92174519669654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CBE8B0-EC5E-4447-9F67-5C19EF1F3D0D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7FF18004-5B8A-4C02-B96E-D219BD8EB320}">
      <dgm:prSet phldrT="[Texto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pt-PT" sz="2000" b="1" dirty="0">
              <a:solidFill>
                <a:schemeClr val="bg1"/>
              </a:solidFill>
              <a:latin typeface="Candara" panose="020E0502030303020204" pitchFamily="34" charset="0"/>
            </a:rPr>
            <a:t>A  </a:t>
          </a:r>
          <a:r>
            <a:rPr lang="pt-BR" sz="2000" b="1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UAb submeteu a avaliação do desempenho através da utilização de uma ferramenta </a:t>
          </a:r>
          <a:r>
            <a:rPr lang="pt-BR" sz="2000" b="1" dirty="0" smtClean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específica </a:t>
          </a:r>
          <a:r>
            <a:rPr lang="pt-BR" sz="2000" b="1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para Instituições de Ensino Superior - </a:t>
          </a:r>
          <a:r>
            <a:rPr lang="pt-BR" sz="2000" b="1" i="1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STARS   Sustainability Tracking Assessment &amp; Rating System</a:t>
          </a:r>
          <a:endParaRPr lang="pt-PT" sz="2000" b="1" i="1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503F9391-A219-43A9-A436-816C91AA55EF}" type="parTrans" cxnId="{092C727E-D3B6-45DC-82CC-9A24615F3208}">
      <dgm:prSet/>
      <dgm:spPr/>
      <dgm:t>
        <a:bodyPr/>
        <a:lstStyle/>
        <a:p>
          <a:endParaRPr lang="pt-PT"/>
        </a:p>
      </dgm:t>
    </dgm:pt>
    <dgm:pt modelId="{EB2B428B-FDC2-427C-AF73-1E5A4CBEE4D4}" type="sibTrans" cxnId="{092C727E-D3B6-45DC-82CC-9A24615F3208}">
      <dgm:prSet/>
      <dgm:spPr/>
      <dgm:t>
        <a:bodyPr/>
        <a:lstStyle/>
        <a:p>
          <a:endParaRPr lang="pt-PT"/>
        </a:p>
      </dgm:t>
    </dgm:pt>
    <dgm:pt modelId="{29059F18-3EEC-4C1C-8368-BB0D317A6512}">
      <dgm:prSet phldrT="[Texto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pt-BR" sz="2000" b="1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Através de uma abordagem participativa à comunidade e de uma formação a funcionários sobre boas práticas ambientais em contexto organizacional, foram identificadas propostas de melhoria ao desempenho da sustentabilidade na Instituição</a:t>
          </a:r>
          <a:endParaRPr lang="pt-PT" sz="2000" b="1" dirty="0">
            <a:solidFill>
              <a:schemeClr val="bg1"/>
            </a:solidFill>
          </a:endParaRPr>
        </a:p>
      </dgm:t>
    </dgm:pt>
    <dgm:pt modelId="{E26ECFAE-20CB-43CC-9838-638B7A01B08E}" type="parTrans" cxnId="{56461846-032D-4E0C-A5CC-D706B5AE1E1A}">
      <dgm:prSet/>
      <dgm:spPr/>
      <dgm:t>
        <a:bodyPr/>
        <a:lstStyle/>
        <a:p>
          <a:endParaRPr lang="pt-PT"/>
        </a:p>
      </dgm:t>
    </dgm:pt>
    <dgm:pt modelId="{60E333E1-E590-4D1B-9394-5684A77AF346}" type="sibTrans" cxnId="{56461846-032D-4E0C-A5CC-D706B5AE1E1A}">
      <dgm:prSet/>
      <dgm:spPr/>
      <dgm:t>
        <a:bodyPr/>
        <a:lstStyle/>
        <a:p>
          <a:endParaRPr lang="pt-PT"/>
        </a:p>
      </dgm:t>
    </dgm:pt>
    <dgm:pt modelId="{DA61F47D-70D9-411E-A06E-45D762A8452F}">
      <dgm:prSet phldrT="[Texto]" custT="1"/>
      <dgm:spPr/>
      <dgm:t>
        <a:bodyPr/>
        <a:lstStyle/>
        <a:p>
          <a:pPr algn="ctr"/>
          <a:r>
            <a:rPr lang="pt-PT" sz="2000" b="1" dirty="0">
              <a:solidFill>
                <a:schemeClr val="bg1"/>
              </a:solidFill>
              <a:latin typeface="Candara" panose="020E0502030303020204" pitchFamily="34" charset="0"/>
            </a:rPr>
            <a:t>Em 2019 </a:t>
          </a:r>
          <a:r>
            <a:rPr lang="pt-BR" sz="2000" b="1" dirty="0" smtClean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assinou </a:t>
          </a:r>
          <a:r>
            <a:rPr lang="pt-BR" sz="2000" b="1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um compromisso com o Desenvolvimento Sustentável no âmbito da Rede de Campus Sustentável em Portugal e em 2020 o comprometimento no âmbito da Lisboa Capital Verde</a:t>
          </a:r>
          <a:r>
            <a:rPr lang="pt-PT" sz="2000" b="1" dirty="0">
              <a:solidFill>
                <a:schemeClr val="bg1"/>
              </a:solidFill>
              <a:latin typeface="Candara" panose="020E0502030303020204" pitchFamily="34" charset="0"/>
            </a:rPr>
            <a:t>   </a:t>
          </a:r>
        </a:p>
      </dgm:t>
    </dgm:pt>
    <dgm:pt modelId="{19CDBCF2-D3F1-4CA3-93E8-F6FC6E24D7BF}" type="sibTrans" cxnId="{00FC10C7-8783-4745-9A72-893F84E6B9CE}">
      <dgm:prSet/>
      <dgm:spPr/>
      <dgm:t>
        <a:bodyPr/>
        <a:lstStyle/>
        <a:p>
          <a:endParaRPr lang="pt-PT"/>
        </a:p>
      </dgm:t>
    </dgm:pt>
    <dgm:pt modelId="{3B171746-23E8-4D80-983D-0574AE11F275}" type="parTrans" cxnId="{00FC10C7-8783-4745-9A72-893F84E6B9CE}">
      <dgm:prSet/>
      <dgm:spPr/>
      <dgm:t>
        <a:bodyPr/>
        <a:lstStyle/>
        <a:p>
          <a:endParaRPr lang="pt-PT"/>
        </a:p>
      </dgm:t>
    </dgm:pt>
    <dgm:pt modelId="{C7C28867-7080-4482-BB18-3414092EC497}" type="pres">
      <dgm:prSet presAssocID="{ECCBE8B0-EC5E-4447-9F67-5C19EF1F3D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A478506-D16C-440A-854F-CF01664B2942}" type="pres">
      <dgm:prSet presAssocID="{7FF18004-5B8A-4C02-B96E-D219BD8EB320}" presName="parentLin" presStyleCnt="0"/>
      <dgm:spPr/>
    </dgm:pt>
    <dgm:pt modelId="{40EEBF72-8674-412F-A87A-49B9D8372AB8}" type="pres">
      <dgm:prSet presAssocID="{7FF18004-5B8A-4C02-B96E-D219BD8EB320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AE5A4EB1-B8FF-4953-8FBE-0B7684303BC5}" type="pres">
      <dgm:prSet presAssocID="{7FF18004-5B8A-4C02-B96E-D219BD8EB320}" presName="parentText" presStyleLbl="node1" presStyleIdx="0" presStyleCnt="3" custScaleX="230009" custScaleY="119712" custLinFactX="-1987" custLinFactNeighborX="-100000" custLinFactNeighborY="482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9B4C8C7-2DCC-4DDA-A0B8-9D95ED08DBF6}" type="pres">
      <dgm:prSet presAssocID="{7FF18004-5B8A-4C02-B96E-D219BD8EB320}" presName="negativeSpace" presStyleCnt="0"/>
      <dgm:spPr/>
    </dgm:pt>
    <dgm:pt modelId="{86CF0A01-6252-4482-8F3A-EF9AA2C64282}" type="pres">
      <dgm:prSet presAssocID="{7FF18004-5B8A-4C02-B96E-D219BD8EB320}" presName="childText" presStyleLbl="conFgAcc1" presStyleIdx="0" presStyleCnt="3">
        <dgm:presLayoutVars>
          <dgm:bulletEnabled val="1"/>
        </dgm:presLayoutVars>
      </dgm:prSet>
      <dgm:spPr/>
    </dgm:pt>
    <dgm:pt modelId="{E6FD81BD-F505-4372-8DE1-AA453835EF5E}" type="pres">
      <dgm:prSet presAssocID="{EB2B428B-FDC2-427C-AF73-1E5A4CBEE4D4}" presName="spaceBetweenRectangles" presStyleCnt="0"/>
      <dgm:spPr/>
    </dgm:pt>
    <dgm:pt modelId="{25681C3F-9EB4-4734-BC09-6B2FAC156867}" type="pres">
      <dgm:prSet presAssocID="{29059F18-3EEC-4C1C-8368-BB0D317A6512}" presName="parentLin" presStyleCnt="0"/>
      <dgm:spPr/>
    </dgm:pt>
    <dgm:pt modelId="{4CF72888-1E47-440C-B620-18A4D03F911A}" type="pres">
      <dgm:prSet presAssocID="{29059F18-3EEC-4C1C-8368-BB0D317A6512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7651B783-F050-420E-881B-20946DAD197E}" type="pres">
      <dgm:prSet presAssocID="{29059F18-3EEC-4C1C-8368-BB0D317A6512}" presName="parentText" presStyleLbl="node1" presStyleIdx="1" presStyleCnt="3" custScaleX="208088" custScaleY="137990" custLinFactX="-1209" custLinFactNeighborX="-100000" custLinFactNeighborY="174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06A67E7-6B81-469F-94D7-0CC92422E6B0}" type="pres">
      <dgm:prSet presAssocID="{29059F18-3EEC-4C1C-8368-BB0D317A6512}" presName="negativeSpace" presStyleCnt="0"/>
      <dgm:spPr/>
    </dgm:pt>
    <dgm:pt modelId="{BFDCA46B-6BB0-48E6-9906-951AF902BB0C}" type="pres">
      <dgm:prSet presAssocID="{29059F18-3EEC-4C1C-8368-BB0D317A6512}" presName="childText" presStyleLbl="conFgAcc1" presStyleIdx="1" presStyleCnt="3">
        <dgm:presLayoutVars>
          <dgm:bulletEnabled val="1"/>
        </dgm:presLayoutVars>
      </dgm:prSet>
      <dgm:spPr/>
    </dgm:pt>
    <dgm:pt modelId="{4B0BBCDA-5519-4FF4-87D8-55C242D0EE4D}" type="pres">
      <dgm:prSet presAssocID="{60E333E1-E590-4D1B-9394-5684A77AF346}" presName="spaceBetweenRectangles" presStyleCnt="0"/>
      <dgm:spPr/>
    </dgm:pt>
    <dgm:pt modelId="{15346B64-8E97-481F-8944-27A9A8332312}" type="pres">
      <dgm:prSet presAssocID="{DA61F47D-70D9-411E-A06E-45D762A8452F}" presName="parentLin" presStyleCnt="0"/>
      <dgm:spPr/>
    </dgm:pt>
    <dgm:pt modelId="{2B0AE050-E72D-438A-91E5-2B2C4E5CCAF7}" type="pres">
      <dgm:prSet presAssocID="{DA61F47D-70D9-411E-A06E-45D762A8452F}" presName="parentLeftMargin" presStyleLbl="node1" presStyleIdx="1" presStyleCnt="3"/>
      <dgm:spPr/>
      <dgm:t>
        <a:bodyPr/>
        <a:lstStyle/>
        <a:p>
          <a:endParaRPr lang="pt-PT"/>
        </a:p>
      </dgm:t>
    </dgm:pt>
    <dgm:pt modelId="{0E43C383-66B5-4937-B45A-0528918C4BE0}" type="pres">
      <dgm:prSet presAssocID="{DA61F47D-70D9-411E-A06E-45D762A8452F}" presName="parentText" presStyleLbl="node1" presStyleIdx="2" presStyleCnt="3" custScaleX="157296" custScaleY="122201" custLinFactX="-793" custLinFactNeighborX="-100000" custLinFactNeighborY="961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ED7365E-12DE-4E73-9939-09704834A33C}" type="pres">
      <dgm:prSet presAssocID="{DA61F47D-70D9-411E-A06E-45D762A8452F}" presName="negativeSpace" presStyleCnt="0"/>
      <dgm:spPr/>
    </dgm:pt>
    <dgm:pt modelId="{FD7D39A5-4570-49D7-85DA-38C0B9275E86}" type="pres">
      <dgm:prSet presAssocID="{DA61F47D-70D9-411E-A06E-45D762A8452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6461846-032D-4E0C-A5CC-D706B5AE1E1A}" srcId="{ECCBE8B0-EC5E-4447-9F67-5C19EF1F3D0D}" destId="{29059F18-3EEC-4C1C-8368-BB0D317A6512}" srcOrd="1" destOrd="0" parTransId="{E26ECFAE-20CB-43CC-9838-638B7A01B08E}" sibTransId="{60E333E1-E590-4D1B-9394-5684A77AF346}"/>
    <dgm:cxn modelId="{092C727E-D3B6-45DC-82CC-9A24615F3208}" srcId="{ECCBE8B0-EC5E-4447-9F67-5C19EF1F3D0D}" destId="{7FF18004-5B8A-4C02-B96E-D219BD8EB320}" srcOrd="0" destOrd="0" parTransId="{503F9391-A219-43A9-A436-816C91AA55EF}" sibTransId="{EB2B428B-FDC2-427C-AF73-1E5A4CBEE4D4}"/>
    <dgm:cxn modelId="{E9B3D97F-D96B-4DAB-8497-CBCFFBC66860}" type="presOf" srcId="{29059F18-3EEC-4C1C-8368-BB0D317A6512}" destId="{4CF72888-1E47-440C-B620-18A4D03F911A}" srcOrd="0" destOrd="0" presId="urn:microsoft.com/office/officeart/2005/8/layout/list1"/>
    <dgm:cxn modelId="{4247373E-1803-4277-8A20-A8B240F4F906}" type="presOf" srcId="{DA61F47D-70D9-411E-A06E-45D762A8452F}" destId="{0E43C383-66B5-4937-B45A-0528918C4BE0}" srcOrd="1" destOrd="0" presId="urn:microsoft.com/office/officeart/2005/8/layout/list1"/>
    <dgm:cxn modelId="{00FC10C7-8783-4745-9A72-893F84E6B9CE}" srcId="{ECCBE8B0-EC5E-4447-9F67-5C19EF1F3D0D}" destId="{DA61F47D-70D9-411E-A06E-45D762A8452F}" srcOrd="2" destOrd="0" parTransId="{3B171746-23E8-4D80-983D-0574AE11F275}" sibTransId="{19CDBCF2-D3F1-4CA3-93E8-F6FC6E24D7BF}"/>
    <dgm:cxn modelId="{A2E37AD9-00D5-4DB1-9054-FD8775C45CD2}" type="presOf" srcId="{ECCBE8B0-EC5E-4447-9F67-5C19EF1F3D0D}" destId="{C7C28867-7080-4482-BB18-3414092EC497}" srcOrd="0" destOrd="0" presId="urn:microsoft.com/office/officeart/2005/8/layout/list1"/>
    <dgm:cxn modelId="{56FF1D83-7CFA-479D-A1F2-98C9F5DB4748}" type="presOf" srcId="{7FF18004-5B8A-4C02-B96E-D219BD8EB320}" destId="{AE5A4EB1-B8FF-4953-8FBE-0B7684303BC5}" srcOrd="1" destOrd="0" presId="urn:microsoft.com/office/officeart/2005/8/layout/list1"/>
    <dgm:cxn modelId="{35E7E2F1-01A5-499C-BA67-D5D3D35ADFEC}" type="presOf" srcId="{29059F18-3EEC-4C1C-8368-BB0D317A6512}" destId="{7651B783-F050-420E-881B-20946DAD197E}" srcOrd="1" destOrd="0" presId="urn:microsoft.com/office/officeart/2005/8/layout/list1"/>
    <dgm:cxn modelId="{6AAE0CD3-7FE7-4EE2-9DDB-564A2421249E}" type="presOf" srcId="{7FF18004-5B8A-4C02-B96E-D219BD8EB320}" destId="{40EEBF72-8674-412F-A87A-49B9D8372AB8}" srcOrd="0" destOrd="0" presId="urn:microsoft.com/office/officeart/2005/8/layout/list1"/>
    <dgm:cxn modelId="{B4FF1F5C-A68B-4E4D-B418-2F257379203B}" type="presOf" srcId="{DA61F47D-70D9-411E-A06E-45D762A8452F}" destId="{2B0AE050-E72D-438A-91E5-2B2C4E5CCAF7}" srcOrd="0" destOrd="0" presId="urn:microsoft.com/office/officeart/2005/8/layout/list1"/>
    <dgm:cxn modelId="{57FE4474-4923-436C-8FB4-8CEFA8B16178}" type="presParOf" srcId="{C7C28867-7080-4482-BB18-3414092EC497}" destId="{BA478506-D16C-440A-854F-CF01664B2942}" srcOrd="0" destOrd="0" presId="urn:microsoft.com/office/officeart/2005/8/layout/list1"/>
    <dgm:cxn modelId="{D5F40D51-3C48-4218-AAEB-D0FFBFE5DD6E}" type="presParOf" srcId="{BA478506-D16C-440A-854F-CF01664B2942}" destId="{40EEBF72-8674-412F-A87A-49B9D8372AB8}" srcOrd="0" destOrd="0" presId="urn:microsoft.com/office/officeart/2005/8/layout/list1"/>
    <dgm:cxn modelId="{A6055960-66BD-4126-8E37-5E5A59E8FF41}" type="presParOf" srcId="{BA478506-D16C-440A-854F-CF01664B2942}" destId="{AE5A4EB1-B8FF-4953-8FBE-0B7684303BC5}" srcOrd="1" destOrd="0" presId="urn:microsoft.com/office/officeart/2005/8/layout/list1"/>
    <dgm:cxn modelId="{ABC17BD9-CD63-48BC-8376-D83A8A99CFA4}" type="presParOf" srcId="{C7C28867-7080-4482-BB18-3414092EC497}" destId="{19B4C8C7-2DCC-4DDA-A0B8-9D95ED08DBF6}" srcOrd="1" destOrd="0" presId="urn:microsoft.com/office/officeart/2005/8/layout/list1"/>
    <dgm:cxn modelId="{A4E908CE-CABF-4BB3-92C6-562E71D976D0}" type="presParOf" srcId="{C7C28867-7080-4482-BB18-3414092EC497}" destId="{86CF0A01-6252-4482-8F3A-EF9AA2C64282}" srcOrd="2" destOrd="0" presId="urn:microsoft.com/office/officeart/2005/8/layout/list1"/>
    <dgm:cxn modelId="{469BFB56-771C-444D-97B0-BCD5B81C9219}" type="presParOf" srcId="{C7C28867-7080-4482-BB18-3414092EC497}" destId="{E6FD81BD-F505-4372-8DE1-AA453835EF5E}" srcOrd="3" destOrd="0" presId="urn:microsoft.com/office/officeart/2005/8/layout/list1"/>
    <dgm:cxn modelId="{AFA67585-E21D-4D90-9F37-38AD622FF679}" type="presParOf" srcId="{C7C28867-7080-4482-BB18-3414092EC497}" destId="{25681C3F-9EB4-4734-BC09-6B2FAC156867}" srcOrd="4" destOrd="0" presId="urn:microsoft.com/office/officeart/2005/8/layout/list1"/>
    <dgm:cxn modelId="{23E2CA58-7402-4E96-B134-0F6817D90526}" type="presParOf" srcId="{25681C3F-9EB4-4734-BC09-6B2FAC156867}" destId="{4CF72888-1E47-440C-B620-18A4D03F911A}" srcOrd="0" destOrd="0" presId="urn:microsoft.com/office/officeart/2005/8/layout/list1"/>
    <dgm:cxn modelId="{A9F1F6FF-1E16-4D6A-AAB8-66C247F39FFA}" type="presParOf" srcId="{25681C3F-9EB4-4734-BC09-6B2FAC156867}" destId="{7651B783-F050-420E-881B-20946DAD197E}" srcOrd="1" destOrd="0" presId="urn:microsoft.com/office/officeart/2005/8/layout/list1"/>
    <dgm:cxn modelId="{840B3DA9-9BE9-4DD1-AC01-19811EC73E0F}" type="presParOf" srcId="{C7C28867-7080-4482-BB18-3414092EC497}" destId="{106A67E7-6B81-469F-94D7-0CC92422E6B0}" srcOrd="5" destOrd="0" presId="urn:microsoft.com/office/officeart/2005/8/layout/list1"/>
    <dgm:cxn modelId="{A1D739A6-FD02-4AFB-9F9D-0BBB81D417F6}" type="presParOf" srcId="{C7C28867-7080-4482-BB18-3414092EC497}" destId="{BFDCA46B-6BB0-48E6-9906-951AF902BB0C}" srcOrd="6" destOrd="0" presId="urn:microsoft.com/office/officeart/2005/8/layout/list1"/>
    <dgm:cxn modelId="{12DAE439-79E9-40D7-B945-42AF6B773155}" type="presParOf" srcId="{C7C28867-7080-4482-BB18-3414092EC497}" destId="{4B0BBCDA-5519-4FF4-87D8-55C242D0EE4D}" srcOrd="7" destOrd="0" presId="urn:microsoft.com/office/officeart/2005/8/layout/list1"/>
    <dgm:cxn modelId="{ED4E5D69-45FA-48DE-8E1D-9313481C4996}" type="presParOf" srcId="{C7C28867-7080-4482-BB18-3414092EC497}" destId="{15346B64-8E97-481F-8944-27A9A8332312}" srcOrd="8" destOrd="0" presId="urn:microsoft.com/office/officeart/2005/8/layout/list1"/>
    <dgm:cxn modelId="{141320F4-06E9-4C51-92E7-9C67E0168871}" type="presParOf" srcId="{15346B64-8E97-481F-8944-27A9A8332312}" destId="{2B0AE050-E72D-438A-91E5-2B2C4E5CCAF7}" srcOrd="0" destOrd="0" presId="urn:microsoft.com/office/officeart/2005/8/layout/list1"/>
    <dgm:cxn modelId="{C5BDBDDD-3E17-4F04-8E66-BB68B5847D76}" type="presParOf" srcId="{15346B64-8E97-481F-8944-27A9A8332312}" destId="{0E43C383-66B5-4937-B45A-0528918C4BE0}" srcOrd="1" destOrd="0" presId="urn:microsoft.com/office/officeart/2005/8/layout/list1"/>
    <dgm:cxn modelId="{D256D563-7444-4844-93BC-1DA1D8CD8FEA}" type="presParOf" srcId="{C7C28867-7080-4482-BB18-3414092EC497}" destId="{0ED7365E-12DE-4E73-9939-09704834A33C}" srcOrd="9" destOrd="0" presId="urn:microsoft.com/office/officeart/2005/8/layout/list1"/>
    <dgm:cxn modelId="{4844BBBD-8791-4AB5-8BA4-F9F3274583BE}" type="presParOf" srcId="{C7C28867-7080-4482-BB18-3414092EC497}" destId="{FD7D39A5-4570-49D7-85DA-38C0B9275E8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CBE8B0-EC5E-4447-9F67-5C19EF1F3D0D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7FF18004-5B8A-4C02-B96E-D219BD8EB320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pt-BR" sz="2000" b="1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Foi </a:t>
          </a:r>
          <a:r>
            <a:rPr lang="pt-BR" sz="2000" b="1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introduzida no Repositório Aberto a possibilidade de identificar os conteúdos com os Objetivos de Desenvolvimento Sustentável </a:t>
          </a:r>
          <a:r>
            <a:rPr lang="pt-BR" sz="2000" b="1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(ODS)</a:t>
          </a:r>
          <a:endParaRPr lang="pt-PT" sz="2000" b="1" dirty="0">
            <a:latin typeface="Candara" panose="020E0502030303020204" pitchFamily="34" charset="0"/>
          </a:endParaRPr>
        </a:p>
      </dgm:t>
    </dgm:pt>
    <dgm:pt modelId="{503F9391-A219-43A9-A436-816C91AA55EF}" type="parTrans" cxnId="{092C727E-D3B6-45DC-82CC-9A24615F3208}">
      <dgm:prSet/>
      <dgm:spPr/>
      <dgm:t>
        <a:bodyPr/>
        <a:lstStyle/>
        <a:p>
          <a:endParaRPr lang="pt-PT"/>
        </a:p>
      </dgm:t>
    </dgm:pt>
    <dgm:pt modelId="{EB2B428B-FDC2-427C-AF73-1E5A4CBEE4D4}" type="sibTrans" cxnId="{092C727E-D3B6-45DC-82CC-9A24615F3208}">
      <dgm:prSet/>
      <dgm:spPr/>
      <dgm:t>
        <a:bodyPr/>
        <a:lstStyle/>
        <a:p>
          <a:endParaRPr lang="pt-PT"/>
        </a:p>
      </dgm:t>
    </dgm:pt>
    <dgm:pt modelId="{27CC84EB-2698-4ADA-9503-AEFC6D7E28A0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pt-BR" sz="2000" b="1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Os Serviços de Documentação efetuam a identificação da Produçao Académica, Institucional e Recursos Educacionais </a:t>
          </a:r>
          <a:r>
            <a:rPr lang="pt-BR" sz="2000" b="1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Abertos </a:t>
          </a:r>
          <a:endParaRPr lang="pt-PT" sz="2000" b="1" dirty="0"/>
        </a:p>
      </dgm:t>
    </dgm:pt>
    <dgm:pt modelId="{4BA5C268-9910-46F9-ACC9-1B3E7BEFB529}" type="parTrans" cxnId="{5799D97F-B66E-4FC4-B503-21E1C060CD14}">
      <dgm:prSet/>
      <dgm:spPr/>
      <dgm:t>
        <a:bodyPr/>
        <a:lstStyle/>
        <a:p>
          <a:endParaRPr lang="pt-PT"/>
        </a:p>
      </dgm:t>
    </dgm:pt>
    <dgm:pt modelId="{AE16EF13-9F73-4318-8178-03224671D546}" type="sibTrans" cxnId="{5799D97F-B66E-4FC4-B503-21E1C060CD14}">
      <dgm:prSet/>
      <dgm:spPr/>
      <dgm:t>
        <a:bodyPr/>
        <a:lstStyle/>
        <a:p>
          <a:endParaRPr lang="pt-PT"/>
        </a:p>
      </dgm:t>
    </dgm:pt>
    <dgm:pt modelId="{38A2835D-1094-4FD1-BDF0-9B9279B36522}">
      <dgm:prSet phldrT="[Texto]" custT="1"/>
      <dgm:spPr/>
      <dgm:t>
        <a:bodyPr/>
        <a:lstStyle/>
        <a:p>
          <a:pPr algn="just">
            <a:lnSpc>
              <a:spcPct val="150000"/>
            </a:lnSpc>
          </a:pPr>
          <a:r>
            <a:rPr lang="pt-PT" sz="2000" b="1" dirty="0"/>
            <a:t>Os autores podem efetuar a identificação dos recursos depositados em auto arquivo</a:t>
          </a:r>
          <a:endParaRPr lang="pt-PT" sz="2000" b="1" dirty="0">
            <a:latin typeface="Candara" panose="020E0502030303020204" pitchFamily="34" charset="0"/>
          </a:endParaRPr>
        </a:p>
      </dgm:t>
    </dgm:pt>
    <dgm:pt modelId="{AB3ACA33-664E-4875-9B4A-EBE6571B7496}" type="parTrans" cxnId="{0005C0AC-0D0E-4EF0-B534-4BDFFC856F0B}">
      <dgm:prSet/>
      <dgm:spPr/>
      <dgm:t>
        <a:bodyPr/>
        <a:lstStyle/>
        <a:p>
          <a:endParaRPr lang="pt-PT"/>
        </a:p>
      </dgm:t>
    </dgm:pt>
    <dgm:pt modelId="{9FC2FD41-31CB-49B3-A423-5CAA0F7E32D3}" type="sibTrans" cxnId="{0005C0AC-0D0E-4EF0-B534-4BDFFC856F0B}">
      <dgm:prSet/>
      <dgm:spPr/>
      <dgm:t>
        <a:bodyPr/>
        <a:lstStyle/>
        <a:p>
          <a:endParaRPr lang="pt-PT"/>
        </a:p>
      </dgm:t>
    </dgm:pt>
    <dgm:pt modelId="{C7C28867-7080-4482-BB18-3414092EC497}" type="pres">
      <dgm:prSet presAssocID="{ECCBE8B0-EC5E-4447-9F67-5C19EF1F3D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A478506-D16C-440A-854F-CF01664B2942}" type="pres">
      <dgm:prSet presAssocID="{7FF18004-5B8A-4C02-B96E-D219BD8EB320}" presName="parentLin" presStyleCnt="0"/>
      <dgm:spPr/>
    </dgm:pt>
    <dgm:pt modelId="{40EEBF72-8674-412F-A87A-49B9D8372AB8}" type="pres">
      <dgm:prSet presAssocID="{7FF18004-5B8A-4C02-B96E-D219BD8EB320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AE5A4EB1-B8FF-4953-8FBE-0B7684303BC5}" type="pres">
      <dgm:prSet presAssocID="{7FF18004-5B8A-4C02-B96E-D219BD8EB320}" presName="parentText" presStyleLbl="node1" presStyleIdx="0" presStyleCnt="3" custScaleX="154758" custScaleY="360955" custLinFactNeighborX="-49743" custLinFactNeighborY="3855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9B4C8C7-2DCC-4DDA-A0B8-9D95ED08DBF6}" type="pres">
      <dgm:prSet presAssocID="{7FF18004-5B8A-4C02-B96E-D219BD8EB320}" presName="negativeSpace" presStyleCnt="0"/>
      <dgm:spPr/>
    </dgm:pt>
    <dgm:pt modelId="{86CF0A01-6252-4482-8F3A-EF9AA2C64282}" type="pres">
      <dgm:prSet presAssocID="{7FF18004-5B8A-4C02-B96E-D219BD8EB320}" presName="childText" presStyleLbl="conFgAcc1" presStyleIdx="0" presStyleCnt="3">
        <dgm:presLayoutVars>
          <dgm:bulletEnabled val="1"/>
        </dgm:presLayoutVars>
      </dgm:prSet>
      <dgm:spPr/>
    </dgm:pt>
    <dgm:pt modelId="{E6FD81BD-F505-4372-8DE1-AA453835EF5E}" type="pres">
      <dgm:prSet presAssocID="{EB2B428B-FDC2-427C-AF73-1E5A4CBEE4D4}" presName="spaceBetweenRectangles" presStyleCnt="0"/>
      <dgm:spPr/>
    </dgm:pt>
    <dgm:pt modelId="{F0A2346F-0DDD-41D6-B38A-390FEB4AFE3A}" type="pres">
      <dgm:prSet presAssocID="{38A2835D-1094-4FD1-BDF0-9B9279B36522}" presName="parentLin" presStyleCnt="0"/>
      <dgm:spPr/>
    </dgm:pt>
    <dgm:pt modelId="{7606612B-CE8B-4CF7-84AA-B4010FC48A1C}" type="pres">
      <dgm:prSet presAssocID="{38A2835D-1094-4FD1-BDF0-9B9279B36522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30133274-67EC-4625-9F11-2A8087EDE2AA}" type="pres">
      <dgm:prSet presAssocID="{38A2835D-1094-4FD1-BDF0-9B9279B36522}" presName="parentText" presStyleLbl="node1" presStyleIdx="1" presStyleCnt="3" custScaleX="202612" custScaleY="357002" custLinFactNeighborX="-48207" custLinFactNeighborY="-215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6F30C98-94FB-4E58-AC0A-F3CB701656AF}" type="pres">
      <dgm:prSet presAssocID="{38A2835D-1094-4FD1-BDF0-9B9279B36522}" presName="negativeSpace" presStyleCnt="0"/>
      <dgm:spPr/>
    </dgm:pt>
    <dgm:pt modelId="{0442C71E-E0D1-4F37-975B-3AB27653ACE5}" type="pres">
      <dgm:prSet presAssocID="{38A2835D-1094-4FD1-BDF0-9B9279B36522}" presName="childText" presStyleLbl="conFgAcc1" presStyleIdx="1" presStyleCnt="3">
        <dgm:presLayoutVars>
          <dgm:bulletEnabled val="1"/>
        </dgm:presLayoutVars>
      </dgm:prSet>
      <dgm:spPr/>
    </dgm:pt>
    <dgm:pt modelId="{1F1F123F-24BA-4BA7-A195-91297F305810}" type="pres">
      <dgm:prSet presAssocID="{9FC2FD41-31CB-49B3-A423-5CAA0F7E32D3}" presName="spaceBetweenRectangles" presStyleCnt="0"/>
      <dgm:spPr/>
    </dgm:pt>
    <dgm:pt modelId="{05E9257B-7D65-4A21-BA5D-C27F3110BF5E}" type="pres">
      <dgm:prSet presAssocID="{27CC84EB-2698-4ADA-9503-AEFC6D7E28A0}" presName="parentLin" presStyleCnt="0"/>
      <dgm:spPr/>
    </dgm:pt>
    <dgm:pt modelId="{4A0B001F-366D-471C-8400-7077D31193FC}" type="pres">
      <dgm:prSet presAssocID="{27CC84EB-2698-4ADA-9503-AEFC6D7E28A0}" presName="parentLeftMargin" presStyleLbl="node1" presStyleIdx="1" presStyleCnt="3"/>
      <dgm:spPr/>
      <dgm:t>
        <a:bodyPr/>
        <a:lstStyle/>
        <a:p>
          <a:endParaRPr lang="pt-PT"/>
        </a:p>
      </dgm:t>
    </dgm:pt>
    <dgm:pt modelId="{D0818D16-501F-412A-A86D-DFEE7175A67C}" type="pres">
      <dgm:prSet presAssocID="{27CC84EB-2698-4ADA-9503-AEFC6D7E28A0}" presName="parentText" presStyleLbl="node1" presStyleIdx="2" presStyleCnt="3" custScaleX="202612" custScaleY="357002" custLinFactNeighborX="-48207" custLinFactNeighborY="-215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C69DB47-45C4-421B-84DE-F11C59CB06CF}" type="pres">
      <dgm:prSet presAssocID="{27CC84EB-2698-4ADA-9503-AEFC6D7E28A0}" presName="negativeSpace" presStyleCnt="0"/>
      <dgm:spPr/>
    </dgm:pt>
    <dgm:pt modelId="{7C9BA876-EA51-4C25-A40D-D1ADB87FCDEF}" type="pres">
      <dgm:prSet presAssocID="{27CC84EB-2698-4ADA-9503-AEFC6D7E28A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92C727E-D3B6-45DC-82CC-9A24615F3208}" srcId="{ECCBE8B0-EC5E-4447-9F67-5C19EF1F3D0D}" destId="{7FF18004-5B8A-4C02-B96E-D219BD8EB320}" srcOrd="0" destOrd="0" parTransId="{503F9391-A219-43A9-A436-816C91AA55EF}" sibTransId="{EB2B428B-FDC2-427C-AF73-1E5A4CBEE4D4}"/>
    <dgm:cxn modelId="{75354663-E01F-4D51-9257-A91808C981BA}" type="presOf" srcId="{38A2835D-1094-4FD1-BDF0-9B9279B36522}" destId="{7606612B-CE8B-4CF7-84AA-B4010FC48A1C}" srcOrd="0" destOrd="0" presId="urn:microsoft.com/office/officeart/2005/8/layout/list1"/>
    <dgm:cxn modelId="{A2E37AD9-00D5-4DB1-9054-FD8775C45CD2}" type="presOf" srcId="{ECCBE8B0-EC5E-4447-9F67-5C19EF1F3D0D}" destId="{C7C28867-7080-4482-BB18-3414092EC497}" srcOrd="0" destOrd="0" presId="urn:microsoft.com/office/officeart/2005/8/layout/list1"/>
    <dgm:cxn modelId="{56FF1D83-7CFA-479D-A1F2-98C9F5DB4748}" type="presOf" srcId="{7FF18004-5B8A-4C02-B96E-D219BD8EB320}" destId="{AE5A4EB1-B8FF-4953-8FBE-0B7684303BC5}" srcOrd="1" destOrd="0" presId="urn:microsoft.com/office/officeart/2005/8/layout/list1"/>
    <dgm:cxn modelId="{0005C0AC-0D0E-4EF0-B534-4BDFFC856F0B}" srcId="{ECCBE8B0-EC5E-4447-9F67-5C19EF1F3D0D}" destId="{38A2835D-1094-4FD1-BDF0-9B9279B36522}" srcOrd="1" destOrd="0" parTransId="{AB3ACA33-664E-4875-9B4A-EBE6571B7496}" sibTransId="{9FC2FD41-31CB-49B3-A423-5CAA0F7E32D3}"/>
    <dgm:cxn modelId="{ED88828A-1495-4E8F-9A92-A415FEC7AD41}" type="presOf" srcId="{27CC84EB-2698-4ADA-9503-AEFC6D7E28A0}" destId="{4A0B001F-366D-471C-8400-7077D31193FC}" srcOrd="0" destOrd="0" presId="urn:microsoft.com/office/officeart/2005/8/layout/list1"/>
    <dgm:cxn modelId="{16AC9828-4597-45CC-8A15-30A88CFA5A94}" type="presOf" srcId="{38A2835D-1094-4FD1-BDF0-9B9279B36522}" destId="{30133274-67EC-4625-9F11-2A8087EDE2AA}" srcOrd="1" destOrd="0" presId="urn:microsoft.com/office/officeart/2005/8/layout/list1"/>
    <dgm:cxn modelId="{6AAE0CD3-7FE7-4EE2-9DDB-564A2421249E}" type="presOf" srcId="{7FF18004-5B8A-4C02-B96E-D219BD8EB320}" destId="{40EEBF72-8674-412F-A87A-49B9D8372AB8}" srcOrd="0" destOrd="0" presId="urn:microsoft.com/office/officeart/2005/8/layout/list1"/>
    <dgm:cxn modelId="{9BDD0566-A829-4EB6-9566-9656681E6DF6}" type="presOf" srcId="{27CC84EB-2698-4ADA-9503-AEFC6D7E28A0}" destId="{D0818D16-501F-412A-A86D-DFEE7175A67C}" srcOrd="1" destOrd="0" presId="urn:microsoft.com/office/officeart/2005/8/layout/list1"/>
    <dgm:cxn modelId="{5799D97F-B66E-4FC4-B503-21E1C060CD14}" srcId="{ECCBE8B0-EC5E-4447-9F67-5C19EF1F3D0D}" destId="{27CC84EB-2698-4ADA-9503-AEFC6D7E28A0}" srcOrd="2" destOrd="0" parTransId="{4BA5C268-9910-46F9-ACC9-1B3E7BEFB529}" sibTransId="{AE16EF13-9F73-4318-8178-03224671D546}"/>
    <dgm:cxn modelId="{57FE4474-4923-436C-8FB4-8CEFA8B16178}" type="presParOf" srcId="{C7C28867-7080-4482-BB18-3414092EC497}" destId="{BA478506-D16C-440A-854F-CF01664B2942}" srcOrd="0" destOrd="0" presId="urn:microsoft.com/office/officeart/2005/8/layout/list1"/>
    <dgm:cxn modelId="{D5F40D51-3C48-4218-AAEB-D0FFBFE5DD6E}" type="presParOf" srcId="{BA478506-D16C-440A-854F-CF01664B2942}" destId="{40EEBF72-8674-412F-A87A-49B9D8372AB8}" srcOrd="0" destOrd="0" presId="urn:microsoft.com/office/officeart/2005/8/layout/list1"/>
    <dgm:cxn modelId="{A6055960-66BD-4126-8E37-5E5A59E8FF41}" type="presParOf" srcId="{BA478506-D16C-440A-854F-CF01664B2942}" destId="{AE5A4EB1-B8FF-4953-8FBE-0B7684303BC5}" srcOrd="1" destOrd="0" presId="urn:microsoft.com/office/officeart/2005/8/layout/list1"/>
    <dgm:cxn modelId="{ABC17BD9-CD63-48BC-8376-D83A8A99CFA4}" type="presParOf" srcId="{C7C28867-7080-4482-BB18-3414092EC497}" destId="{19B4C8C7-2DCC-4DDA-A0B8-9D95ED08DBF6}" srcOrd="1" destOrd="0" presId="urn:microsoft.com/office/officeart/2005/8/layout/list1"/>
    <dgm:cxn modelId="{A4E908CE-CABF-4BB3-92C6-562E71D976D0}" type="presParOf" srcId="{C7C28867-7080-4482-BB18-3414092EC497}" destId="{86CF0A01-6252-4482-8F3A-EF9AA2C64282}" srcOrd="2" destOrd="0" presId="urn:microsoft.com/office/officeart/2005/8/layout/list1"/>
    <dgm:cxn modelId="{469BFB56-771C-444D-97B0-BCD5B81C9219}" type="presParOf" srcId="{C7C28867-7080-4482-BB18-3414092EC497}" destId="{E6FD81BD-F505-4372-8DE1-AA453835EF5E}" srcOrd="3" destOrd="0" presId="urn:microsoft.com/office/officeart/2005/8/layout/list1"/>
    <dgm:cxn modelId="{8CAB3391-FF98-4942-ADC6-CA8C1DD20D5F}" type="presParOf" srcId="{C7C28867-7080-4482-BB18-3414092EC497}" destId="{F0A2346F-0DDD-41D6-B38A-390FEB4AFE3A}" srcOrd="4" destOrd="0" presId="urn:microsoft.com/office/officeart/2005/8/layout/list1"/>
    <dgm:cxn modelId="{9208584B-84AD-49C6-BF89-27D55572CC23}" type="presParOf" srcId="{F0A2346F-0DDD-41D6-B38A-390FEB4AFE3A}" destId="{7606612B-CE8B-4CF7-84AA-B4010FC48A1C}" srcOrd="0" destOrd="0" presId="urn:microsoft.com/office/officeart/2005/8/layout/list1"/>
    <dgm:cxn modelId="{CDEA8510-B1DD-4C70-8CBB-8C98EF0942C4}" type="presParOf" srcId="{F0A2346F-0DDD-41D6-B38A-390FEB4AFE3A}" destId="{30133274-67EC-4625-9F11-2A8087EDE2AA}" srcOrd="1" destOrd="0" presId="urn:microsoft.com/office/officeart/2005/8/layout/list1"/>
    <dgm:cxn modelId="{34CECB82-9B39-4A50-8B65-0F07B43E11D5}" type="presParOf" srcId="{C7C28867-7080-4482-BB18-3414092EC497}" destId="{D6F30C98-94FB-4E58-AC0A-F3CB701656AF}" srcOrd="5" destOrd="0" presId="urn:microsoft.com/office/officeart/2005/8/layout/list1"/>
    <dgm:cxn modelId="{86270F24-54B6-48CD-AB23-2B48C5D91BE9}" type="presParOf" srcId="{C7C28867-7080-4482-BB18-3414092EC497}" destId="{0442C71E-E0D1-4F37-975B-3AB27653ACE5}" srcOrd="6" destOrd="0" presId="urn:microsoft.com/office/officeart/2005/8/layout/list1"/>
    <dgm:cxn modelId="{453CC21D-D469-437D-8A8B-78C9576B04B8}" type="presParOf" srcId="{C7C28867-7080-4482-BB18-3414092EC497}" destId="{1F1F123F-24BA-4BA7-A195-91297F305810}" srcOrd="7" destOrd="0" presId="urn:microsoft.com/office/officeart/2005/8/layout/list1"/>
    <dgm:cxn modelId="{05600437-6F3F-421C-884E-054F0BB5CB00}" type="presParOf" srcId="{C7C28867-7080-4482-BB18-3414092EC497}" destId="{05E9257B-7D65-4A21-BA5D-C27F3110BF5E}" srcOrd="8" destOrd="0" presId="urn:microsoft.com/office/officeart/2005/8/layout/list1"/>
    <dgm:cxn modelId="{0E9AA55C-64BE-4984-9F1B-3FEDD8C13065}" type="presParOf" srcId="{05E9257B-7D65-4A21-BA5D-C27F3110BF5E}" destId="{4A0B001F-366D-471C-8400-7077D31193FC}" srcOrd="0" destOrd="0" presId="urn:microsoft.com/office/officeart/2005/8/layout/list1"/>
    <dgm:cxn modelId="{4C53F258-5EDA-47CD-B6B3-FF0095E00CE1}" type="presParOf" srcId="{05E9257B-7D65-4A21-BA5D-C27F3110BF5E}" destId="{D0818D16-501F-412A-A86D-DFEE7175A67C}" srcOrd="1" destOrd="0" presId="urn:microsoft.com/office/officeart/2005/8/layout/list1"/>
    <dgm:cxn modelId="{A3AD4CDF-A163-4024-9837-2A5BD472FA9C}" type="presParOf" srcId="{C7C28867-7080-4482-BB18-3414092EC497}" destId="{6C69DB47-45C4-421B-84DE-F11C59CB06CF}" srcOrd="9" destOrd="0" presId="urn:microsoft.com/office/officeart/2005/8/layout/list1"/>
    <dgm:cxn modelId="{249C9E2F-2603-4DE1-BE06-81BE935A66FD}" type="presParOf" srcId="{C7C28867-7080-4482-BB18-3414092EC497}" destId="{7C9BA876-EA51-4C25-A40D-D1ADB87FCDE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292035-E412-4CCB-83B9-A63BACFFA0EF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E69803DB-F77F-41EC-9C6A-A53A71E41F45}">
      <dgm:prSet phldrT="[Texto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BR" sz="2000" b="1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Análise quantitativa, global e segmentada dos ODS </a:t>
          </a:r>
          <a:r>
            <a:rPr lang="pt-PT" sz="2000" b="1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do</a:t>
          </a:r>
          <a:r>
            <a:rPr lang="pt-PT" sz="2000" b="1" dirty="0"/>
            <a:t> Repositório</a:t>
          </a:r>
          <a:endParaRPr lang="pt-PT" sz="2000" dirty="0"/>
        </a:p>
      </dgm:t>
    </dgm:pt>
    <dgm:pt modelId="{3887F219-0588-49D7-BD9A-BFFFEB92B3DE}" type="parTrans" cxnId="{8A2C188D-AAEF-41BD-8A25-861D486F402A}">
      <dgm:prSet/>
      <dgm:spPr/>
      <dgm:t>
        <a:bodyPr/>
        <a:lstStyle/>
        <a:p>
          <a:endParaRPr lang="pt-PT"/>
        </a:p>
      </dgm:t>
    </dgm:pt>
    <dgm:pt modelId="{98D53B81-0AF2-4753-8D3D-67AD6ED2489A}" type="sibTrans" cxnId="{8A2C188D-AAEF-41BD-8A25-861D486F402A}">
      <dgm:prSet/>
      <dgm:spPr/>
      <dgm:t>
        <a:bodyPr/>
        <a:lstStyle/>
        <a:p>
          <a:endParaRPr lang="pt-PT"/>
        </a:p>
      </dgm:t>
    </dgm:pt>
    <dgm:pt modelId="{C71913A9-CDCA-4438-9568-B5F98C1F32F3}">
      <dgm:prSet phldrT="[Texto]" custT="1"/>
      <dgm:spPr/>
      <dgm:t>
        <a:bodyPr/>
        <a:lstStyle/>
        <a:p>
          <a:pPr algn="just">
            <a:lnSpc>
              <a:spcPct val="100000"/>
            </a:lnSpc>
          </a:pPr>
          <a:r>
            <a:rPr lang="pt-PT" sz="2000" b="1" dirty="0"/>
            <a:t>Análise dos ODS representados na </a:t>
          </a:r>
          <a:r>
            <a:rPr lang="pt-BR" sz="2000" b="1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Produção Académica | Produção Institucional | Recursos Educacionais Abertos</a:t>
          </a:r>
          <a:endParaRPr lang="pt-PT" sz="2000" dirty="0"/>
        </a:p>
      </dgm:t>
    </dgm:pt>
    <dgm:pt modelId="{7D29F032-6684-44FA-A6E9-5A3151731F7E}" type="parTrans" cxnId="{25063395-694C-4993-AF58-FA7365DED684}">
      <dgm:prSet/>
      <dgm:spPr/>
      <dgm:t>
        <a:bodyPr/>
        <a:lstStyle/>
        <a:p>
          <a:endParaRPr lang="pt-PT"/>
        </a:p>
      </dgm:t>
    </dgm:pt>
    <dgm:pt modelId="{2E6BC7AC-AC47-4373-8F0C-E90FB62F6A66}" type="sibTrans" cxnId="{25063395-694C-4993-AF58-FA7365DED684}">
      <dgm:prSet/>
      <dgm:spPr/>
      <dgm:t>
        <a:bodyPr/>
        <a:lstStyle/>
        <a:p>
          <a:endParaRPr lang="pt-PT"/>
        </a:p>
      </dgm:t>
    </dgm:pt>
    <dgm:pt modelId="{75FD2FAC-36EF-4335-969D-DB6C1C1AC37D}">
      <dgm:prSet phldrT="[Texto]" custT="1"/>
      <dgm:spPr/>
      <dgm:t>
        <a:bodyPr/>
        <a:lstStyle/>
        <a:p>
          <a:pPr algn="just">
            <a:lnSpc>
              <a:spcPct val="100000"/>
            </a:lnSpc>
          </a:pPr>
          <a:r>
            <a:rPr lang="pt-BR" sz="2000" b="1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Análise dos depósitos efetuados de janeiro a julho de 2020 nas comunidades Áreas Científicas</a:t>
          </a:r>
          <a:endParaRPr lang="pt-PT" sz="2000" dirty="0"/>
        </a:p>
      </dgm:t>
    </dgm:pt>
    <dgm:pt modelId="{188D19BC-637C-449F-BE40-A347B5A6284F}" type="parTrans" cxnId="{00FB445E-AED7-4049-96D5-08EFC296C391}">
      <dgm:prSet/>
      <dgm:spPr/>
      <dgm:t>
        <a:bodyPr/>
        <a:lstStyle/>
        <a:p>
          <a:endParaRPr lang="pt-PT"/>
        </a:p>
      </dgm:t>
    </dgm:pt>
    <dgm:pt modelId="{3958744C-DF65-475B-8AC8-43325B7F76F6}" type="sibTrans" cxnId="{00FB445E-AED7-4049-96D5-08EFC296C391}">
      <dgm:prSet/>
      <dgm:spPr/>
      <dgm:t>
        <a:bodyPr/>
        <a:lstStyle/>
        <a:p>
          <a:endParaRPr lang="pt-PT"/>
        </a:p>
      </dgm:t>
    </dgm:pt>
    <dgm:pt modelId="{212F81FE-3BF4-46E8-AB8A-F0B06FA5A083}" type="pres">
      <dgm:prSet presAssocID="{A3292035-E412-4CCB-83B9-A63BACFFA0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661EC96E-45DA-403D-B6B7-0456308152E7}" type="pres">
      <dgm:prSet presAssocID="{E69803DB-F77F-41EC-9C6A-A53A71E41F45}" presName="parentLin" presStyleCnt="0"/>
      <dgm:spPr/>
    </dgm:pt>
    <dgm:pt modelId="{4FC1A1D1-967A-4276-9AF0-85BC66903117}" type="pres">
      <dgm:prSet presAssocID="{E69803DB-F77F-41EC-9C6A-A53A71E41F45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56F0B32D-9DB1-4017-82A5-D237A9E96AD2}" type="pres">
      <dgm:prSet presAssocID="{E69803DB-F77F-41EC-9C6A-A53A71E41F45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7301E2C-7E4F-474D-A3EC-A7F700348F6E}" type="pres">
      <dgm:prSet presAssocID="{E69803DB-F77F-41EC-9C6A-A53A71E41F45}" presName="negativeSpace" presStyleCnt="0"/>
      <dgm:spPr/>
    </dgm:pt>
    <dgm:pt modelId="{2CFB475A-1BE6-4B53-AA3A-F91D20A3811C}" type="pres">
      <dgm:prSet presAssocID="{E69803DB-F77F-41EC-9C6A-A53A71E41F45}" presName="childText" presStyleLbl="conFgAcc1" presStyleIdx="0" presStyleCnt="3">
        <dgm:presLayoutVars>
          <dgm:bulletEnabled val="1"/>
        </dgm:presLayoutVars>
      </dgm:prSet>
      <dgm:spPr/>
    </dgm:pt>
    <dgm:pt modelId="{1EE0A641-2F32-417F-BD7E-C2DC304DF00B}" type="pres">
      <dgm:prSet presAssocID="{98D53B81-0AF2-4753-8D3D-67AD6ED2489A}" presName="spaceBetweenRectangles" presStyleCnt="0"/>
      <dgm:spPr/>
    </dgm:pt>
    <dgm:pt modelId="{05E456A4-AA3E-40DB-9B2F-2472442B56B4}" type="pres">
      <dgm:prSet presAssocID="{C71913A9-CDCA-4438-9568-B5F98C1F32F3}" presName="parentLin" presStyleCnt="0"/>
      <dgm:spPr/>
    </dgm:pt>
    <dgm:pt modelId="{917CAB5C-CFA4-4F23-99BA-39636F61E97C}" type="pres">
      <dgm:prSet presAssocID="{C71913A9-CDCA-4438-9568-B5F98C1F32F3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01493507-89DA-48F0-92C7-92EA3C3A6AB0}" type="pres">
      <dgm:prSet presAssocID="{C71913A9-CDCA-4438-9568-B5F98C1F32F3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10C85E8-08FE-4A78-8C66-CFB248219C1B}" type="pres">
      <dgm:prSet presAssocID="{C71913A9-CDCA-4438-9568-B5F98C1F32F3}" presName="negativeSpace" presStyleCnt="0"/>
      <dgm:spPr/>
    </dgm:pt>
    <dgm:pt modelId="{5ADE81AC-9178-406E-B2D1-FE8BE4247067}" type="pres">
      <dgm:prSet presAssocID="{C71913A9-CDCA-4438-9568-B5F98C1F32F3}" presName="childText" presStyleLbl="conFgAcc1" presStyleIdx="1" presStyleCnt="3">
        <dgm:presLayoutVars>
          <dgm:bulletEnabled val="1"/>
        </dgm:presLayoutVars>
      </dgm:prSet>
      <dgm:spPr/>
    </dgm:pt>
    <dgm:pt modelId="{59B4FB20-263D-42D0-ADAE-7B7CF0C7091F}" type="pres">
      <dgm:prSet presAssocID="{2E6BC7AC-AC47-4373-8F0C-E90FB62F6A66}" presName="spaceBetweenRectangles" presStyleCnt="0"/>
      <dgm:spPr/>
    </dgm:pt>
    <dgm:pt modelId="{3D0962E3-A0FD-44D1-B5CD-F33413E97807}" type="pres">
      <dgm:prSet presAssocID="{75FD2FAC-36EF-4335-969D-DB6C1C1AC37D}" presName="parentLin" presStyleCnt="0"/>
      <dgm:spPr/>
    </dgm:pt>
    <dgm:pt modelId="{E1DD3130-E8BE-4162-8935-9B827572A312}" type="pres">
      <dgm:prSet presAssocID="{75FD2FAC-36EF-4335-969D-DB6C1C1AC37D}" presName="parentLeftMargin" presStyleLbl="node1" presStyleIdx="1" presStyleCnt="3"/>
      <dgm:spPr/>
      <dgm:t>
        <a:bodyPr/>
        <a:lstStyle/>
        <a:p>
          <a:endParaRPr lang="pt-PT"/>
        </a:p>
      </dgm:t>
    </dgm:pt>
    <dgm:pt modelId="{C0760788-24D8-4B02-BC33-E1D82BC02B6A}" type="pres">
      <dgm:prSet presAssocID="{75FD2FAC-36EF-4335-969D-DB6C1C1AC37D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0634966-0CA4-4144-83BB-12644FC11598}" type="pres">
      <dgm:prSet presAssocID="{75FD2FAC-36EF-4335-969D-DB6C1C1AC37D}" presName="negativeSpace" presStyleCnt="0"/>
      <dgm:spPr/>
    </dgm:pt>
    <dgm:pt modelId="{86FAD4D3-3647-41EF-9658-DE6F1CB0A98B}" type="pres">
      <dgm:prSet presAssocID="{75FD2FAC-36EF-4335-969D-DB6C1C1AC37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4204C05-C9EA-41D8-AB85-D4935CA914B2}" type="presOf" srcId="{75FD2FAC-36EF-4335-969D-DB6C1C1AC37D}" destId="{C0760788-24D8-4B02-BC33-E1D82BC02B6A}" srcOrd="1" destOrd="0" presId="urn:microsoft.com/office/officeart/2005/8/layout/list1"/>
    <dgm:cxn modelId="{B5E4CF0A-EF27-46EC-90F2-E3795C8AD020}" type="presOf" srcId="{75FD2FAC-36EF-4335-969D-DB6C1C1AC37D}" destId="{E1DD3130-E8BE-4162-8935-9B827572A312}" srcOrd="0" destOrd="0" presId="urn:microsoft.com/office/officeart/2005/8/layout/list1"/>
    <dgm:cxn modelId="{28D386E3-50C0-4F6B-A452-0763F291339D}" type="presOf" srcId="{C71913A9-CDCA-4438-9568-B5F98C1F32F3}" destId="{917CAB5C-CFA4-4F23-99BA-39636F61E97C}" srcOrd="0" destOrd="0" presId="urn:microsoft.com/office/officeart/2005/8/layout/list1"/>
    <dgm:cxn modelId="{00FB445E-AED7-4049-96D5-08EFC296C391}" srcId="{A3292035-E412-4CCB-83B9-A63BACFFA0EF}" destId="{75FD2FAC-36EF-4335-969D-DB6C1C1AC37D}" srcOrd="2" destOrd="0" parTransId="{188D19BC-637C-449F-BE40-A347B5A6284F}" sibTransId="{3958744C-DF65-475B-8AC8-43325B7F76F6}"/>
    <dgm:cxn modelId="{896EE18B-B389-4C09-94AE-B799356B9032}" type="presOf" srcId="{E69803DB-F77F-41EC-9C6A-A53A71E41F45}" destId="{4FC1A1D1-967A-4276-9AF0-85BC66903117}" srcOrd="0" destOrd="0" presId="urn:microsoft.com/office/officeart/2005/8/layout/list1"/>
    <dgm:cxn modelId="{8A2C188D-AAEF-41BD-8A25-861D486F402A}" srcId="{A3292035-E412-4CCB-83B9-A63BACFFA0EF}" destId="{E69803DB-F77F-41EC-9C6A-A53A71E41F45}" srcOrd="0" destOrd="0" parTransId="{3887F219-0588-49D7-BD9A-BFFFEB92B3DE}" sibTransId="{98D53B81-0AF2-4753-8D3D-67AD6ED2489A}"/>
    <dgm:cxn modelId="{510470C2-8AE8-4B82-876D-64B7DA2B22FF}" type="presOf" srcId="{C71913A9-CDCA-4438-9568-B5F98C1F32F3}" destId="{01493507-89DA-48F0-92C7-92EA3C3A6AB0}" srcOrd="1" destOrd="0" presId="urn:microsoft.com/office/officeart/2005/8/layout/list1"/>
    <dgm:cxn modelId="{25063395-694C-4993-AF58-FA7365DED684}" srcId="{A3292035-E412-4CCB-83B9-A63BACFFA0EF}" destId="{C71913A9-CDCA-4438-9568-B5F98C1F32F3}" srcOrd="1" destOrd="0" parTransId="{7D29F032-6684-44FA-A6E9-5A3151731F7E}" sibTransId="{2E6BC7AC-AC47-4373-8F0C-E90FB62F6A66}"/>
    <dgm:cxn modelId="{F414D99B-240B-44C6-81A9-B336327FB8E5}" type="presOf" srcId="{E69803DB-F77F-41EC-9C6A-A53A71E41F45}" destId="{56F0B32D-9DB1-4017-82A5-D237A9E96AD2}" srcOrd="1" destOrd="0" presId="urn:microsoft.com/office/officeart/2005/8/layout/list1"/>
    <dgm:cxn modelId="{17DCB78E-903F-454E-BAF6-0F6158694D5C}" type="presOf" srcId="{A3292035-E412-4CCB-83B9-A63BACFFA0EF}" destId="{212F81FE-3BF4-46E8-AB8A-F0B06FA5A083}" srcOrd="0" destOrd="0" presId="urn:microsoft.com/office/officeart/2005/8/layout/list1"/>
    <dgm:cxn modelId="{9E2986EB-6F0E-4EDA-A02E-406626AD41F3}" type="presParOf" srcId="{212F81FE-3BF4-46E8-AB8A-F0B06FA5A083}" destId="{661EC96E-45DA-403D-B6B7-0456308152E7}" srcOrd="0" destOrd="0" presId="urn:microsoft.com/office/officeart/2005/8/layout/list1"/>
    <dgm:cxn modelId="{385E0CF3-FDD9-4D80-A25B-A62560460D2A}" type="presParOf" srcId="{661EC96E-45DA-403D-B6B7-0456308152E7}" destId="{4FC1A1D1-967A-4276-9AF0-85BC66903117}" srcOrd="0" destOrd="0" presId="urn:microsoft.com/office/officeart/2005/8/layout/list1"/>
    <dgm:cxn modelId="{C3CEDFD6-AC3D-4A23-8D38-1B95288E3FA8}" type="presParOf" srcId="{661EC96E-45DA-403D-B6B7-0456308152E7}" destId="{56F0B32D-9DB1-4017-82A5-D237A9E96AD2}" srcOrd="1" destOrd="0" presId="urn:microsoft.com/office/officeart/2005/8/layout/list1"/>
    <dgm:cxn modelId="{AB786DF8-8436-4D26-84B2-6586E6BA8300}" type="presParOf" srcId="{212F81FE-3BF4-46E8-AB8A-F0B06FA5A083}" destId="{C7301E2C-7E4F-474D-A3EC-A7F700348F6E}" srcOrd="1" destOrd="0" presId="urn:microsoft.com/office/officeart/2005/8/layout/list1"/>
    <dgm:cxn modelId="{B9301956-A302-481A-AFBA-DF6E4293890A}" type="presParOf" srcId="{212F81FE-3BF4-46E8-AB8A-F0B06FA5A083}" destId="{2CFB475A-1BE6-4B53-AA3A-F91D20A3811C}" srcOrd="2" destOrd="0" presId="urn:microsoft.com/office/officeart/2005/8/layout/list1"/>
    <dgm:cxn modelId="{DC5E4A4A-FC1B-4E9D-A01D-683D17FA1178}" type="presParOf" srcId="{212F81FE-3BF4-46E8-AB8A-F0B06FA5A083}" destId="{1EE0A641-2F32-417F-BD7E-C2DC304DF00B}" srcOrd="3" destOrd="0" presId="urn:microsoft.com/office/officeart/2005/8/layout/list1"/>
    <dgm:cxn modelId="{4C354574-8171-433D-984A-857DFBC1083D}" type="presParOf" srcId="{212F81FE-3BF4-46E8-AB8A-F0B06FA5A083}" destId="{05E456A4-AA3E-40DB-9B2F-2472442B56B4}" srcOrd="4" destOrd="0" presId="urn:microsoft.com/office/officeart/2005/8/layout/list1"/>
    <dgm:cxn modelId="{DD7E580E-98A3-42F8-956B-6190F1E36ED7}" type="presParOf" srcId="{05E456A4-AA3E-40DB-9B2F-2472442B56B4}" destId="{917CAB5C-CFA4-4F23-99BA-39636F61E97C}" srcOrd="0" destOrd="0" presId="urn:microsoft.com/office/officeart/2005/8/layout/list1"/>
    <dgm:cxn modelId="{EAD959FD-C7D4-4C72-BD21-B27AF23CC236}" type="presParOf" srcId="{05E456A4-AA3E-40DB-9B2F-2472442B56B4}" destId="{01493507-89DA-48F0-92C7-92EA3C3A6AB0}" srcOrd="1" destOrd="0" presId="urn:microsoft.com/office/officeart/2005/8/layout/list1"/>
    <dgm:cxn modelId="{F459DEDC-24F0-4D0E-83C3-07D3EFC52B21}" type="presParOf" srcId="{212F81FE-3BF4-46E8-AB8A-F0B06FA5A083}" destId="{310C85E8-08FE-4A78-8C66-CFB248219C1B}" srcOrd="5" destOrd="0" presId="urn:microsoft.com/office/officeart/2005/8/layout/list1"/>
    <dgm:cxn modelId="{F61D9E23-EA14-4D54-A394-CDB7211625D5}" type="presParOf" srcId="{212F81FE-3BF4-46E8-AB8A-F0B06FA5A083}" destId="{5ADE81AC-9178-406E-B2D1-FE8BE4247067}" srcOrd="6" destOrd="0" presId="urn:microsoft.com/office/officeart/2005/8/layout/list1"/>
    <dgm:cxn modelId="{E54DB8A8-1F0E-479D-9FBE-00CA45ABC463}" type="presParOf" srcId="{212F81FE-3BF4-46E8-AB8A-F0B06FA5A083}" destId="{59B4FB20-263D-42D0-ADAE-7B7CF0C7091F}" srcOrd="7" destOrd="0" presId="urn:microsoft.com/office/officeart/2005/8/layout/list1"/>
    <dgm:cxn modelId="{B48B2BB4-F095-49BC-971F-EFB4A0848A33}" type="presParOf" srcId="{212F81FE-3BF4-46E8-AB8A-F0B06FA5A083}" destId="{3D0962E3-A0FD-44D1-B5CD-F33413E97807}" srcOrd="8" destOrd="0" presId="urn:microsoft.com/office/officeart/2005/8/layout/list1"/>
    <dgm:cxn modelId="{62FDBBDA-FC0E-456A-9CB8-057BF77CED13}" type="presParOf" srcId="{3D0962E3-A0FD-44D1-B5CD-F33413E97807}" destId="{E1DD3130-E8BE-4162-8935-9B827572A312}" srcOrd="0" destOrd="0" presId="urn:microsoft.com/office/officeart/2005/8/layout/list1"/>
    <dgm:cxn modelId="{647521E5-6D07-4C08-8557-FA06A24BA54C}" type="presParOf" srcId="{3D0962E3-A0FD-44D1-B5CD-F33413E97807}" destId="{C0760788-24D8-4B02-BC33-E1D82BC02B6A}" srcOrd="1" destOrd="0" presId="urn:microsoft.com/office/officeart/2005/8/layout/list1"/>
    <dgm:cxn modelId="{27842727-AA75-46A3-B94D-B32D2A26FC4F}" type="presParOf" srcId="{212F81FE-3BF4-46E8-AB8A-F0B06FA5A083}" destId="{D0634966-0CA4-4144-83BB-12644FC11598}" srcOrd="9" destOrd="0" presId="urn:microsoft.com/office/officeart/2005/8/layout/list1"/>
    <dgm:cxn modelId="{C749F63B-6262-4967-8E3E-93C7660321E3}" type="presParOf" srcId="{212F81FE-3BF4-46E8-AB8A-F0B06FA5A083}" destId="{86FAD4D3-3647-41EF-9658-DE6F1CB0A98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02A96F-CD7A-4174-AE1B-CD7A9467CFBC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B86835B-E6F3-495F-9E62-1D43844266E9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kumimoji="0" lang="pt-PT" sz="2400" b="1" i="0" u="none" strike="noStrike" cap="none" spc="0" normalizeH="0" baseline="0" noProof="0" dirty="0" smtClean="0">
              <a:ln/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ODS </a:t>
          </a:r>
          <a:r>
            <a:rPr kumimoji="0" lang="pt-PT" sz="2400" b="1" i="0" u="none" strike="noStrike" cap="none" spc="0" normalizeH="0" baseline="0" noProof="0" dirty="0">
              <a:ln/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sobre os quais a produção académica e científica e a investigação realizada na UAb incidem</a:t>
          </a:r>
          <a:endParaRPr lang="pt-PT" sz="2400" b="1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66C0ADA6-D22F-4F59-92BD-C4FBE358D661}" type="parTrans" cxnId="{309E7367-7BDA-4511-BD29-F085E9EBEEE8}">
      <dgm:prSet/>
      <dgm:spPr/>
      <dgm:t>
        <a:bodyPr/>
        <a:lstStyle/>
        <a:p>
          <a:endParaRPr lang="pt-PT"/>
        </a:p>
      </dgm:t>
    </dgm:pt>
    <dgm:pt modelId="{6EC323DE-86A3-4B2C-B056-2BBFDDE47004}" type="sibTrans" cxnId="{309E7367-7BDA-4511-BD29-F085E9EBEEE8}">
      <dgm:prSet/>
      <dgm:spPr/>
      <dgm:t>
        <a:bodyPr/>
        <a:lstStyle/>
        <a:p>
          <a:endParaRPr lang="pt-PT"/>
        </a:p>
      </dgm:t>
    </dgm:pt>
    <dgm:pt modelId="{C10A3DCF-6F01-4A9B-8CAB-CC3166732229}" type="pres">
      <dgm:prSet presAssocID="{F602A96F-CD7A-4174-AE1B-CD7A9467CF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3D4E3AF-F263-472C-9165-842B52C49EEE}" type="pres">
      <dgm:prSet presAssocID="{4B86835B-E6F3-495F-9E62-1D43844266E9}" presName="parentLin" presStyleCnt="0"/>
      <dgm:spPr/>
    </dgm:pt>
    <dgm:pt modelId="{C7DD5903-1CC6-4EE4-BA51-747080CC751C}" type="pres">
      <dgm:prSet presAssocID="{4B86835B-E6F3-495F-9E62-1D43844266E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514E769D-174C-40E4-82F0-77F2003DE09A}" type="pres">
      <dgm:prSet presAssocID="{4B86835B-E6F3-495F-9E62-1D43844266E9}" presName="parentText" presStyleLbl="node1" presStyleIdx="0" presStyleCnt="1" custScaleX="714460" custScaleY="147068" custLinFactNeighborX="6250" custLinFactNeighborY="875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977368B-C0BA-4ACF-9DAE-061929182C95}" type="pres">
      <dgm:prSet presAssocID="{4B86835B-E6F3-495F-9E62-1D43844266E9}" presName="negativeSpace" presStyleCnt="0"/>
      <dgm:spPr/>
    </dgm:pt>
    <dgm:pt modelId="{FDBFE7DB-D911-4F7A-9831-DEDF964FDF28}" type="pres">
      <dgm:prSet presAssocID="{4B86835B-E6F3-495F-9E62-1D43844266E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B65441-C92D-4C13-A4B3-3AF2E27C8C40}" type="presOf" srcId="{4B86835B-E6F3-495F-9E62-1D43844266E9}" destId="{C7DD5903-1CC6-4EE4-BA51-747080CC751C}" srcOrd="0" destOrd="0" presId="urn:microsoft.com/office/officeart/2005/8/layout/list1"/>
    <dgm:cxn modelId="{84AEB40C-87D7-42EA-8836-8787AAE56D05}" type="presOf" srcId="{F602A96F-CD7A-4174-AE1B-CD7A9467CFBC}" destId="{C10A3DCF-6F01-4A9B-8CAB-CC3166732229}" srcOrd="0" destOrd="0" presId="urn:microsoft.com/office/officeart/2005/8/layout/list1"/>
    <dgm:cxn modelId="{309E7367-7BDA-4511-BD29-F085E9EBEEE8}" srcId="{F602A96F-CD7A-4174-AE1B-CD7A9467CFBC}" destId="{4B86835B-E6F3-495F-9E62-1D43844266E9}" srcOrd="0" destOrd="0" parTransId="{66C0ADA6-D22F-4F59-92BD-C4FBE358D661}" sibTransId="{6EC323DE-86A3-4B2C-B056-2BBFDDE47004}"/>
    <dgm:cxn modelId="{B3865CBF-7F70-41AB-AF5F-25E5B9DD7D73}" type="presOf" srcId="{4B86835B-E6F3-495F-9E62-1D43844266E9}" destId="{514E769D-174C-40E4-82F0-77F2003DE09A}" srcOrd="1" destOrd="0" presId="urn:microsoft.com/office/officeart/2005/8/layout/list1"/>
    <dgm:cxn modelId="{D028D1E9-B0F3-46B7-878E-CDCF7D65DE65}" type="presParOf" srcId="{C10A3DCF-6F01-4A9B-8CAB-CC3166732229}" destId="{E3D4E3AF-F263-472C-9165-842B52C49EEE}" srcOrd="0" destOrd="0" presId="urn:microsoft.com/office/officeart/2005/8/layout/list1"/>
    <dgm:cxn modelId="{244B952E-35DE-4587-8E0A-7827DA8B4641}" type="presParOf" srcId="{E3D4E3AF-F263-472C-9165-842B52C49EEE}" destId="{C7DD5903-1CC6-4EE4-BA51-747080CC751C}" srcOrd="0" destOrd="0" presId="urn:microsoft.com/office/officeart/2005/8/layout/list1"/>
    <dgm:cxn modelId="{C0809FC1-95B9-4A06-A267-59C272F7ABC5}" type="presParOf" srcId="{E3D4E3AF-F263-472C-9165-842B52C49EEE}" destId="{514E769D-174C-40E4-82F0-77F2003DE09A}" srcOrd="1" destOrd="0" presId="urn:microsoft.com/office/officeart/2005/8/layout/list1"/>
    <dgm:cxn modelId="{4EA14897-3938-4FC3-B276-7A1047DE34D9}" type="presParOf" srcId="{C10A3DCF-6F01-4A9B-8CAB-CC3166732229}" destId="{A977368B-C0BA-4ACF-9DAE-061929182C95}" srcOrd="1" destOrd="0" presId="urn:microsoft.com/office/officeart/2005/8/layout/list1"/>
    <dgm:cxn modelId="{A94F0066-7366-4556-BC90-2606036E059F}" type="presParOf" srcId="{C10A3DCF-6F01-4A9B-8CAB-CC3166732229}" destId="{FDBFE7DB-D911-4F7A-9831-DEDF964FDF2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02A96F-CD7A-4174-AE1B-CD7A9467CFB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C10A3DCF-6F01-4A9B-8CAB-CC3166732229}" type="pres">
      <dgm:prSet presAssocID="{F602A96F-CD7A-4174-AE1B-CD7A9467CF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</dgm:ptLst>
  <dgm:cxnLst>
    <dgm:cxn modelId="{84AEB40C-87D7-42EA-8836-8787AAE56D05}" type="presOf" srcId="{F602A96F-CD7A-4174-AE1B-CD7A9467CFBC}" destId="{C10A3DCF-6F01-4A9B-8CAB-CC3166732229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02A96F-CD7A-4174-AE1B-CD7A9467CFBC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B86835B-E6F3-495F-9E62-1D43844266E9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kumimoji="0" lang="pt-PT" sz="2400" b="1" i="0" u="none" strike="noStrike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Avaliar a existência de padrões nas diferentes tipologias de produção </a:t>
          </a:r>
          <a:endParaRPr lang="pt-PT" sz="2400" b="1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66C0ADA6-D22F-4F59-92BD-C4FBE358D661}" type="parTrans" cxnId="{309E7367-7BDA-4511-BD29-F085E9EBEEE8}">
      <dgm:prSet/>
      <dgm:spPr/>
      <dgm:t>
        <a:bodyPr/>
        <a:lstStyle/>
        <a:p>
          <a:endParaRPr lang="pt-PT"/>
        </a:p>
      </dgm:t>
    </dgm:pt>
    <dgm:pt modelId="{6EC323DE-86A3-4B2C-B056-2BBFDDE47004}" type="sibTrans" cxnId="{309E7367-7BDA-4511-BD29-F085E9EBEEE8}">
      <dgm:prSet/>
      <dgm:spPr/>
      <dgm:t>
        <a:bodyPr/>
        <a:lstStyle/>
        <a:p>
          <a:endParaRPr lang="pt-PT"/>
        </a:p>
      </dgm:t>
    </dgm:pt>
    <dgm:pt modelId="{C10A3DCF-6F01-4A9B-8CAB-CC3166732229}" type="pres">
      <dgm:prSet presAssocID="{F602A96F-CD7A-4174-AE1B-CD7A9467CF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3D4E3AF-F263-472C-9165-842B52C49EEE}" type="pres">
      <dgm:prSet presAssocID="{4B86835B-E6F3-495F-9E62-1D43844266E9}" presName="parentLin" presStyleCnt="0"/>
      <dgm:spPr/>
    </dgm:pt>
    <dgm:pt modelId="{C7DD5903-1CC6-4EE4-BA51-747080CC751C}" type="pres">
      <dgm:prSet presAssocID="{4B86835B-E6F3-495F-9E62-1D43844266E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514E769D-174C-40E4-82F0-77F2003DE09A}" type="pres">
      <dgm:prSet presAssocID="{4B86835B-E6F3-495F-9E62-1D43844266E9}" presName="parentText" presStyleLbl="node1" presStyleIdx="0" presStyleCnt="1" custScaleX="714460" custScaleY="147068" custLinFactNeighborX="6250" custLinFactNeighborY="875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977368B-C0BA-4ACF-9DAE-061929182C95}" type="pres">
      <dgm:prSet presAssocID="{4B86835B-E6F3-495F-9E62-1D43844266E9}" presName="negativeSpace" presStyleCnt="0"/>
      <dgm:spPr/>
    </dgm:pt>
    <dgm:pt modelId="{FDBFE7DB-D911-4F7A-9831-DEDF964FDF28}" type="pres">
      <dgm:prSet presAssocID="{4B86835B-E6F3-495F-9E62-1D43844266E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B65441-C92D-4C13-A4B3-3AF2E27C8C40}" type="presOf" srcId="{4B86835B-E6F3-495F-9E62-1D43844266E9}" destId="{C7DD5903-1CC6-4EE4-BA51-747080CC751C}" srcOrd="0" destOrd="0" presId="urn:microsoft.com/office/officeart/2005/8/layout/list1"/>
    <dgm:cxn modelId="{84AEB40C-87D7-42EA-8836-8787AAE56D05}" type="presOf" srcId="{F602A96F-CD7A-4174-AE1B-CD7A9467CFBC}" destId="{C10A3DCF-6F01-4A9B-8CAB-CC3166732229}" srcOrd="0" destOrd="0" presId="urn:microsoft.com/office/officeart/2005/8/layout/list1"/>
    <dgm:cxn modelId="{309E7367-7BDA-4511-BD29-F085E9EBEEE8}" srcId="{F602A96F-CD7A-4174-AE1B-CD7A9467CFBC}" destId="{4B86835B-E6F3-495F-9E62-1D43844266E9}" srcOrd="0" destOrd="0" parTransId="{66C0ADA6-D22F-4F59-92BD-C4FBE358D661}" sibTransId="{6EC323DE-86A3-4B2C-B056-2BBFDDE47004}"/>
    <dgm:cxn modelId="{B3865CBF-7F70-41AB-AF5F-25E5B9DD7D73}" type="presOf" srcId="{4B86835B-E6F3-495F-9E62-1D43844266E9}" destId="{514E769D-174C-40E4-82F0-77F2003DE09A}" srcOrd="1" destOrd="0" presId="urn:microsoft.com/office/officeart/2005/8/layout/list1"/>
    <dgm:cxn modelId="{D028D1E9-B0F3-46B7-878E-CDCF7D65DE65}" type="presParOf" srcId="{C10A3DCF-6F01-4A9B-8CAB-CC3166732229}" destId="{E3D4E3AF-F263-472C-9165-842B52C49EEE}" srcOrd="0" destOrd="0" presId="urn:microsoft.com/office/officeart/2005/8/layout/list1"/>
    <dgm:cxn modelId="{244B952E-35DE-4587-8E0A-7827DA8B4641}" type="presParOf" srcId="{E3D4E3AF-F263-472C-9165-842B52C49EEE}" destId="{C7DD5903-1CC6-4EE4-BA51-747080CC751C}" srcOrd="0" destOrd="0" presId="urn:microsoft.com/office/officeart/2005/8/layout/list1"/>
    <dgm:cxn modelId="{C0809FC1-95B9-4A06-A267-59C272F7ABC5}" type="presParOf" srcId="{E3D4E3AF-F263-472C-9165-842B52C49EEE}" destId="{514E769D-174C-40E4-82F0-77F2003DE09A}" srcOrd="1" destOrd="0" presId="urn:microsoft.com/office/officeart/2005/8/layout/list1"/>
    <dgm:cxn modelId="{4EA14897-3938-4FC3-B276-7A1047DE34D9}" type="presParOf" srcId="{C10A3DCF-6F01-4A9B-8CAB-CC3166732229}" destId="{A977368B-C0BA-4ACF-9DAE-061929182C95}" srcOrd="1" destOrd="0" presId="urn:microsoft.com/office/officeart/2005/8/layout/list1"/>
    <dgm:cxn modelId="{A94F0066-7366-4556-BC90-2606036E059F}" type="presParOf" srcId="{C10A3DCF-6F01-4A9B-8CAB-CC3166732229}" destId="{FDBFE7DB-D911-4F7A-9831-DEDF964FDF2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02A96F-CD7A-4174-AE1B-CD7A9467CFBC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B86835B-E6F3-495F-9E62-1D43844266E9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kumimoji="0" lang="pt-PT" sz="2400" b="1" i="0" u="none" strike="noStrike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Grau </a:t>
          </a:r>
          <a:r>
            <a:rPr kumimoji="0" lang="pt-PT" sz="2400" b="1" i="0" u="none" strike="noStrike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de aceitação dos autores face à referenciação dos ODS </a:t>
          </a:r>
          <a:endParaRPr kumimoji="0" lang="pt-PT" sz="2400" b="1" i="0" u="none" strike="noStrike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Candara" panose="020E0502030303020204" pitchFamily="34" charset="0"/>
            <a:ea typeface="+mn-ea"/>
            <a:cs typeface="Arial" panose="020B0604020202020204" pitchFamily="34" charset="0"/>
          </a:endParaRPr>
        </a:p>
        <a:p>
          <a:pPr algn="ctr">
            <a:lnSpc>
              <a:spcPct val="150000"/>
            </a:lnSpc>
          </a:pPr>
          <a:r>
            <a:rPr kumimoji="0" lang="pt-PT" sz="2400" b="1" i="0" u="none" strike="noStrike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Padrões </a:t>
          </a:r>
          <a:r>
            <a:rPr kumimoji="0" lang="pt-PT" sz="2400" b="1" i="0" u="none" strike="noStrike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de comportamento nas diferentes comunidades</a:t>
          </a:r>
          <a:endParaRPr lang="pt-PT" sz="2400" b="1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66C0ADA6-D22F-4F59-92BD-C4FBE358D661}" type="parTrans" cxnId="{309E7367-7BDA-4511-BD29-F085E9EBEEE8}">
      <dgm:prSet/>
      <dgm:spPr/>
      <dgm:t>
        <a:bodyPr/>
        <a:lstStyle/>
        <a:p>
          <a:endParaRPr lang="pt-PT"/>
        </a:p>
      </dgm:t>
    </dgm:pt>
    <dgm:pt modelId="{6EC323DE-86A3-4B2C-B056-2BBFDDE47004}" type="sibTrans" cxnId="{309E7367-7BDA-4511-BD29-F085E9EBEEE8}">
      <dgm:prSet/>
      <dgm:spPr/>
      <dgm:t>
        <a:bodyPr/>
        <a:lstStyle/>
        <a:p>
          <a:endParaRPr lang="pt-PT"/>
        </a:p>
      </dgm:t>
    </dgm:pt>
    <dgm:pt modelId="{C10A3DCF-6F01-4A9B-8CAB-CC3166732229}" type="pres">
      <dgm:prSet presAssocID="{F602A96F-CD7A-4174-AE1B-CD7A9467CF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3D4E3AF-F263-472C-9165-842B52C49EEE}" type="pres">
      <dgm:prSet presAssocID="{4B86835B-E6F3-495F-9E62-1D43844266E9}" presName="parentLin" presStyleCnt="0"/>
      <dgm:spPr/>
    </dgm:pt>
    <dgm:pt modelId="{C7DD5903-1CC6-4EE4-BA51-747080CC751C}" type="pres">
      <dgm:prSet presAssocID="{4B86835B-E6F3-495F-9E62-1D43844266E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514E769D-174C-40E4-82F0-77F2003DE09A}" type="pres">
      <dgm:prSet presAssocID="{4B86835B-E6F3-495F-9E62-1D43844266E9}" presName="parentText" presStyleLbl="node1" presStyleIdx="0" presStyleCnt="1" custScaleX="714460" custScaleY="147068" custLinFactNeighborX="-83438" custLinFactNeighborY="875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977368B-C0BA-4ACF-9DAE-061929182C95}" type="pres">
      <dgm:prSet presAssocID="{4B86835B-E6F3-495F-9E62-1D43844266E9}" presName="negativeSpace" presStyleCnt="0"/>
      <dgm:spPr/>
    </dgm:pt>
    <dgm:pt modelId="{FDBFE7DB-D911-4F7A-9831-DEDF964FDF28}" type="pres">
      <dgm:prSet presAssocID="{4B86835B-E6F3-495F-9E62-1D43844266E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B65441-C92D-4C13-A4B3-3AF2E27C8C40}" type="presOf" srcId="{4B86835B-E6F3-495F-9E62-1D43844266E9}" destId="{C7DD5903-1CC6-4EE4-BA51-747080CC751C}" srcOrd="0" destOrd="0" presId="urn:microsoft.com/office/officeart/2005/8/layout/list1"/>
    <dgm:cxn modelId="{84AEB40C-87D7-42EA-8836-8787AAE56D05}" type="presOf" srcId="{F602A96F-CD7A-4174-AE1B-CD7A9467CFBC}" destId="{C10A3DCF-6F01-4A9B-8CAB-CC3166732229}" srcOrd="0" destOrd="0" presId="urn:microsoft.com/office/officeart/2005/8/layout/list1"/>
    <dgm:cxn modelId="{309E7367-7BDA-4511-BD29-F085E9EBEEE8}" srcId="{F602A96F-CD7A-4174-AE1B-CD7A9467CFBC}" destId="{4B86835B-E6F3-495F-9E62-1D43844266E9}" srcOrd="0" destOrd="0" parTransId="{66C0ADA6-D22F-4F59-92BD-C4FBE358D661}" sibTransId="{6EC323DE-86A3-4B2C-B056-2BBFDDE47004}"/>
    <dgm:cxn modelId="{B3865CBF-7F70-41AB-AF5F-25E5B9DD7D73}" type="presOf" srcId="{4B86835B-E6F3-495F-9E62-1D43844266E9}" destId="{514E769D-174C-40E4-82F0-77F2003DE09A}" srcOrd="1" destOrd="0" presId="urn:microsoft.com/office/officeart/2005/8/layout/list1"/>
    <dgm:cxn modelId="{D028D1E9-B0F3-46B7-878E-CDCF7D65DE65}" type="presParOf" srcId="{C10A3DCF-6F01-4A9B-8CAB-CC3166732229}" destId="{E3D4E3AF-F263-472C-9165-842B52C49EEE}" srcOrd="0" destOrd="0" presId="urn:microsoft.com/office/officeart/2005/8/layout/list1"/>
    <dgm:cxn modelId="{244B952E-35DE-4587-8E0A-7827DA8B4641}" type="presParOf" srcId="{E3D4E3AF-F263-472C-9165-842B52C49EEE}" destId="{C7DD5903-1CC6-4EE4-BA51-747080CC751C}" srcOrd="0" destOrd="0" presId="urn:microsoft.com/office/officeart/2005/8/layout/list1"/>
    <dgm:cxn modelId="{C0809FC1-95B9-4A06-A267-59C272F7ABC5}" type="presParOf" srcId="{E3D4E3AF-F263-472C-9165-842B52C49EEE}" destId="{514E769D-174C-40E4-82F0-77F2003DE09A}" srcOrd="1" destOrd="0" presId="urn:microsoft.com/office/officeart/2005/8/layout/list1"/>
    <dgm:cxn modelId="{4EA14897-3938-4FC3-B276-7A1047DE34D9}" type="presParOf" srcId="{C10A3DCF-6F01-4A9B-8CAB-CC3166732229}" destId="{A977368B-C0BA-4ACF-9DAE-061929182C95}" srcOrd="1" destOrd="0" presId="urn:microsoft.com/office/officeart/2005/8/layout/list1"/>
    <dgm:cxn modelId="{A94F0066-7366-4556-BC90-2606036E059F}" type="presParOf" srcId="{C10A3DCF-6F01-4A9B-8CAB-CC3166732229}" destId="{FDBFE7DB-D911-4F7A-9831-DEDF964FDF2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02A96F-CD7A-4174-AE1B-CD7A9467CFBC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B86835B-E6F3-495F-9E62-1D43844266E9}">
      <dgm:prSet phldrT="[Texto]" custT="1"/>
      <dgm:spPr/>
      <dgm:t>
        <a:bodyPr/>
        <a:lstStyle/>
        <a:p>
          <a:pPr algn="ctr">
            <a:lnSpc>
              <a:spcPct val="150000"/>
            </a:lnSpc>
          </a:pPr>
          <a:r>
            <a:rPr lang="pt-PT" sz="2000" b="1" dirty="0"/>
            <a:t>Avaliar as áreas em que a UAb pode apostar na sua formação e </a:t>
          </a:r>
          <a:r>
            <a:rPr lang="pt-PT" sz="2000" b="1" dirty="0" smtClean="0"/>
            <a:t>investigação | </a:t>
          </a:r>
          <a:endParaRPr lang="pt-PT" sz="2000" b="1" dirty="0"/>
        </a:p>
        <a:p>
          <a:pPr algn="ctr">
            <a:lnSpc>
              <a:spcPct val="150000"/>
            </a:lnSpc>
          </a:pPr>
          <a:r>
            <a:rPr lang="pt-PT" sz="2000" b="1" dirty="0">
              <a:solidFill>
                <a:schemeClr val="bg1"/>
              </a:solidFill>
              <a:cs typeface="Arial" panose="020B0604020202020204" pitchFamily="34" charset="0"/>
            </a:rPr>
            <a:t>Em que medida a abordagem se pode consubstanciar como um dos indicadores relevantes para a </a:t>
          </a:r>
          <a:r>
            <a:rPr lang="pt-BR" sz="2000" b="1" dirty="0">
              <a:solidFill>
                <a:schemeClr val="bg1"/>
              </a:solidFill>
              <a:ea typeface="Cambria" panose="02040503050406030204" pitchFamily="18" charset="0"/>
              <a:cs typeface="Arial" panose="020B0604020202020204" pitchFamily="34" charset="0"/>
            </a:rPr>
            <a:t>avaliação do desempenho da sustentabilidade da Instituição </a:t>
          </a:r>
          <a:endParaRPr lang="pt-PT" sz="2000" b="1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66C0ADA6-D22F-4F59-92BD-C4FBE358D661}" type="parTrans" cxnId="{309E7367-7BDA-4511-BD29-F085E9EBEEE8}">
      <dgm:prSet/>
      <dgm:spPr/>
      <dgm:t>
        <a:bodyPr/>
        <a:lstStyle/>
        <a:p>
          <a:endParaRPr lang="pt-PT"/>
        </a:p>
      </dgm:t>
    </dgm:pt>
    <dgm:pt modelId="{6EC323DE-86A3-4B2C-B056-2BBFDDE47004}" type="sibTrans" cxnId="{309E7367-7BDA-4511-BD29-F085E9EBEEE8}">
      <dgm:prSet/>
      <dgm:spPr/>
      <dgm:t>
        <a:bodyPr/>
        <a:lstStyle/>
        <a:p>
          <a:endParaRPr lang="pt-PT"/>
        </a:p>
      </dgm:t>
    </dgm:pt>
    <dgm:pt modelId="{C10A3DCF-6F01-4A9B-8CAB-CC3166732229}" type="pres">
      <dgm:prSet presAssocID="{F602A96F-CD7A-4174-AE1B-CD7A9467CF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E3D4E3AF-F263-472C-9165-842B52C49EEE}" type="pres">
      <dgm:prSet presAssocID="{4B86835B-E6F3-495F-9E62-1D43844266E9}" presName="parentLin" presStyleCnt="0"/>
      <dgm:spPr/>
    </dgm:pt>
    <dgm:pt modelId="{C7DD5903-1CC6-4EE4-BA51-747080CC751C}" type="pres">
      <dgm:prSet presAssocID="{4B86835B-E6F3-495F-9E62-1D43844266E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514E769D-174C-40E4-82F0-77F2003DE09A}" type="pres">
      <dgm:prSet presAssocID="{4B86835B-E6F3-495F-9E62-1D43844266E9}" presName="parentText" presStyleLbl="node1" presStyleIdx="0" presStyleCnt="1" custScaleX="714460" custScaleY="147068" custLinFactNeighborX="6250" custLinFactNeighborY="875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977368B-C0BA-4ACF-9DAE-061929182C95}" type="pres">
      <dgm:prSet presAssocID="{4B86835B-E6F3-495F-9E62-1D43844266E9}" presName="negativeSpace" presStyleCnt="0"/>
      <dgm:spPr/>
    </dgm:pt>
    <dgm:pt modelId="{FDBFE7DB-D911-4F7A-9831-DEDF964FDF28}" type="pres">
      <dgm:prSet presAssocID="{4B86835B-E6F3-495F-9E62-1D43844266E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B65441-C92D-4C13-A4B3-3AF2E27C8C40}" type="presOf" srcId="{4B86835B-E6F3-495F-9E62-1D43844266E9}" destId="{C7DD5903-1CC6-4EE4-BA51-747080CC751C}" srcOrd="0" destOrd="0" presId="urn:microsoft.com/office/officeart/2005/8/layout/list1"/>
    <dgm:cxn modelId="{84AEB40C-87D7-42EA-8836-8787AAE56D05}" type="presOf" srcId="{F602A96F-CD7A-4174-AE1B-CD7A9467CFBC}" destId="{C10A3DCF-6F01-4A9B-8CAB-CC3166732229}" srcOrd="0" destOrd="0" presId="urn:microsoft.com/office/officeart/2005/8/layout/list1"/>
    <dgm:cxn modelId="{309E7367-7BDA-4511-BD29-F085E9EBEEE8}" srcId="{F602A96F-CD7A-4174-AE1B-CD7A9467CFBC}" destId="{4B86835B-E6F3-495F-9E62-1D43844266E9}" srcOrd="0" destOrd="0" parTransId="{66C0ADA6-D22F-4F59-92BD-C4FBE358D661}" sibTransId="{6EC323DE-86A3-4B2C-B056-2BBFDDE47004}"/>
    <dgm:cxn modelId="{B3865CBF-7F70-41AB-AF5F-25E5B9DD7D73}" type="presOf" srcId="{4B86835B-E6F3-495F-9E62-1D43844266E9}" destId="{514E769D-174C-40E4-82F0-77F2003DE09A}" srcOrd="1" destOrd="0" presId="urn:microsoft.com/office/officeart/2005/8/layout/list1"/>
    <dgm:cxn modelId="{D028D1E9-B0F3-46B7-878E-CDCF7D65DE65}" type="presParOf" srcId="{C10A3DCF-6F01-4A9B-8CAB-CC3166732229}" destId="{E3D4E3AF-F263-472C-9165-842B52C49EEE}" srcOrd="0" destOrd="0" presId="urn:microsoft.com/office/officeart/2005/8/layout/list1"/>
    <dgm:cxn modelId="{244B952E-35DE-4587-8E0A-7827DA8B4641}" type="presParOf" srcId="{E3D4E3AF-F263-472C-9165-842B52C49EEE}" destId="{C7DD5903-1CC6-4EE4-BA51-747080CC751C}" srcOrd="0" destOrd="0" presId="urn:microsoft.com/office/officeart/2005/8/layout/list1"/>
    <dgm:cxn modelId="{C0809FC1-95B9-4A06-A267-59C272F7ABC5}" type="presParOf" srcId="{E3D4E3AF-F263-472C-9165-842B52C49EEE}" destId="{514E769D-174C-40E4-82F0-77F2003DE09A}" srcOrd="1" destOrd="0" presId="urn:microsoft.com/office/officeart/2005/8/layout/list1"/>
    <dgm:cxn modelId="{4EA14897-3938-4FC3-B276-7A1047DE34D9}" type="presParOf" srcId="{C10A3DCF-6F01-4A9B-8CAB-CC3166732229}" destId="{A977368B-C0BA-4ACF-9DAE-061929182C95}" srcOrd="1" destOrd="0" presId="urn:microsoft.com/office/officeart/2005/8/layout/list1"/>
    <dgm:cxn modelId="{A94F0066-7366-4556-BC90-2606036E059F}" type="presParOf" srcId="{C10A3DCF-6F01-4A9B-8CAB-CC3166732229}" destId="{FDBFE7DB-D911-4F7A-9831-DEDF964FDF2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F0A01-6252-4482-8F3A-EF9AA2C64282}">
      <dsp:nvSpPr>
        <dsp:cNvPr id="0" name=""/>
        <dsp:cNvSpPr/>
      </dsp:nvSpPr>
      <dsp:spPr>
        <a:xfrm>
          <a:off x="0" y="726664"/>
          <a:ext cx="879348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A4EB1-B8FF-4953-8FBE-0B7684303BC5}">
      <dsp:nvSpPr>
        <dsp:cNvPr id="0" name=""/>
        <dsp:cNvSpPr/>
      </dsp:nvSpPr>
      <dsp:spPr>
        <a:xfrm>
          <a:off x="0" y="75356"/>
          <a:ext cx="8516959" cy="12015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661" tIns="0" rIns="232661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PT" sz="2000" b="1" kern="1200" dirty="0">
              <a:solidFill>
                <a:schemeClr val="bg1"/>
              </a:solidFill>
              <a:latin typeface="Candara" panose="020E0502030303020204" pitchFamily="34" charset="0"/>
            </a:rPr>
            <a:t>A  </a:t>
          </a:r>
          <a:r>
            <a:rPr lang="pt-BR" sz="2000" b="1" kern="1200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UAb submeteu a avaliação do desempenho através da utilização de uma ferramenta </a:t>
          </a:r>
          <a:r>
            <a:rPr lang="pt-BR" sz="2000" b="1" kern="1200" dirty="0" smtClean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específica </a:t>
          </a:r>
          <a:r>
            <a:rPr lang="pt-BR" sz="2000" b="1" kern="1200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para Instituições de Ensino Superior - </a:t>
          </a:r>
          <a:r>
            <a:rPr lang="pt-BR" sz="2000" b="1" i="1" kern="1200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STARS   Sustainability Tracking Assessment &amp; Rating System</a:t>
          </a:r>
          <a:endParaRPr lang="pt-PT" sz="2000" b="1" i="1" kern="1200" dirty="0">
            <a:solidFill>
              <a:schemeClr val="bg1"/>
            </a:solidFill>
            <a:latin typeface="Candara" panose="020E0502030303020204" pitchFamily="34" charset="0"/>
          </a:endParaRPr>
        </a:p>
      </dsp:txBody>
      <dsp:txXfrm>
        <a:off x="58654" y="134010"/>
        <a:ext cx="8399651" cy="1084217"/>
      </dsp:txXfrm>
    </dsp:sp>
    <dsp:sp modelId="{BFDCA46B-6BB0-48E6-9906-951AF902BB0C}">
      <dsp:nvSpPr>
        <dsp:cNvPr id="0" name=""/>
        <dsp:cNvSpPr/>
      </dsp:nvSpPr>
      <dsp:spPr>
        <a:xfrm>
          <a:off x="0" y="2650202"/>
          <a:ext cx="879348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51B783-F050-420E-881B-20946DAD197E}">
      <dsp:nvSpPr>
        <dsp:cNvPr id="0" name=""/>
        <dsp:cNvSpPr/>
      </dsp:nvSpPr>
      <dsp:spPr>
        <a:xfrm>
          <a:off x="0" y="1784588"/>
          <a:ext cx="8493288" cy="1384978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661" tIns="0" rIns="232661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Através de uma abordagem participativa à comunidade e de uma formação a funcionários sobre boas práticas ambientais em contexto organizacional, foram identificadas propostas de melhoria ao desempenho da sustentabilidade na Instituição</a:t>
          </a:r>
          <a:endParaRPr lang="pt-PT" sz="2000" b="1" kern="1200" dirty="0">
            <a:solidFill>
              <a:schemeClr val="bg1"/>
            </a:solidFill>
          </a:endParaRPr>
        </a:p>
      </dsp:txBody>
      <dsp:txXfrm>
        <a:off x="67609" y="1852197"/>
        <a:ext cx="8358070" cy="1249760"/>
      </dsp:txXfrm>
    </dsp:sp>
    <dsp:sp modelId="{FD7D39A5-4570-49D7-85DA-38C0B9275E86}">
      <dsp:nvSpPr>
        <dsp:cNvPr id="0" name=""/>
        <dsp:cNvSpPr/>
      </dsp:nvSpPr>
      <dsp:spPr>
        <a:xfrm>
          <a:off x="0" y="4415269"/>
          <a:ext cx="879348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3C383-66B5-4937-B45A-0528918C4BE0}">
      <dsp:nvSpPr>
        <dsp:cNvPr id="0" name=""/>
        <dsp:cNvSpPr/>
      </dsp:nvSpPr>
      <dsp:spPr>
        <a:xfrm>
          <a:off x="0" y="3787096"/>
          <a:ext cx="8405789" cy="1226506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661" tIns="0" rIns="232661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>
              <a:solidFill>
                <a:schemeClr val="bg1"/>
              </a:solidFill>
              <a:latin typeface="Candara" panose="020E0502030303020204" pitchFamily="34" charset="0"/>
            </a:rPr>
            <a:t>Em 2019 </a:t>
          </a:r>
          <a:r>
            <a:rPr lang="pt-BR" sz="2000" b="1" kern="1200" dirty="0" smtClean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assinou </a:t>
          </a:r>
          <a:r>
            <a:rPr lang="pt-BR" sz="2000" b="1" kern="1200" dirty="0">
              <a:solidFill>
                <a:schemeClr val="bg1"/>
              </a:solidFill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um compromisso com o Desenvolvimento Sustentável no âmbito da Rede de Campus Sustentável em Portugal e em 2020 o comprometimento no âmbito da Lisboa Capital Verde</a:t>
          </a:r>
          <a:r>
            <a:rPr lang="pt-PT" sz="2000" b="1" kern="1200" dirty="0">
              <a:solidFill>
                <a:schemeClr val="bg1"/>
              </a:solidFill>
              <a:latin typeface="Candara" panose="020E0502030303020204" pitchFamily="34" charset="0"/>
            </a:rPr>
            <a:t>   </a:t>
          </a:r>
        </a:p>
      </dsp:txBody>
      <dsp:txXfrm>
        <a:off x="59873" y="3846969"/>
        <a:ext cx="8286043" cy="1106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F0A01-6252-4482-8F3A-EF9AA2C64282}">
      <dsp:nvSpPr>
        <dsp:cNvPr id="0" name=""/>
        <dsp:cNvSpPr/>
      </dsp:nvSpPr>
      <dsp:spPr>
        <a:xfrm>
          <a:off x="0" y="1285461"/>
          <a:ext cx="7759056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A4EB1-B8FF-4953-8FBE-0B7684303BC5}">
      <dsp:nvSpPr>
        <dsp:cNvPr id="0" name=""/>
        <dsp:cNvSpPr/>
      </dsp:nvSpPr>
      <dsp:spPr>
        <a:xfrm>
          <a:off x="171934" y="16278"/>
          <a:ext cx="7412211" cy="14917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292" tIns="0" rIns="205292" bIns="0" numCol="1" spcCol="1270" anchor="ctr" anchorCtr="0">
          <a:noAutofit/>
        </a:bodyPr>
        <a:lstStyle/>
        <a:p>
          <a:pPr lvl="0" algn="just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Foi </a:t>
          </a:r>
          <a:r>
            <a:rPr lang="pt-BR" sz="2000" b="1" kern="1200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introduzida no Repositório Aberto a possibilidade de identificar os conteúdos com os Objetivos de Desenvolvimento Sustentável </a:t>
          </a:r>
          <a:r>
            <a:rPr lang="pt-BR" sz="2000" b="1" kern="1200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(ODS)</a:t>
          </a:r>
          <a:endParaRPr lang="pt-PT" sz="2000" b="1" kern="1200" dirty="0">
            <a:latin typeface="Candara" panose="020E0502030303020204" pitchFamily="34" charset="0"/>
          </a:endParaRPr>
        </a:p>
      </dsp:txBody>
      <dsp:txXfrm>
        <a:off x="244755" y="89099"/>
        <a:ext cx="7266569" cy="1346112"/>
      </dsp:txXfrm>
    </dsp:sp>
    <dsp:sp modelId="{0442C71E-E0D1-4F37-975B-3AB27653ACE5}">
      <dsp:nvSpPr>
        <dsp:cNvPr id="0" name=""/>
        <dsp:cNvSpPr/>
      </dsp:nvSpPr>
      <dsp:spPr>
        <a:xfrm>
          <a:off x="0" y="2982639"/>
          <a:ext cx="7759056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133274-67EC-4625-9F11-2A8087EDE2AA}">
      <dsp:nvSpPr>
        <dsp:cNvPr id="0" name=""/>
        <dsp:cNvSpPr/>
      </dsp:nvSpPr>
      <dsp:spPr>
        <a:xfrm>
          <a:off x="136767" y="1704947"/>
          <a:ext cx="7490398" cy="1475417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292" tIns="0" rIns="205292" bIns="0" numCol="1" spcCol="1270" anchor="ctr" anchorCtr="0">
          <a:noAutofit/>
        </a:bodyPr>
        <a:lstStyle/>
        <a:p>
          <a:pPr lvl="0" algn="just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/>
            <a:t>Os autores podem efetuar a identificação dos recursos depositados em auto arquivo</a:t>
          </a:r>
          <a:endParaRPr lang="pt-PT" sz="2000" b="1" kern="1200" dirty="0">
            <a:latin typeface="Candara" panose="020E0502030303020204" pitchFamily="34" charset="0"/>
          </a:endParaRPr>
        </a:p>
      </dsp:txBody>
      <dsp:txXfrm>
        <a:off x="208791" y="1776971"/>
        <a:ext cx="7346350" cy="1331369"/>
      </dsp:txXfrm>
    </dsp:sp>
    <dsp:sp modelId="{7C9BA876-EA51-4C25-A40D-D1ADB87FCDEF}">
      <dsp:nvSpPr>
        <dsp:cNvPr id="0" name=""/>
        <dsp:cNvSpPr/>
      </dsp:nvSpPr>
      <dsp:spPr>
        <a:xfrm>
          <a:off x="0" y="4679817"/>
          <a:ext cx="7759056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18D16-501F-412A-A86D-DFEE7175A67C}">
      <dsp:nvSpPr>
        <dsp:cNvPr id="0" name=""/>
        <dsp:cNvSpPr/>
      </dsp:nvSpPr>
      <dsp:spPr>
        <a:xfrm>
          <a:off x="136767" y="3402124"/>
          <a:ext cx="7490398" cy="1475417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292" tIns="0" rIns="205292" bIns="0" numCol="1" spcCol="1270" anchor="ctr" anchorCtr="0">
          <a:noAutofit/>
        </a:bodyPr>
        <a:lstStyle/>
        <a:p>
          <a:pPr lvl="0" algn="just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Os Serviços de Documentação efetuam a identificação da Produçao Académica, Institucional e Recursos Educacionais </a:t>
          </a:r>
          <a:r>
            <a:rPr lang="pt-BR" sz="2000" b="1" kern="1200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rPr>
            <a:t>Abertos </a:t>
          </a:r>
          <a:endParaRPr lang="pt-PT" sz="2000" b="1" kern="1200" dirty="0"/>
        </a:p>
      </dsp:txBody>
      <dsp:txXfrm>
        <a:off x="208791" y="3474148"/>
        <a:ext cx="7346350" cy="1331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B475A-1BE6-4B53-AA3A-F91D20A3811C}">
      <dsp:nvSpPr>
        <dsp:cNvPr id="0" name=""/>
        <dsp:cNvSpPr/>
      </dsp:nvSpPr>
      <dsp:spPr>
        <a:xfrm>
          <a:off x="0" y="602484"/>
          <a:ext cx="791713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F0B32D-9DB1-4017-82A5-D237A9E96AD2}">
      <dsp:nvSpPr>
        <dsp:cNvPr id="0" name=""/>
        <dsp:cNvSpPr/>
      </dsp:nvSpPr>
      <dsp:spPr>
        <a:xfrm>
          <a:off x="376914" y="56364"/>
          <a:ext cx="7538277" cy="1092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74" tIns="0" rIns="209474" bIns="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Análise quantitativa, global e segmentada dos ODS </a:t>
          </a:r>
          <a:r>
            <a:rPr lang="pt-PT" sz="2000" b="1" kern="1200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do</a:t>
          </a:r>
          <a:r>
            <a:rPr lang="pt-PT" sz="2000" b="1" kern="1200" dirty="0"/>
            <a:t> Repositório</a:t>
          </a:r>
          <a:endParaRPr lang="pt-PT" sz="2000" kern="1200" dirty="0"/>
        </a:p>
      </dsp:txBody>
      <dsp:txXfrm>
        <a:off x="430233" y="109683"/>
        <a:ext cx="7431639" cy="985602"/>
      </dsp:txXfrm>
    </dsp:sp>
    <dsp:sp modelId="{5ADE81AC-9178-406E-B2D1-FE8BE4247067}">
      <dsp:nvSpPr>
        <dsp:cNvPr id="0" name=""/>
        <dsp:cNvSpPr/>
      </dsp:nvSpPr>
      <dsp:spPr>
        <a:xfrm>
          <a:off x="0" y="2280804"/>
          <a:ext cx="791713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93507-89DA-48F0-92C7-92EA3C3A6AB0}">
      <dsp:nvSpPr>
        <dsp:cNvPr id="0" name=""/>
        <dsp:cNvSpPr/>
      </dsp:nvSpPr>
      <dsp:spPr>
        <a:xfrm>
          <a:off x="376914" y="1734684"/>
          <a:ext cx="7538277" cy="1092240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74" tIns="0" rIns="209474" bIns="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/>
            <a:t>Análise dos ODS representados na </a:t>
          </a:r>
          <a:r>
            <a:rPr lang="pt-BR" sz="2000" b="1" kern="1200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Produção Académica | Produção Institucional | Recursos Educacionais Abertos</a:t>
          </a:r>
          <a:endParaRPr lang="pt-PT" sz="2000" kern="1200" dirty="0"/>
        </a:p>
      </dsp:txBody>
      <dsp:txXfrm>
        <a:off x="430233" y="1788003"/>
        <a:ext cx="7431639" cy="985602"/>
      </dsp:txXfrm>
    </dsp:sp>
    <dsp:sp modelId="{86FAD4D3-3647-41EF-9658-DE6F1CB0A98B}">
      <dsp:nvSpPr>
        <dsp:cNvPr id="0" name=""/>
        <dsp:cNvSpPr/>
      </dsp:nvSpPr>
      <dsp:spPr>
        <a:xfrm>
          <a:off x="0" y="3959124"/>
          <a:ext cx="791713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60788-24D8-4B02-BC33-E1D82BC02B6A}">
      <dsp:nvSpPr>
        <dsp:cNvPr id="0" name=""/>
        <dsp:cNvSpPr/>
      </dsp:nvSpPr>
      <dsp:spPr>
        <a:xfrm>
          <a:off x="376914" y="3413004"/>
          <a:ext cx="7538277" cy="1092240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74" tIns="0" rIns="209474" bIns="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>
              <a:latin typeface="+mn-lt"/>
              <a:ea typeface="Cambria" panose="02040503050406030204" pitchFamily="18" charset="0"/>
              <a:cs typeface="Arial" panose="020B0604020202020204" pitchFamily="34" charset="0"/>
            </a:rPr>
            <a:t>Análise dos depósitos efetuados de janeiro a julho de 2020 nas comunidades Áreas Científicas</a:t>
          </a:r>
          <a:endParaRPr lang="pt-PT" sz="2000" kern="1200" dirty="0"/>
        </a:p>
      </dsp:txBody>
      <dsp:txXfrm>
        <a:off x="430233" y="3466323"/>
        <a:ext cx="7431639" cy="9856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FE7DB-D911-4F7A-9831-DEDF964FDF28}">
      <dsp:nvSpPr>
        <dsp:cNvPr id="0" name=""/>
        <dsp:cNvSpPr/>
      </dsp:nvSpPr>
      <dsp:spPr>
        <a:xfrm>
          <a:off x="0" y="1851246"/>
          <a:ext cx="9466247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E769D-174C-40E4-82F0-77F2003DE09A}">
      <dsp:nvSpPr>
        <dsp:cNvPr id="0" name=""/>
        <dsp:cNvSpPr/>
      </dsp:nvSpPr>
      <dsp:spPr>
        <a:xfrm>
          <a:off x="99449" y="182672"/>
          <a:ext cx="9362221" cy="277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461" tIns="0" rIns="250461" bIns="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kumimoji="0" lang="pt-PT" sz="2400" b="1" i="0" u="none" strike="noStrike" kern="1200" cap="none" spc="0" normalizeH="0" baseline="0" noProof="0" dirty="0" smtClean="0">
              <a:ln/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ODS </a:t>
          </a:r>
          <a:r>
            <a:rPr kumimoji="0" lang="pt-PT" sz="2400" b="1" i="0" u="none" strike="noStrike" kern="1200" cap="none" spc="0" normalizeH="0" baseline="0" noProof="0" dirty="0">
              <a:ln/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sobre os quais a produção académica e científica e a investigação realizada na UAb incidem</a:t>
          </a:r>
          <a:endParaRPr lang="pt-PT" sz="2400" b="1" kern="1200" dirty="0">
            <a:solidFill>
              <a:schemeClr val="bg1"/>
            </a:solidFill>
            <a:latin typeface="Candara" panose="020E0502030303020204" pitchFamily="34" charset="0"/>
          </a:endParaRPr>
        </a:p>
      </dsp:txBody>
      <dsp:txXfrm>
        <a:off x="235085" y="318308"/>
        <a:ext cx="9090949" cy="25072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FE7DB-D911-4F7A-9831-DEDF964FDF28}">
      <dsp:nvSpPr>
        <dsp:cNvPr id="0" name=""/>
        <dsp:cNvSpPr/>
      </dsp:nvSpPr>
      <dsp:spPr>
        <a:xfrm>
          <a:off x="0" y="1851246"/>
          <a:ext cx="9466247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E769D-174C-40E4-82F0-77F2003DE09A}">
      <dsp:nvSpPr>
        <dsp:cNvPr id="0" name=""/>
        <dsp:cNvSpPr/>
      </dsp:nvSpPr>
      <dsp:spPr>
        <a:xfrm>
          <a:off x="99449" y="182672"/>
          <a:ext cx="9362221" cy="277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461" tIns="0" rIns="250461" bIns="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Avaliar a existência de padrões nas diferentes tipologias de produção </a:t>
          </a:r>
          <a:endParaRPr lang="pt-PT" sz="2400" b="1" kern="1200" dirty="0">
            <a:solidFill>
              <a:schemeClr val="bg1"/>
            </a:solidFill>
            <a:latin typeface="Candara" panose="020E0502030303020204" pitchFamily="34" charset="0"/>
          </a:endParaRPr>
        </a:p>
      </dsp:txBody>
      <dsp:txXfrm>
        <a:off x="235085" y="318308"/>
        <a:ext cx="9090949" cy="25072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FE7DB-D911-4F7A-9831-DEDF964FDF28}">
      <dsp:nvSpPr>
        <dsp:cNvPr id="0" name=""/>
        <dsp:cNvSpPr/>
      </dsp:nvSpPr>
      <dsp:spPr>
        <a:xfrm>
          <a:off x="0" y="1851246"/>
          <a:ext cx="9466247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E769D-174C-40E4-82F0-77F2003DE09A}">
      <dsp:nvSpPr>
        <dsp:cNvPr id="0" name=""/>
        <dsp:cNvSpPr/>
      </dsp:nvSpPr>
      <dsp:spPr>
        <a:xfrm>
          <a:off x="15501" y="182672"/>
          <a:ext cx="9362221" cy="277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461" tIns="0" rIns="250461" bIns="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kumimoji="0" lang="pt-P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Grau </a:t>
          </a:r>
          <a:r>
            <a: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de aceitação dos autores face à referenciação dos ODS </a:t>
          </a:r>
          <a:endParaRPr kumimoji="0" lang="pt-PT" sz="2400" b="1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Candara" panose="020E0502030303020204" pitchFamily="34" charset="0"/>
            <a:ea typeface="+mn-ea"/>
            <a:cs typeface="Arial" panose="020B0604020202020204" pitchFamily="34" charset="0"/>
          </a:endParaRPr>
        </a:p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kumimoji="0" lang="pt-P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Padrões </a:t>
          </a:r>
          <a:r>
            <a: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Arial" panose="020B0604020202020204" pitchFamily="34" charset="0"/>
            </a:rPr>
            <a:t>de comportamento nas diferentes comunidades</a:t>
          </a:r>
          <a:endParaRPr lang="pt-PT" sz="2400" b="1" kern="1200" dirty="0">
            <a:solidFill>
              <a:schemeClr val="bg1"/>
            </a:solidFill>
            <a:latin typeface="Candara" panose="020E0502030303020204" pitchFamily="34" charset="0"/>
          </a:endParaRPr>
        </a:p>
      </dsp:txBody>
      <dsp:txXfrm>
        <a:off x="151137" y="318308"/>
        <a:ext cx="9090949" cy="25072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FE7DB-D911-4F7A-9831-DEDF964FDF28}">
      <dsp:nvSpPr>
        <dsp:cNvPr id="0" name=""/>
        <dsp:cNvSpPr/>
      </dsp:nvSpPr>
      <dsp:spPr>
        <a:xfrm>
          <a:off x="0" y="1851246"/>
          <a:ext cx="9466247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E769D-174C-40E4-82F0-77F2003DE09A}">
      <dsp:nvSpPr>
        <dsp:cNvPr id="0" name=""/>
        <dsp:cNvSpPr/>
      </dsp:nvSpPr>
      <dsp:spPr>
        <a:xfrm>
          <a:off x="99449" y="182672"/>
          <a:ext cx="9362221" cy="277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461" tIns="0" rIns="250461" bIns="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/>
            <a:t>Avaliar as áreas em que a UAb pode apostar na sua formação e </a:t>
          </a:r>
          <a:r>
            <a:rPr lang="pt-PT" sz="2000" b="1" kern="1200" dirty="0" smtClean="0"/>
            <a:t>investigação | </a:t>
          </a:r>
          <a:endParaRPr lang="pt-PT" sz="2000" b="1" kern="1200" dirty="0"/>
        </a:p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>
              <a:solidFill>
                <a:schemeClr val="bg1"/>
              </a:solidFill>
              <a:cs typeface="Arial" panose="020B0604020202020204" pitchFamily="34" charset="0"/>
            </a:rPr>
            <a:t>Em que medida a abordagem se pode consubstanciar como um dos indicadores relevantes para a </a:t>
          </a:r>
          <a:r>
            <a:rPr lang="pt-BR" sz="2000" b="1" kern="1200" dirty="0">
              <a:solidFill>
                <a:schemeClr val="bg1"/>
              </a:solidFill>
              <a:ea typeface="Cambria" panose="02040503050406030204" pitchFamily="18" charset="0"/>
              <a:cs typeface="Arial" panose="020B0604020202020204" pitchFamily="34" charset="0"/>
            </a:rPr>
            <a:t>avaliação do desempenho da sustentabilidade da Instituição </a:t>
          </a:r>
          <a:endParaRPr lang="pt-PT" sz="2000" b="1" kern="1200" dirty="0">
            <a:solidFill>
              <a:schemeClr val="bg1"/>
            </a:solidFill>
            <a:latin typeface="Candara" panose="020E0502030303020204" pitchFamily="34" charset="0"/>
          </a:endParaRPr>
        </a:p>
      </dsp:txBody>
      <dsp:txXfrm>
        <a:off x="235085" y="318308"/>
        <a:ext cx="9090949" cy="2507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0.68796</cdr:x>
      <cdr:y>0.96664</cdr:y>
    </cdr:from>
    <cdr:to>
      <cdr:x>0.86434</cdr:x>
      <cdr:y>0.9856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6932920" y="4558483"/>
          <a:ext cx="1777429" cy="8940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t-PT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95A67-8CA8-4FE7-90C1-0C86F863391C}" type="datetimeFigureOut">
              <a:rPr lang="pt-PT" smtClean="0"/>
              <a:t>03/06/2026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B7F7C-1AD9-44A2-90AB-6C2562C0F73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8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5304-6D47-43CB-A74C-D404C211949B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953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856B-5EE2-4E85-B006-CA3735D40DB7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1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35D2-282B-477E-B39A-792C25E711DF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53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572-ED08-4DC5-AFB7-4E62897ABADB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426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1F9E-D786-4739-B41C-5261306FBEE0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84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22B-A26A-4949-A629-B73A21FDE119}" type="datetime1">
              <a:rPr lang="pt-PT" smtClean="0"/>
              <a:t>03/06/2026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820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8564E-147C-4C2D-A85C-9D63201D2B6E}" type="datetime1">
              <a:rPr lang="pt-PT" smtClean="0"/>
              <a:t>03/06/2026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61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8206-CF77-4A97-A58C-3FFEDBB6F23B}" type="datetime1">
              <a:rPr lang="pt-PT" smtClean="0"/>
              <a:t>03/06/2026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426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0512-B1F0-435E-968A-F983D921A771}" type="datetime1">
              <a:rPr lang="pt-PT" smtClean="0"/>
              <a:t>03/06/2026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246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D19-D323-469F-B0AD-B3689293175D}" type="datetime1">
              <a:rPr lang="pt-PT" smtClean="0"/>
              <a:t>03/06/2026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367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D321-DF3D-4407-ADFA-D456890A6000}" type="datetime1">
              <a:rPr lang="pt-PT" smtClean="0"/>
              <a:t>03/06/2026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338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132D4-6404-4AFC-9F6F-BB094F4372B0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A0F9-CD1D-42D1-AA68-19CE42CD2F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44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www.ine.pt/xurl/pub/434725779" TargetMode="Externa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carvalho@uab.pt" TargetMode="External"/><Relationship Id="rId7" Type="http://schemas.openxmlformats.org/officeDocument/2006/relationships/image" Target="../media/image13.png"/><Relationship Id="rId2" Type="http://schemas.openxmlformats.org/officeDocument/2006/relationships/hyperlink" Target="mailto:sandra.caeiro@uab.p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54706" y="1948755"/>
            <a:ext cx="11482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 Repositório e o compromisso da Universidade Aberta com os Objetivos do Desenvolvimento Sustentável (ODS)</a:t>
            </a:r>
            <a:r>
              <a:rPr kumimoji="0" lang="pt-P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pt-P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048000" y="5015805"/>
            <a:ext cx="6096000" cy="9679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Madalena Carvalho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Sandra Caeiro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486400" y="6323308"/>
            <a:ext cx="1239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</a:t>
            </a:r>
          </a:p>
        </p:txBody>
      </p:sp>
      <p:sp>
        <p:nvSpPr>
          <p:cNvPr id="2" name="AutoShape 2" descr="Ficheiro:Cc-by-nc icon.svg – Wikipédia, a enciclopédia liv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6251002"/>
            <a:ext cx="882811" cy="30898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344" y="3076059"/>
            <a:ext cx="2847975" cy="1600200"/>
          </a:xfrm>
          <a:prstGeom prst="rect">
            <a:avLst/>
          </a:prstGeom>
        </p:spPr>
      </p:pic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A3D4C-1381-449A-BED5-E6566D01D216}" type="datetime1">
              <a:rPr lang="pt-PT" smtClean="0"/>
              <a:t>03/06/2026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9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3919FA-C7BD-4ABB-9C9B-1EDA1BE3D49B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graphicFrame>
        <p:nvGraphicFramePr>
          <p:cNvPr id="8" name="Chart 3">
            <a:extLst>
              <a:ext uri="{FF2B5EF4-FFF2-40B4-BE49-F238E27FC236}">
                <a16:creationId xmlns:a16="http://schemas.microsoft.com/office/drawing/2014/main" id="{E8297609-7CAE-48A1-8428-9E5BDB9A90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564003"/>
              </p:ext>
            </p:extLst>
          </p:nvPr>
        </p:nvGraphicFramePr>
        <p:xfrm>
          <a:off x="1028700" y="1511297"/>
          <a:ext cx="10115550" cy="4775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73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5121DF-74F1-4BA7-B69D-836E0EE5E5DF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FF71CC-724F-984D-99B6-67AB35FF5F76}"/>
              </a:ext>
            </a:extLst>
          </p:cNvPr>
          <p:cNvSpPr txBox="1"/>
          <p:nvPr/>
        </p:nvSpPr>
        <p:spPr>
          <a:xfrm>
            <a:off x="4330700" y="876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graphicFrame>
        <p:nvGraphicFramePr>
          <p:cNvPr id="8" name="Chart 4">
            <a:extLst>
              <a:ext uri="{FF2B5EF4-FFF2-40B4-BE49-F238E27FC236}">
                <a16:creationId xmlns:a16="http://schemas.microsoft.com/office/drawing/2014/main" id="{B64FDEE2-D68B-46BE-B902-B1B5D59002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563796"/>
              </p:ext>
            </p:extLst>
          </p:nvPr>
        </p:nvGraphicFramePr>
        <p:xfrm>
          <a:off x="1084792" y="1361018"/>
          <a:ext cx="10022415" cy="499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28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1FB69-DC7B-484A-92BF-BEB36B850461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2078490775"/>
              </p:ext>
            </p:extLst>
          </p:nvPr>
        </p:nvGraphicFramePr>
        <p:xfrm>
          <a:off x="1362876" y="1694442"/>
          <a:ext cx="9466248" cy="348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</p:spTree>
    <p:extLst>
      <p:ext uri="{BB962C8B-B14F-4D97-AF65-F5344CB8AC3E}">
        <p14:creationId xmlns:p14="http://schemas.microsoft.com/office/powerpoint/2010/main" val="3351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D185CF-784F-4685-B518-1A32F2400944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sp>
        <p:nvSpPr>
          <p:cNvPr id="8" name="Retângulo 7"/>
          <p:cNvSpPr/>
          <p:nvPr/>
        </p:nvSpPr>
        <p:spPr>
          <a:xfrm>
            <a:off x="3259138" y="1640527"/>
            <a:ext cx="56007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ODS 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| Áreas científicas | Produção académica | REA </a:t>
            </a:r>
            <a:endParaRPr kumimoji="0" lang="pt-PT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Times New Roman" panose="02020603050405020304" pitchFamily="18" charset="0"/>
              <a:cs typeface="Lucida Sans Unicode" panose="020B0602030504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Depósitos janeiro 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- julho 2020</a:t>
            </a: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009602" y="5928593"/>
            <a:ext cx="99772" cy="284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graphicFrame>
        <p:nvGraphicFramePr>
          <p:cNvPr id="11" name="Chart 3">
            <a:extLst>
              <a:ext uri="{FF2B5EF4-FFF2-40B4-BE49-F238E27FC236}">
                <a16:creationId xmlns:a16="http://schemas.microsoft.com/office/drawing/2014/main" id="{79CBA8CC-7162-4EDC-A7BB-DD6457AEA7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873514"/>
              </p:ext>
            </p:extLst>
          </p:nvPr>
        </p:nvGraphicFramePr>
        <p:xfrm>
          <a:off x="1070649" y="1564915"/>
          <a:ext cx="10077450" cy="4715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947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9E40A-5897-49CE-AF3C-31BE9409416A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776968" y="1232829"/>
            <a:ext cx="86248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Auto arquivo</a:t>
            </a: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Depósitos janeiro 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- julho 2020</a:t>
            </a: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4">
            <a:extLst>
              <a:ext uri="{FF2B5EF4-FFF2-40B4-BE49-F238E27FC236}">
                <a16:creationId xmlns:a16="http://schemas.microsoft.com/office/drawing/2014/main" id="{BE3A2DD7-BEAC-4ACE-80F8-3FFA8C71B2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11273"/>
              </p:ext>
            </p:extLst>
          </p:nvPr>
        </p:nvGraphicFramePr>
        <p:xfrm>
          <a:off x="1066801" y="1586118"/>
          <a:ext cx="10048874" cy="458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73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1999B-252D-4E4A-9068-680043ECF9D4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60758399"/>
              </p:ext>
            </p:extLst>
          </p:nvPr>
        </p:nvGraphicFramePr>
        <p:xfrm>
          <a:off x="1362876" y="1949139"/>
          <a:ext cx="9466248" cy="348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</p:spTree>
    <p:extLst>
      <p:ext uri="{BB962C8B-B14F-4D97-AF65-F5344CB8AC3E}">
        <p14:creationId xmlns:p14="http://schemas.microsoft.com/office/powerpoint/2010/main" val="393198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1F509A-B789-4D23-ADFC-A1BCD889B738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245" y="2656936"/>
            <a:ext cx="4876429" cy="870145"/>
          </a:xfrm>
          <a:prstGeom prst="rect">
            <a:avLst/>
          </a:prstGeom>
        </p:spPr>
      </p:pic>
      <p:sp>
        <p:nvSpPr>
          <p:cNvPr id="17" name="AutoShape 2" descr="Banco de imagens : tosse, inalador, paciente, usar, em formação, asma,  médico, mão, garrafa, desenho animado, infográfico, Cuidado, saúde,  inalação, isolado, hospital, Spray, método, tratamento, pessoa, remédio,  texto, comportamento humano, dedo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535" y="3721782"/>
            <a:ext cx="1294359" cy="1050677"/>
          </a:xfrm>
          <a:prstGeom prst="rect">
            <a:avLst/>
          </a:prstGeom>
          <a:effectLst/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245" y="1474313"/>
            <a:ext cx="5032527" cy="975917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0342" y="3458938"/>
            <a:ext cx="1946317" cy="2449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sp>
        <p:nvSpPr>
          <p:cNvPr id="3" name="Retângulo 2"/>
          <p:cNvSpPr/>
          <p:nvPr/>
        </p:nvSpPr>
        <p:spPr>
          <a:xfrm>
            <a:off x="2501660" y="1474313"/>
            <a:ext cx="35578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  <a:defRPr/>
            </a:pPr>
            <a:r>
              <a:rPr lang="pt-PT" b="1" dirty="0">
                <a:solidFill>
                  <a:prstClr val="black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Auto arquivo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pt-PT" b="1" dirty="0">
                <a:solidFill>
                  <a:prstClr val="black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Depósitos janeiro - julho 2020</a:t>
            </a:r>
            <a:endParaRPr lang="pt-PT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8" name="Chart 4">
            <a:extLst>
              <a:ext uri="{FF2B5EF4-FFF2-40B4-BE49-F238E27FC236}">
                <a16:creationId xmlns:a16="http://schemas.microsoft.com/office/drawing/2014/main" id="{BE3A2DD7-BEAC-4ACE-80F8-3FFA8C71B2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598011"/>
              </p:ext>
            </p:extLst>
          </p:nvPr>
        </p:nvGraphicFramePr>
        <p:xfrm>
          <a:off x="293837" y="2294541"/>
          <a:ext cx="5683250" cy="2934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17116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8FCB23-2DCA-4445-977A-3B8665DF82E6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781" y="1990891"/>
            <a:ext cx="3957637" cy="294793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324" y="1992203"/>
            <a:ext cx="3958152" cy="294661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86" y="5589337"/>
            <a:ext cx="2352675" cy="161925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357187" y="5832526"/>
            <a:ext cx="11477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400" dirty="0"/>
              <a:t>Instituto Nacional de Estatística - </a:t>
            </a:r>
            <a:r>
              <a:rPr lang="pt-PT" sz="1400" b="1" dirty="0"/>
              <a:t>Objetivos de Desenvolvimento Sustentável - Agenda 2030. Indicadores para Portugal : 2010-2019.</a:t>
            </a:r>
            <a:r>
              <a:rPr lang="pt-PT" sz="1400" dirty="0"/>
              <a:t> Lisboa : INE, 2020. Disponível </a:t>
            </a:r>
            <a:r>
              <a:rPr lang="pt-PT" sz="1400" dirty="0" smtClean="0"/>
              <a:t>em: </a:t>
            </a:r>
            <a:r>
              <a:rPr lang="pt-PT" sz="1400" dirty="0" smtClean="0">
                <a:hlinkClick r:id="rId5"/>
              </a:rPr>
              <a:t>url:https</a:t>
            </a:r>
            <a:r>
              <a:rPr lang="pt-PT" sz="1400" dirty="0">
                <a:hlinkClick r:id="rId5"/>
              </a:rPr>
              <a:t>://</a:t>
            </a:r>
            <a:r>
              <a:rPr lang="pt-PT" sz="1400" dirty="0" smtClean="0">
                <a:hlinkClick r:id="rId5"/>
              </a:rPr>
              <a:t>www.ine.pt/xurl/pub/434725779</a:t>
            </a:r>
            <a:endParaRPr lang="pt-PT" sz="1400" dirty="0" smtClean="0"/>
          </a:p>
        </p:txBody>
      </p:sp>
      <p:sp>
        <p:nvSpPr>
          <p:cNvPr id="15" name="AutoShape 2" descr="INE divulga hoje saldo orçamental e pode rever défice de 20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87" y="1635118"/>
            <a:ext cx="1245137" cy="69727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10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37868" y="1953913"/>
            <a:ext cx="11516264" cy="38991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pt-PT" sz="2000" dirty="0" smtClean="0"/>
              <a:t>A </a:t>
            </a:r>
            <a:r>
              <a:rPr lang="pt-PT" sz="2000" dirty="0"/>
              <a:t>UAb pode contribuir para melhorar a investigação nos diferentes ODS, em particular </a:t>
            </a:r>
            <a:r>
              <a:rPr lang="pt-PT" sz="2000" dirty="0" smtClean="0"/>
              <a:t>na área da sustentabilidade ambiental (tendo </a:t>
            </a:r>
            <a:r>
              <a:rPr lang="pt-PT" sz="2000" dirty="0"/>
              <a:t>em conta que tem muita formação nessa </a:t>
            </a:r>
            <a:r>
              <a:rPr lang="pt-PT" sz="2000" dirty="0" smtClean="0"/>
              <a:t>área) e relacioná-los com </a:t>
            </a:r>
            <a:r>
              <a:rPr lang="pt-PT" sz="2000" dirty="0"/>
              <a:t>a </a:t>
            </a:r>
            <a:r>
              <a:rPr lang="pt-PT" sz="2000" dirty="0" smtClean="0"/>
              <a:t>Indústria</a:t>
            </a:r>
            <a:r>
              <a:rPr lang="pt-PT" sz="2000" dirty="0"/>
              <a:t>, Inovação e </a:t>
            </a:r>
            <a:r>
              <a:rPr lang="pt-PT" sz="2000" dirty="0" smtClean="0"/>
              <a:t>Infraestruturas (ODS 9), </a:t>
            </a:r>
            <a:r>
              <a:rPr lang="pt-PT" sz="2000" dirty="0"/>
              <a:t>onde </a:t>
            </a:r>
            <a:r>
              <a:rPr lang="pt-PT" sz="2000" dirty="0" smtClean="0"/>
              <a:t>se evidencia uma </a:t>
            </a:r>
            <a:r>
              <a:rPr lang="pt-PT" sz="2000" dirty="0"/>
              <a:t>forte contribuição </a:t>
            </a:r>
            <a:r>
              <a:rPr lang="pt-PT" sz="2000" dirty="0" smtClean="0"/>
              <a:t>científica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pt-PT" sz="2000" dirty="0" smtClean="0"/>
              <a:t>No ODS 4, Portugal tem níveis  de Formação ao Longo da Vida (ALV) baixos e a UAb pode aí dar uma importante contribuição, reforçando a oferta de formação em ALV</a:t>
            </a:r>
            <a:endParaRPr lang="pt-PT" sz="2000" b="1" dirty="0" smtClean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3C70B6-B79B-4CBC-BC98-A35864BD74D9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0" y="2926352"/>
            <a:ext cx="619125" cy="643694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0" y="4040777"/>
            <a:ext cx="619125" cy="64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5764" y="1514113"/>
            <a:ext cx="11480471" cy="475312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1800"/>
              </a:spcBef>
              <a:buNone/>
            </a:pPr>
            <a:r>
              <a:rPr lang="pt-PT" sz="2000" b="1" dirty="0">
                <a:solidFill>
                  <a:srgbClr val="00B050"/>
                </a:solidFill>
              </a:rPr>
              <a:t>Relevância do Repositório como sistema de apoio à gestão </a:t>
            </a:r>
          </a:p>
          <a:p>
            <a:pPr marL="457200" indent="-457200" algn="just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pt-PT" sz="2000" dirty="0" smtClean="0"/>
              <a:t>O </a:t>
            </a:r>
            <a:r>
              <a:rPr lang="pt-PT" sz="2000" dirty="0"/>
              <a:t>reporte dos ODS </a:t>
            </a:r>
            <a:r>
              <a:rPr lang="pt-PT" sz="2000" dirty="0" smtClean="0"/>
              <a:t>da </a:t>
            </a:r>
            <a:r>
              <a:rPr lang="pt-PT" sz="2000" dirty="0"/>
              <a:t>produção </a:t>
            </a:r>
            <a:r>
              <a:rPr lang="pt-PT" sz="2000" dirty="0" smtClean="0"/>
              <a:t>pode </a:t>
            </a:r>
            <a:r>
              <a:rPr lang="pt-PT" sz="2000" dirty="0"/>
              <a:t>ser adotado como indicador para efetuar uma fácil  avaliação do desempenho da sustentabilidade da </a:t>
            </a:r>
            <a:r>
              <a:rPr lang="pt-PT" sz="2000" dirty="0" smtClean="0"/>
              <a:t>Instituição, </a:t>
            </a:r>
            <a:r>
              <a:rPr lang="pt-PT" sz="2000" dirty="0"/>
              <a:t>numa das suas componente fundamentais: Investigação e Ensino.</a:t>
            </a:r>
          </a:p>
          <a:p>
            <a:pPr marL="457200" indent="-457200" algn="just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pt-PT" sz="2000" dirty="0" smtClean="0"/>
              <a:t>As publicações incidem sobre </a:t>
            </a:r>
            <a:r>
              <a:rPr lang="pt-PT" sz="2000" dirty="0"/>
              <a:t>o </a:t>
            </a:r>
            <a:r>
              <a:rPr lang="pt-PT" sz="2000" dirty="0" smtClean="0"/>
              <a:t>ODS 4 e o ODS 9 </a:t>
            </a:r>
            <a:r>
              <a:rPr lang="pt-PT" sz="2000" dirty="0"/>
              <a:t>o que evidencia o </a:t>
            </a:r>
            <a:r>
              <a:rPr lang="pt-PT" sz="2000" dirty="0" smtClean="0"/>
              <a:t>seu alinhamento com a </a:t>
            </a:r>
            <a:r>
              <a:rPr lang="pt-PT" sz="2000" dirty="0"/>
              <a:t>principal área de atuação da </a:t>
            </a:r>
            <a:r>
              <a:rPr lang="pt-PT" sz="2000" dirty="0" smtClean="0"/>
              <a:t>Universidade. </a:t>
            </a:r>
            <a:endParaRPr lang="pt-PT" sz="2000" dirty="0"/>
          </a:p>
          <a:p>
            <a:pPr marL="457200" indent="-457200" algn="just">
              <a:lnSpc>
                <a:spcPct val="1500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pt-PT" sz="2000" dirty="0" smtClean="0"/>
              <a:t>O trabalho empreendido </a:t>
            </a:r>
            <a:r>
              <a:rPr lang="pt-PT" sz="2000" smtClean="0"/>
              <a:t>permite monitorizar a </a:t>
            </a:r>
            <a:r>
              <a:rPr lang="pt-PT" sz="2000" dirty="0" smtClean="0"/>
              <a:t>forma como a Instituição está </a:t>
            </a:r>
            <a:r>
              <a:rPr lang="pt-PT" sz="2000" dirty="0"/>
              <a:t>a dar resposta aos compromissos da Agenda </a:t>
            </a:r>
            <a:r>
              <a:rPr lang="pt-PT" sz="2000" dirty="0" smtClean="0"/>
              <a:t>2030.</a:t>
            </a:r>
            <a:endParaRPr lang="pt-PT" sz="20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9EC9E4-5739-4F83-95DF-F4EE85FDE386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CONSIDERAÇÕES FINAIS</a:t>
            </a:r>
          </a:p>
        </p:txBody>
      </p:sp>
    </p:spTree>
    <p:extLst>
      <p:ext uri="{BB962C8B-B14F-4D97-AF65-F5344CB8AC3E}">
        <p14:creationId xmlns:p14="http://schemas.microsoft.com/office/powerpoint/2010/main" val="33658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UN Sustainable Development Goals | Sustainable Living | Unilever global  company websi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396" y="3465513"/>
            <a:ext cx="2626291" cy="14756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Retângulo 4"/>
          <p:cNvSpPr/>
          <p:nvPr/>
        </p:nvSpPr>
        <p:spPr>
          <a:xfrm>
            <a:off x="352882" y="1935084"/>
            <a:ext cx="11486235" cy="142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Arial" panose="020B0604020202020204" pitchFamily="34" charset="0"/>
              </a:rPr>
              <a:t>A Universidade Aberta de Portugal (UAb) tem vindo a desenvolver trabalho sobre a avaliação do desempenho da </a:t>
            </a:r>
            <a:r>
              <a:rPr kumimoji="0" lang="pt-BR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Arial" panose="020B0604020202020204" pitchFamily="34" charset="0"/>
              </a:rPr>
              <a:t>sustentabilidade da instituição, </a:t>
            </a:r>
            <a:r>
              <a:rPr kumimoji="0" lang="pt-B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Arial" panose="020B0604020202020204" pitchFamily="34" charset="0"/>
              </a:rPr>
              <a:t>desempenho esse avaliado de forma integrada incorporando as vertentes ambiental social, económica e de governança, </a:t>
            </a:r>
            <a:r>
              <a:rPr lang="pt-BR" sz="2000" dirty="0">
                <a:ea typeface="Cambria" panose="02040503050406030204" pitchFamily="18" charset="0"/>
                <a:cs typeface="Arial" panose="020B0604020202020204" pitchFamily="34" charset="0"/>
              </a:rPr>
              <a:t>nas diversas atividades da instituição.</a:t>
            </a:r>
            <a:endParaRPr kumimoji="0" lang="pt-PT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0F5F3-D998-46EE-AA86-255AB529482A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2744854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ENQUADRAMENTO</a:t>
            </a:r>
          </a:p>
        </p:txBody>
      </p:sp>
    </p:spTree>
    <p:extLst>
      <p:ext uri="{BB962C8B-B14F-4D97-AF65-F5344CB8AC3E}">
        <p14:creationId xmlns:p14="http://schemas.microsoft.com/office/powerpoint/2010/main" val="197782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 txBox="1">
            <a:spLocks noGrp="1"/>
          </p:cNvSpPr>
          <p:nvPr>
            <p:ph idx="1"/>
          </p:nvPr>
        </p:nvSpPr>
        <p:spPr>
          <a:xfrm>
            <a:off x="838200" y="3429000"/>
            <a:ext cx="10515600" cy="2471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pt-PT" sz="6000" b="1" dirty="0"/>
              <a:t>Gratas pela vossa atenção!</a:t>
            </a:r>
          </a:p>
          <a:p>
            <a:pPr marL="0" indent="0" algn="ctr">
              <a:buNone/>
            </a:pPr>
            <a:endParaRPr lang="pt-PT" b="1" dirty="0">
              <a:hlinkClick r:id="rId2"/>
            </a:endParaRPr>
          </a:p>
          <a:p>
            <a:pPr marL="0" indent="0" algn="ctr">
              <a:buNone/>
            </a:pPr>
            <a:r>
              <a:rPr lang="pt-PT" b="1" dirty="0">
                <a:hlinkClick r:id="rId2"/>
              </a:rPr>
              <a:t>sandra.caeiro@uab.pt</a:t>
            </a:r>
            <a:endParaRPr lang="pt-PT" sz="6000" b="1" dirty="0"/>
          </a:p>
          <a:p>
            <a:pPr marL="0" indent="0" algn="ctr">
              <a:buNone/>
            </a:pPr>
            <a:r>
              <a:rPr lang="pt-PT" b="1" dirty="0">
                <a:hlinkClick r:id="rId3"/>
              </a:rPr>
              <a:t>maria.carvalho@uab.pt</a:t>
            </a:r>
            <a:endParaRPr lang="pt-PT" b="1" dirty="0"/>
          </a:p>
        </p:txBody>
      </p:sp>
      <p:pic>
        <p:nvPicPr>
          <p:cNvPr id="1026" name="Picture 2" descr="Sandra Caeiro | CENSE - FCT NO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740" y="1290825"/>
            <a:ext cx="2138175" cy="213817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ontent.xx.fbcdn.net/v/t1.15752-0/p280x280/120601941_737139597145072_3677916175243720614_n.jpg?_nc_cat=107&amp;_nc_sid=ae9488&amp;_nc_ohc=vOvK4ZHOYp8AX-gznQ_&amp;_nc_ad=z-m&amp;_nc_cid=0&amp;_nc_ht=scontent.xx&amp;tp=6&amp;oh=760667c8fa31e8d26793b39ecc60a9bd&amp;oe=5F9CEF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748" y="1290825"/>
            <a:ext cx="1982413" cy="213817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575" y="6251002"/>
            <a:ext cx="882811" cy="308984"/>
          </a:xfrm>
          <a:prstGeom prst="rect">
            <a:avLst/>
          </a:prstGeom>
        </p:spPr>
      </p:pic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7A808-2BAB-44CC-B55C-100636E45B37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3091" y="4268344"/>
            <a:ext cx="532793" cy="55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45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B7C983-7E97-4146-81CE-4AA17F5F345F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833457718"/>
              </p:ext>
            </p:extLst>
          </p:nvPr>
        </p:nvGraphicFramePr>
        <p:xfrm>
          <a:off x="1699258" y="1547174"/>
          <a:ext cx="8793484" cy="5299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4" descr="ESF Receives STARS Gold Rating For Sustainability Progres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3063" y="1252638"/>
            <a:ext cx="1737415" cy="79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2744854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ENQUADRAMENTO</a:t>
            </a:r>
          </a:p>
        </p:txBody>
      </p:sp>
    </p:spTree>
    <p:extLst>
      <p:ext uri="{BB962C8B-B14F-4D97-AF65-F5344CB8AC3E}">
        <p14:creationId xmlns:p14="http://schemas.microsoft.com/office/powerpoint/2010/main" val="21367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5667-0BFF-4EFA-A840-5F4402FEA759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610600" y="623472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541319599"/>
              </p:ext>
            </p:extLst>
          </p:nvPr>
        </p:nvGraphicFramePr>
        <p:xfrm>
          <a:off x="2216472" y="1294443"/>
          <a:ext cx="7759056" cy="5032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2744854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ENQUADRAMENTO</a:t>
            </a:r>
          </a:p>
        </p:txBody>
      </p:sp>
    </p:spTree>
    <p:extLst>
      <p:ext uri="{BB962C8B-B14F-4D97-AF65-F5344CB8AC3E}">
        <p14:creationId xmlns:p14="http://schemas.microsoft.com/office/powerpoint/2010/main" val="5544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40F745-B3F1-47AD-8924-7C493C35B07E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47421" y="1522154"/>
            <a:ext cx="1149715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defRPr/>
            </a:pPr>
            <a:r>
              <a:rPr lang="pt-PT" sz="2000" b="1" dirty="0">
                <a:solidFill>
                  <a:srgbClr val="00B050"/>
                </a:solidFill>
                <a:cs typeface="Arial" panose="020B0604020202020204" pitchFamily="34" charset="0"/>
              </a:rPr>
              <a:t>Perspetivar a relevância do Repositório como ferramenta passível de </a:t>
            </a:r>
            <a:r>
              <a:rPr lang="pt-PT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monitorizar </a:t>
            </a:r>
            <a:r>
              <a:rPr lang="pt-PT" sz="2000" b="1" dirty="0">
                <a:solidFill>
                  <a:srgbClr val="00B050"/>
                </a:solidFill>
                <a:cs typeface="Arial" panose="020B0604020202020204" pitchFamily="34" charset="0"/>
              </a:rPr>
              <a:t>a forma como a UAb corresponde aos compromissos da </a:t>
            </a:r>
            <a:r>
              <a:rPr lang="pt-PT" sz="2000" b="1" dirty="0">
                <a:solidFill>
                  <a:srgbClr val="00B050"/>
                </a:solidFill>
              </a:rPr>
              <a:t>Agenda </a:t>
            </a:r>
            <a:r>
              <a:rPr lang="pt-PT" sz="2000" b="1" dirty="0" smtClean="0">
                <a:solidFill>
                  <a:srgbClr val="00B050"/>
                </a:solidFill>
              </a:rPr>
              <a:t>2030: </a:t>
            </a:r>
            <a:endParaRPr lang="pt-PT" sz="2000" b="1" dirty="0">
              <a:solidFill>
                <a:srgbClr val="00B050"/>
              </a:solidFill>
            </a:endParaRPr>
          </a:p>
          <a:p>
            <a:pPr marL="914400" lvl="1" indent="-4572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kumimoji="0" lang="pt-PT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Identificar os ODS sobre os quais a produção académica e científica e a investigação </a:t>
            </a:r>
            <a:r>
              <a:rPr kumimoji="0" lang="pt-PT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UAb</a:t>
            </a:r>
            <a:r>
              <a:rPr kumimoji="0" lang="pt-PT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  <a:r>
              <a:rPr kumimoji="0" lang="pt-PT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incidem;</a:t>
            </a:r>
            <a:endParaRPr kumimoji="0" lang="pt-PT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marL="914400" lvl="1" indent="-4572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kumimoji="0" lang="pt-PT" sz="200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Avaliar sobre </a:t>
            </a:r>
            <a:r>
              <a:rPr kumimoji="0" lang="pt-PT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a existência de padrões entre as diferentes tipologias de </a:t>
            </a:r>
            <a:r>
              <a:rPr kumimoji="0" lang="pt-PT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produção; </a:t>
            </a:r>
            <a:endParaRPr kumimoji="0" lang="pt-PT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anose="020B0604020202020204" pitchFamily="34" charset="0"/>
            </a:endParaRPr>
          </a:p>
          <a:p>
            <a:pPr marL="914400" lvl="1" indent="-4572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lang="pt-PT" sz="2000" dirty="0"/>
              <a:t>Avaliar</a:t>
            </a:r>
            <a:r>
              <a:rPr kumimoji="0" lang="pt-PT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 o grau de </a:t>
            </a:r>
            <a:r>
              <a:rPr kumimoji="0" lang="pt-PT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aceitação | motivação </a:t>
            </a:r>
            <a:r>
              <a:rPr kumimoji="0" lang="pt-PT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dos </a:t>
            </a:r>
            <a:r>
              <a:rPr kumimoji="0" lang="pt-PT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autores</a:t>
            </a:r>
            <a:r>
              <a:rPr lang="pt-PT" sz="2000" dirty="0" smtClean="0">
                <a:cs typeface="Arial" panose="020B0604020202020204" pitchFamily="34" charset="0"/>
              </a:rPr>
              <a:t>; </a:t>
            </a:r>
            <a:endParaRPr lang="pt-PT" sz="2000" dirty="0">
              <a:cs typeface="Arial" panose="020B0604020202020204" pitchFamily="34" charset="0"/>
            </a:endParaRPr>
          </a:p>
          <a:p>
            <a:pPr marL="914400" lvl="1" indent="-4572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lang="pt-PT" sz="2000" dirty="0"/>
              <a:t>Avaliar as áreas em que a UAb pode apostar na </a:t>
            </a:r>
            <a:r>
              <a:rPr lang="pt-PT" sz="2000" dirty="0" smtClean="0"/>
              <a:t>oferta formativa </a:t>
            </a:r>
            <a:r>
              <a:rPr lang="pt-PT" sz="2000" dirty="0"/>
              <a:t>e </a:t>
            </a:r>
            <a:r>
              <a:rPr lang="pt-PT" sz="2000" dirty="0" smtClean="0"/>
              <a:t>na investigação;</a:t>
            </a:r>
            <a:endParaRPr lang="pt-PT" sz="2000" dirty="0"/>
          </a:p>
          <a:p>
            <a:pPr marL="914400" lvl="1" indent="-4572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lang="pt-PT" sz="2000" dirty="0">
                <a:cs typeface="Arial" panose="020B0604020202020204" pitchFamily="34" charset="0"/>
              </a:rPr>
              <a:t>Analisar em que medida a abordagem </a:t>
            </a:r>
            <a:r>
              <a:rPr lang="pt-PT" sz="2000" dirty="0" smtClean="0">
                <a:cs typeface="Arial" panose="020B0604020202020204" pitchFamily="34" charset="0"/>
              </a:rPr>
              <a:t>empreendida se </a:t>
            </a:r>
            <a:r>
              <a:rPr lang="pt-PT" sz="2000" dirty="0">
                <a:cs typeface="Arial" panose="020B0604020202020204" pitchFamily="34" charset="0"/>
              </a:rPr>
              <a:t>pode consubstanciar como um dos indicadores relevantes para a </a:t>
            </a:r>
            <a:r>
              <a:rPr lang="pt-BR" sz="2000" dirty="0">
                <a:ea typeface="Cambria" panose="02040503050406030204" pitchFamily="18" charset="0"/>
                <a:cs typeface="Arial" panose="020B0604020202020204" pitchFamily="34" charset="0"/>
              </a:rPr>
              <a:t>avaliação do desempenho da sustentabilidade da </a:t>
            </a:r>
            <a:r>
              <a:rPr lang="pt-BR" sz="2000" dirty="0" smtClean="0">
                <a:ea typeface="Cambria" panose="02040503050406030204" pitchFamily="18" charset="0"/>
                <a:cs typeface="Arial" panose="020B0604020202020204" pitchFamily="34" charset="0"/>
              </a:rPr>
              <a:t>Instituição. </a:t>
            </a:r>
            <a:endParaRPr kumimoji="0" lang="pt-PT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166904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18138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E5B14-32FC-455F-8742-50B773252F9E}" type="datetime1">
              <a:rPr lang="pt-PT" smtClean="0"/>
              <a:t>03/06/2026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O Repositório e o compromisso da Universidade Aberta com os Objetivos do Desenvolvimento Sustentável (ODS)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A0F9-CD1D-42D1-AA68-19CE42CD2F04}" type="slidenum">
              <a:rPr lang="pt-PT" smtClean="0"/>
              <a:t>6</a:t>
            </a:fld>
            <a:endParaRPr lang="pt-PT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017491776"/>
              </p:ext>
            </p:extLst>
          </p:nvPr>
        </p:nvGraphicFramePr>
        <p:xfrm>
          <a:off x="2242868" y="1190445"/>
          <a:ext cx="7917132" cy="4947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2244140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METODOLOGIA</a:t>
            </a:r>
          </a:p>
        </p:txBody>
      </p:sp>
    </p:spTree>
    <p:extLst>
      <p:ext uri="{BB962C8B-B14F-4D97-AF65-F5344CB8AC3E}">
        <p14:creationId xmlns:p14="http://schemas.microsoft.com/office/powerpoint/2010/main" val="237004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CB1A6-8EB9-477F-897A-F3376AC708E6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945015115"/>
              </p:ext>
            </p:extLst>
          </p:nvPr>
        </p:nvGraphicFramePr>
        <p:xfrm>
          <a:off x="1362876" y="1694442"/>
          <a:ext cx="9466248" cy="348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</p:spTree>
    <p:extLst>
      <p:ext uri="{BB962C8B-B14F-4D97-AF65-F5344CB8AC3E}">
        <p14:creationId xmlns:p14="http://schemas.microsoft.com/office/powerpoint/2010/main" val="4893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995F73-6C53-462B-A5CD-F3EEAE7D6AD6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028950" y="1769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3" name="Objet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2132883"/>
              </p:ext>
            </p:extLst>
          </p:nvPr>
        </p:nvGraphicFramePr>
        <p:xfrm>
          <a:off x="1737653" y="1769960"/>
          <a:ext cx="8683055" cy="451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028950" y="57418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757988" y="1118996"/>
            <a:ext cx="4602999" cy="62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ODS | TODO o </a:t>
            </a:r>
            <a:r>
              <a:rPr kumimoji="0" lang="pt-PT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REPOSITÓRIO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</p:spTree>
    <p:extLst>
      <p:ext uri="{BB962C8B-B14F-4D97-AF65-F5344CB8AC3E}">
        <p14:creationId xmlns:p14="http://schemas.microsoft.com/office/powerpoint/2010/main" val="427889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A66B9-73C7-4894-A978-86E00F2586A3}" type="datetime1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03/06/2026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Repositório e o compromisso da Universidade Aberta com os Objetivos do Desenvolvimento Sustentável (ODS)</a:t>
            </a:r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7A0F9-CD1D-42D1-AA68-19CE42CD2F04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449171620"/>
              </p:ext>
            </p:extLst>
          </p:nvPr>
        </p:nvGraphicFramePr>
        <p:xfrm>
          <a:off x="838200" y="719666"/>
          <a:ext cx="1033607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679619950"/>
              </p:ext>
            </p:extLst>
          </p:nvPr>
        </p:nvGraphicFramePr>
        <p:xfrm>
          <a:off x="1362876" y="1694442"/>
          <a:ext cx="9466248" cy="348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AE65A1D-8ADA-BB49-A30E-11B31AA242E4}"/>
              </a:ext>
            </a:extLst>
          </p:cNvPr>
          <p:cNvSpPr/>
          <p:nvPr/>
        </p:nvSpPr>
        <p:spPr>
          <a:xfrm>
            <a:off x="92753" y="999907"/>
            <a:ext cx="348864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2400" b="1" dirty="0">
                <a:solidFill>
                  <a:prstClr val="black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AVALIAÇÃO DO SISTEMA</a:t>
            </a:r>
          </a:p>
        </p:txBody>
      </p:sp>
    </p:spTree>
    <p:extLst>
      <p:ext uri="{BB962C8B-B14F-4D97-AF65-F5344CB8AC3E}">
        <p14:creationId xmlns:p14="http://schemas.microsoft.com/office/powerpoint/2010/main" val="13438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1092</Words>
  <Application>Microsoft Office PowerPoint</Application>
  <PresentationFormat>Widescreen</PresentationFormat>
  <Paragraphs>123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Candara</vt:lpstr>
      <vt:lpstr>Lucida Sans Unicode</vt:lpstr>
      <vt:lpstr>Times New Roman</vt:lpstr>
      <vt:lpstr>1_Tema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Madalena Carvalho</dc:creator>
  <cp:lastModifiedBy>word</cp:lastModifiedBy>
  <cp:revision>113</cp:revision>
  <dcterms:created xsi:type="dcterms:W3CDTF">2020-10-01T14:10:13Z</dcterms:created>
  <dcterms:modified xsi:type="dcterms:W3CDTF">2026-06-03T14:53:11Z</dcterms:modified>
</cp:coreProperties>
</file>