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2" r:id="rId1"/>
  </p:sldMasterIdLst>
  <p:notesMasterIdLst>
    <p:notesMasterId r:id="rId116"/>
  </p:notesMasterIdLst>
  <p:handoutMasterIdLst>
    <p:handoutMasterId r:id="rId117"/>
  </p:handoutMasterIdLst>
  <p:sldIdLst>
    <p:sldId id="256" r:id="rId2"/>
    <p:sldId id="329" r:id="rId3"/>
    <p:sldId id="257" r:id="rId4"/>
    <p:sldId id="394" r:id="rId5"/>
    <p:sldId id="330" r:id="rId6"/>
    <p:sldId id="399" r:id="rId7"/>
    <p:sldId id="338" r:id="rId8"/>
    <p:sldId id="339" r:id="rId9"/>
    <p:sldId id="340" r:id="rId10"/>
    <p:sldId id="341" r:id="rId11"/>
    <p:sldId id="342" r:id="rId12"/>
    <p:sldId id="343" r:id="rId13"/>
    <p:sldId id="351" r:id="rId14"/>
    <p:sldId id="344" r:id="rId15"/>
    <p:sldId id="469" r:id="rId16"/>
    <p:sldId id="468" r:id="rId17"/>
    <p:sldId id="470" r:id="rId18"/>
    <p:sldId id="354" r:id="rId19"/>
    <p:sldId id="355" r:id="rId20"/>
    <p:sldId id="352" r:id="rId21"/>
    <p:sldId id="356" r:id="rId22"/>
    <p:sldId id="357" r:id="rId23"/>
    <p:sldId id="345" r:id="rId24"/>
    <p:sldId id="358" r:id="rId25"/>
    <p:sldId id="346" r:id="rId26"/>
    <p:sldId id="471" r:id="rId27"/>
    <p:sldId id="473" r:id="rId28"/>
    <p:sldId id="474" r:id="rId29"/>
    <p:sldId id="475" r:id="rId30"/>
    <p:sldId id="476" r:id="rId31"/>
    <p:sldId id="477" r:id="rId32"/>
    <p:sldId id="360" r:id="rId33"/>
    <p:sldId id="347" r:id="rId34"/>
    <p:sldId id="366" r:id="rId35"/>
    <p:sldId id="365" r:id="rId36"/>
    <p:sldId id="368" r:id="rId37"/>
    <p:sldId id="369" r:id="rId38"/>
    <p:sldId id="370" r:id="rId39"/>
    <p:sldId id="478" r:id="rId40"/>
    <p:sldId id="371" r:id="rId41"/>
    <p:sldId id="372" r:id="rId42"/>
    <p:sldId id="376" r:id="rId43"/>
    <p:sldId id="377" r:id="rId44"/>
    <p:sldId id="378" r:id="rId45"/>
    <p:sldId id="375" r:id="rId46"/>
    <p:sldId id="374" r:id="rId47"/>
    <p:sldId id="373" r:id="rId48"/>
    <p:sldId id="363" r:id="rId49"/>
    <p:sldId id="381" r:id="rId50"/>
    <p:sldId id="380" r:id="rId51"/>
    <p:sldId id="379" r:id="rId52"/>
    <p:sldId id="395" r:id="rId53"/>
    <p:sldId id="397" r:id="rId54"/>
    <p:sldId id="348" r:id="rId55"/>
    <p:sldId id="385" r:id="rId56"/>
    <p:sldId id="398" r:id="rId57"/>
    <p:sldId id="384" r:id="rId58"/>
    <p:sldId id="383" r:id="rId59"/>
    <p:sldId id="349" r:id="rId60"/>
    <p:sldId id="387" r:id="rId61"/>
    <p:sldId id="465" r:id="rId62"/>
    <p:sldId id="386" r:id="rId63"/>
    <p:sldId id="388" r:id="rId64"/>
    <p:sldId id="389" r:id="rId65"/>
    <p:sldId id="390" r:id="rId66"/>
    <p:sldId id="391" r:id="rId67"/>
    <p:sldId id="451" r:id="rId68"/>
    <p:sldId id="452" r:id="rId69"/>
    <p:sldId id="453" r:id="rId70"/>
    <p:sldId id="463" r:id="rId71"/>
    <p:sldId id="462" r:id="rId72"/>
    <p:sldId id="464" r:id="rId73"/>
    <p:sldId id="333" r:id="rId74"/>
    <p:sldId id="433" r:id="rId75"/>
    <p:sldId id="448" r:id="rId76"/>
    <p:sldId id="430" r:id="rId77"/>
    <p:sldId id="434" r:id="rId78"/>
    <p:sldId id="400" r:id="rId79"/>
    <p:sldId id="431" r:id="rId80"/>
    <p:sldId id="424" r:id="rId81"/>
    <p:sldId id="423" r:id="rId82"/>
    <p:sldId id="442" r:id="rId83"/>
    <p:sldId id="441" r:id="rId84"/>
    <p:sldId id="446" r:id="rId85"/>
    <p:sldId id="466" r:id="rId86"/>
    <p:sldId id="467" r:id="rId87"/>
    <p:sldId id="440" r:id="rId88"/>
    <p:sldId id="439" r:id="rId89"/>
    <p:sldId id="437" r:id="rId90"/>
    <p:sldId id="436" r:id="rId91"/>
    <p:sldId id="445" r:id="rId92"/>
    <p:sldId id="444" r:id="rId93"/>
    <p:sldId id="443" r:id="rId94"/>
    <p:sldId id="429" r:id="rId95"/>
    <p:sldId id="428" r:id="rId96"/>
    <p:sldId id="427" r:id="rId97"/>
    <p:sldId id="425" r:id="rId98"/>
    <p:sldId id="426" r:id="rId99"/>
    <p:sldId id="422" r:id="rId100"/>
    <p:sldId id="421" r:id="rId101"/>
    <p:sldId id="420" r:id="rId102"/>
    <p:sldId id="419" r:id="rId103"/>
    <p:sldId id="417" r:id="rId104"/>
    <p:sldId id="418" r:id="rId105"/>
    <p:sldId id="416" r:id="rId106"/>
    <p:sldId id="415" r:id="rId107"/>
    <p:sldId id="414" r:id="rId108"/>
    <p:sldId id="410" r:id="rId109"/>
    <p:sldId id="413" r:id="rId110"/>
    <p:sldId id="412" r:id="rId111"/>
    <p:sldId id="320" r:id="rId112"/>
    <p:sldId id="480" r:id="rId113"/>
    <p:sldId id="326" r:id="rId114"/>
    <p:sldId id="479" r:id="rId115"/>
  </p:sldIdLst>
  <p:sldSz cx="12192000" cy="6858000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51" autoAdjust="0"/>
    <p:restoredTop sz="94671" autoAdjust="0"/>
  </p:normalViewPr>
  <p:slideViewPr>
    <p:cSldViewPr snapToGrid="0">
      <p:cViewPr varScale="1">
        <p:scale>
          <a:sx n="76" d="100"/>
          <a:sy n="76" d="100"/>
        </p:scale>
        <p:origin x="108" y="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presProps" Target="presProp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viewProps" Target="viewProps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ableStyles" Target="tableStyle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15BB1E31-570D-42AF-8203-7E36A047BE77}" type="datetimeFigureOut">
              <a:rPr lang="pt-PT"/>
              <a:pPr>
                <a:defRPr/>
              </a:pPr>
              <a:t>08-06-2016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B041D04-92D5-4E76-968D-49802EF28051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28046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5BD7DBA-3FD3-494C-A54E-BAD4E0D36969}" type="datetimeFigureOut">
              <a:rPr lang="pt-PT"/>
              <a:pPr>
                <a:defRPr/>
              </a:pPr>
              <a:t>08-06-2016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154D30C-B23E-40F3-8AC2-4D6EDC774725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35906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81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B0681A7-ACCB-4F76-8F85-801B044A187B}" type="slidenum">
              <a:rPr lang="pt-PT" altLang="pt-PT"/>
              <a:pPr/>
              <a:t>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912665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02E9C838-54C1-46DA-8945-687716B3979D}" type="slidenum">
              <a:rPr lang="pt-PT" altLang="pt-PT"/>
              <a:pPr/>
              <a:t>10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00809880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945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4D219C6-0CBE-4A57-8CAD-818EB24E2976}" type="slidenum">
              <a:rPr lang="pt-PT" altLang="pt-PT"/>
              <a:pPr/>
              <a:t>100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53460968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966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87DAA9F4-BBC4-4141-9C56-95B0E6A0A46E}" type="slidenum">
              <a:rPr lang="pt-PT" altLang="pt-PT"/>
              <a:pPr/>
              <a:t>101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46491486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86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9866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9060CEF-8678-47C5-A6ED-DDFE0C0E1C73}" type="slidenum">
              <a:rPr lang="pt-PT" altLang="pt-PT"/>
              <a:pPr/>
              <a:t>102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34074974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00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C596EB5-C0A9-47D5-966F-ADA79564E429}" type="slidenum">
              <a:rPr lang="pt-PT" altLang="pt-PT"/>
              <a:pPr/>
              <a:t>103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95712674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2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02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70113DEA-B6B1-437C-AA53-509A8CDD6593}" type="slidenum">
              <a:rPr lang="pt-PT" altLang="pt-PT"/>
              <a:pPr/>
              <a:t>104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03544592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04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ED3333A1-6600-45F5-8FA8-27B716233BE1}" type="slidenum">
              <a:rPr lang="pt-PT" altLang="pt-PT"/>
              <a:pPr/>
              <a:t>105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64547270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6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06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674FC21-3633-4C56-BBB8-D7095B651484}" type="slidenum">
              <a:rPr lang="pt-PT" altLang="pt-PT"/>
              <a:pPr/>
              <a:t>106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16759924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8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089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2F08201-C462-4D7F-B4B4-E1FDC041C3F4}" type="slidenum">
              <a:rPr lang="pt-PT" altLang="pt-PT"/>
              <a:pPr/>
              <a:t>107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94134480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09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109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2075FACC-BB70-44EF-A0EC-2C4C9DD9B99B}" type="slidenum">
              <a:rPr lang="pt-PT" altLang="pt-PT"/>
              <a:pPr/>
              <a:t>108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06809881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2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129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DCC6D00-7F8C-4FB9-9EF3-97B906D66480}" type="slidenum">
              <a:rPr lang="pt-PT" altLang="pt-PT"/>
              <a:pPr/>
              <a:t>109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3301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86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0A6A668-E223-4032-9484-F5E4DFEED5B3}" type="slidenum">
              <a:rPr lang="pt-PT" altLang="pt-PT"/>
              <a:pPr/>
              <a:t>11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25394173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150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CDB6F516-2FAB-47BC-891A-269066EB7667}" type="slidenum">
              <a:rPr lang="pt-PT" altLang="pt-PT"/>
              <a:pPr/>
              <a:t>110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82255642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34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334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E5BE94E-A7DA-45FB-838D-A3108A73DA53}" type="slidenum">
              <a:rPr lang="pt-PT" altLang="pt-PT"/>
              <a:pPr/>
              <a:t>111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84195424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34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334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E5BE94E-A7DA-45FB-838D-A3108A73DA53}" type="slidenum">
              <a:rPr lang="pt-PT" altLang="pt-PT"/>
              <a:pPr/>
              <a:t>112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6073884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14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314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CC102BB-E6CD-47CD-94CF-392DE4CCD357}" type="slidenum">
              <a:rPr lang="pt-PT" altLang="pt-PT"/>
              <a:pPr/>
              <a:t>113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14622422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34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334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E5BE94E-A7DA-45FB-838D-A3108A73DA53}" type="slidenum">
              <a:rPr lang="pt-PT" altLang="pt-PT"/>
              <a:pPr/>
              <a:t>114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60761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74724FD4-20AE-4053-8681-F11E45A01ED9}" type="slidenum">
              <a:rPr lang="pt-PT" altLang="pt-PT"/>
              <a:pPr/>
              <a:t>12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71216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9604CD4-3EAC-4C5C-80AB-CEEF8606DD46}" type="slidenum">
              <a:rPr lang="pt-PT" altLang="pt-PT"/>
              <a:pPr/>
              <a:t>13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71834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7DBA8E21-EDE0-4575-9671-4D5F6B09A860}" type="slidenum">
              <a:rPr lang="pt-PT" altLang="pt-PT"/>
              <a:pPr/>
              <a:t>14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06633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7DBA8E21-EDE0-4575-9671-4D5F6B09A860}" type="slidenum">
              <a:rPr lang="pt-PT" altLang="pt-PT"/>
              <a:pPr/>
              <a:t>15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130508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7DBA8E21-EDE0-4575-9671-4D5F6B09A860}" type="slidenum">
              <a:rPr lang="pt-PT" altLang="pt-PT"/>
              <a:pPr/>
              <a:t>16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927581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7DBA8E21-EDE0-4575-9671-4D5F6B09A860}" type="slidenum">
              <a:rPr lang="pt-PT" altLang="pt-PT"/>
              <a:pPr/>
              <a:t>17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692442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5D3A566-134E-40DF-AC6C-C5B2331813D4}" type="slidenum">
              <a:rPr lang="pt-PT" altLang="pt-PT"/>
              <a:pPr/>
              <a:t>18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774680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0EDCED29-DD64-4F20-B8E6-0B2D41D0AD69}" type="slidenum">
              <a:rPr lang="pt-PT" altLang="pt-PT"/>
              <a:pPr/>
              <a:t>19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25496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02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A92B4350-6B38-4D4B-9E40-F088517D9AD5}" type="slidenum">
              <a:rPr lang="pt-PT" altLang="pt-PT"/>
              <a:pPr/>
              <a:t>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430689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409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260311A-CB5B-4169-A71B-77F6874829FF}" type="slidenum">
              <a:rPr lang="pt-PT" altLang="pt-PT"/>
              <a:pPr/>
              <a:t>20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644719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430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9FBFCFA4-EDDC-4845-A72F-A7E7791D3E67}" type="slidenum">
              <a:rPr lang="pt-PT" altLang="pt-PT"/>
              <a:pPr/>
              <a:t>21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867841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4506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AC6122F-344C-4CAD-B175-872B688E2F97}" type="slidenum">
              <a:rPr lang="pt-PT" altLang="pt-PT"/>
              <a:pPr/>
              <a:t>22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501583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471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AFC54D2-E45E-4CA9-A563-99E20212E10A}" type="slidenum">
              <a:rPr lang="pt-PT" altLang="pt-PT"/>
              <a:pPr/>
              <a:t>23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72896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491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241E39CE-A655-4C4B-B3BD-74CF1A7EDC86}" type="slidenum">
              <a:rPr lang="pt-PT" altLang="pt-PT"/>
              <a:pPr/>
              <a:t>24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157270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512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D682CC0-858B-4DCF-8948-FB211B95E9C3}" type="slidenum">
              <a:rPr lang="pt-PT" altLang="pt-PT"/>
              <a:pPr/>
              <a:t>25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922074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512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D682CC0-858B-4DCF-8948-FB211B95E9C3}" type="slidenum">
              <a:rPr lang="pt-PT" altLang="pt-PT"/>
              <a:pPr/>
              <a:t>26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437606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512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D682CC0-858B-4DCF-8948-FB211B95E9C3}" type="slidenum">
              <a:rPr lang="pt-PT" altLang="pt-PT"/>
              <a:pPr/>
              <a:t>27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074130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512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D682CC0-858B-4DCF-8948-FB211B95E9C3}" type="slidenum">
              <a:rPr lang="pt-PT" altLang="pt-PT"/>
              <a:pPr/>
              <a:t>28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715632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512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D682CC0-858B-4DCF-8948-FB211B95E9C3}" type="slidenum">
              <a:rPr lang="pt-PT" altLang="pt-PT"/>
              <a:pPr/>
              <a:t>29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45000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22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9CADAED0-9FB6-49B6-B21E-98F18CDD9DB5}" type="slidenum">
              <a:rPr lang="pt-PT" altLang="pt-PT"/>
              <a:pPr/>
              <a:t>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592209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512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D682CC0-858B-4DCF-8948-FB211B95E9C3}" type="slidenum">
              <a:rPr lang="pt-PT" altLang="pt-PT"/>
              <a:pPr/>
              <a:t>30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832108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512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D682CC0-858B-4DCF-8948-FB211B95E9C3}" type="slidenum">
              <a:rPr lang="pt-PT" altLang="pt-PT"/>
              <a:pPr/>
              <a:t>31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6824513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553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2D6D709-24E2-485C-899B-41ACAB49A9C3}" type="slidenum">
              <a:rPr lang="pt-PT" altLang="pt-PT"/>
              <a:pPr/>
              <a:t>32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517488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573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F7C14AA-64E9-423F-9E77-09FCAEA5DEEA}" type="slidenum">
              <a:rPr lang="pt-PT" altLang="pt-PT"/>
              <a:pPr/>
              <a:t>33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388701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859605DA-95E1-4BBD-9BA8-E2904ADCFB45}" type="slidenum">
              <a:rPr lang="pt-PT" altLang="pt-PT"/>
              <a:pPr/>
              <a:t>34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458637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D3127CCC-82A9-4E8E-9250-FFF02C03D48D}" type="slidenum">
              <a:rPr lang="pt-PT" altLang="pt-PT"/>
              <a:pPr/>
              <a:t>35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929259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A2BF8F70-6F8D-44DF-8024-05245F05D765}" type="slidenum">
              <a:rPr lang="pt-PT" altLang="pt-PT"/>
              <a:pPr/>
              <a:t>36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85138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675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2468AA4E-8792-4156-8E85-AA2B15D31E28}" type="slidenum">
              <a:rPr lang="pt-PT" altLang="pt-PT"/>
              <a:pPr/>
              <a:t>37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8377536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6963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913EEA24-9F86-4D5E-B4E7-DEA6B6956FCC}" type="slidenum">
              <a:rPr lang="pt-PT" altLang="pt-PT"/>
              <a:pPr/>
              <a:t>38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968752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6963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913EEA24-9F86-4D5E-B4E7-DEA6B6956FCC}" type="slidenum">
              <a:rPr lang="pt-PT" altLang="pt-PT"/>
              <a:pPr/>
              <a:t>39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21404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43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91917E2B-7A7E-43E6-B8DF-8B7239A642A6}" type="slidenum">
              <a:rPr lang="pt-PT" altLang="pt-PT"/>
              <a:pPr/>
              <a:t>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190071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716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C13FE25-BCB9-41AA-9032-B5191F00C08A}" type="slidenum">
              <a:rPr lang="pt-PT" altLang="pt-PT"/>
              <a:pPr/>
              <a:t>40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7234977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737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A2D5461B-A6B9-4999-9DB6-B3ECD544A50D}" type="slidenum">
              <a:rPr lang="pt-PT" altLang="pt-PT"/>
              <a:pPr/>
              <a:t>41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8322249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757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89A5E58E-1AA8-4424-824F-4233DDDF9F82}" type="slidenum">
              <a:rPr lang="pt-PT" altLang="pt-PT"/>
              <a:pPr/>
              <a:t>42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1488770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2981AB30-1C87-4469-A327-215A5FCA45E0}" type="slidenum">
              <a:rPr lang="pt-PT" altLang="pt-PT"/>
              <a:pPr/>
              <a:t>43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5541329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798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EA5EAFD0-8B94-4708-9341-C67035703C13}" type="slidenum">
              <a:rPr lang="pt-PT" altLang="pt-PT"/>
              <a:pPr/>
              <a:t>44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7254651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819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DD3DF7B-70A8-411F-85EA-11DE40A1E8AD}" type="slidenum">
              <a:rPr lang="pt-PT" altLang="pt-PT"/>
              <a:pPr/>
              <a:t>45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6459767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FA955F2-B4C6-456D-B198-EC743A4105CD}" type="slidenum">
              <a:rPr lang="pt-PT" altLang="pt-PT"/>
              <a:pPr/>
              <a:t>46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6258276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0B4AB30E-EC53-4CE7-8CB6-9C02E2E24797}" type="slidenum">
              <a:rPr lang="pt-PT" altLang="pt-PT"/>
              <a:pPr/>
              <a:t>47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740315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BDB7567-D644-4CEB-94E1-A4C0749D9880}" type="slidenum">
              <a:rPr lang="pt-PT" altLang="pt-PT"/>
              <a:pPr/>
              <a:t>48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9638731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901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7610E71D-C5D6-4F36-A323-534AA267574C}" type="slidenum">
              <a:rPr lang="pt-PT" altLang="pt-PT"/>
              <a:pPr/>
              <a:t>49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90270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63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DDAFCA66-7A1E-4922-96FF-E236FBFAF382}" type="slidenum">
              <a:rPr lang="pt-PT" altLang="pt-PT"/>
              <a:pPr/>
              <a:t>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873272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921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9D853A1D-D166-41EC-94C4-49BBDFABE66F}" type="slidenum">
              <a:rPr lang="pt-PT" altLang="pt-PT"/>
              <a:pPr/>
              <a:t>50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6868095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942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D112DD5-8B16-48FE-AF53-B9B329552F5D}" type="slidenum">
              <a:rPr lang="pt-PT" altLang="pt-PT"/>
              <a:pPr/>
              <a:t>51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8805719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9626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B7718053-2945-4277-B4DC-F6CC781206AC}" type="slidenum">
              <a:rPr lang="pt-PT" altLang="pt-PT"/>
              <a:pPr/>
              <a:t>52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604660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983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4D7C230-11BB-4864-8096-FF0DB8E038BE}" type="slidenum">
              <a:rPr lang="pt-PT" altLang="pt-PT"/>
              <a:pPr/>
              <a:t>53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8233337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003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6346347-8DB2-414A-BEC4-BAA16BBE4658}" type="slidenum">
              <a:rPr lang="pt-PT" altLang="pt-PT"/>
              <a:pPr/>
              <a:t>54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8289664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024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3A77952-4AD5-4E0C-8DDB-D28D4470F3E7}" type="slidenum">
              <a:rPr lang="pt-PT" altLang="pt-PT"/>
              <a:pPr/>
              <a:t>55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325971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044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76A4FE3B-C137-435C-9686-135E6BC47A53}" type="slidenum">
              <a:rPr lang="pt-PT" altLang="pt-PT"/>
              <a:pPr/>
              <a:t>56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7188710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065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DAA44C16-65E0-4A17-B2D2-D4787FD6D7CB}" type="slidenum">
              <a:rPr lang="pt-PT" altLang="pt-PT"/>
              <a:pPr/>
              <a:t>57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9643159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085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05D1E564-AEDF-43E1-8B6D-69329973D37A}" type="slidenum">
              <a:rPr lang="pt-PT" altLang="pt-PT"/>
              <a:pPr/>
              <a:t>58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4181789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105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E6346EA-1C3A-4F8D-9010-06F4D441F098}" type="slidenum">
              <a:rPr lang="pt-PT" altLang="pt-PT"/>
              <a:pPr/>
              <a:t>59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79960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843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2F1427B4-B2FB-4CA7-B5A3-86027881FC29}" type="slidenum">
              <a:rPr lang="pt-PT" altLang="pt-PT"/>
              <a:pPr/>
              <a:t>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5580409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126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2ABF255B-5B9D-4DFC-A47B-44DC0663A84B}" type="slidenum">
              <a:rPr lang="pt-PT" altLang="pt-PT"/>
              <a:pPr/>
              <a:t>60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0160072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B920E882-BA73-4E31-AB00-14E7AD0C18C0}" type="slidenum">
              <a:rPr lang="pt-PT" altLang="pt-PT"/>
              <a:pPr/>
              <a:t>61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572744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83D5189D-B7FA-4C07-9C18-4C042F4A53FF}" type="slidenum">
              <a:rPr lang="pt-PT" altLang="pt-PT"/>
              <a:pPr/>
              <a:t>62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2471293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187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2C943F2D-BC00-486B-A497-37E4E46E60CC}" type="slidenum">
              <a:rPr lang="pt-PT" altLang="pt-PT"/>
              <a:pPr/>
              <a:t>63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6442907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2083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8FD6DCAF-B699-4FD4-9C4C-6FD77A03D48D}" type="slidenum">
              <a:rPr lang="pt-PT" altLang="pt-PT"/>
              <a:pPr/>
              <a:t>64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20542344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ABB08140-4211-488F-84AA-51F6722F2804}" type="slidenum">
              <a:rPr lang="pt-PT" altLang="pt-PT"/>
              <a:pPr/>
              <a:t>65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225932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01BEBBEE-63F6-4A1B-9260-8327D8654ED5}" type="slidenum">
              <a:rPr lang="pt-PT" altLang="pt-PT"/>
              <a:pPr/>
              <a:t>66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9821787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269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681C850-5029-4BB1-BEC8-AF2C198378FB}" type="slidenum">
              <a:rPr lang="pt-PT" altLang="pt-PT"/>
              <a:pPr/>
              <a:t>67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56645930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290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AAC41EA0-FA41-4A75-9F20-131105AB1B20}" type="slidenum">
              <a:rPr lang="pt-PT" altLang="pt-PT"/>
              <a:pPr/>
              <a:t>68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3705218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310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C8FB875A-0EC3-46EF-A6CB-0BF7E0BCEF62}" type="slidenum">
              <a:rPr lang="pt-PT" altLang="pt-PT"/>
              <a:pPr/>
              <a:t>69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21041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04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8C0974CF-004D-43FA-820F-561C4F443CD1}" type="slidenum">
              <a:rPr lang="pt-PT" altLang="pt-PT"/>
              <a:pPr/>
              <a:t>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67190122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331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64AC8C3-05DF-42ED-83B5-EF560D715CC6}" type="slidenum">
              <a:rPr lang="pt-PT" altLang="pt-PT"/>
              <a:pPr/>
              <a:t>70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0879034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35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8BEDA753-3A12-4DD6-9889-2F8C1EFC5E4E}" type="slidenum">
              <a:rPr lang="pt-PT" altLang="pt-PT"/>
              <a:pPr/>
              <a:t>71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614759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372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388D1BD-6AC7-4CC2-B484-7F8FDD523193}" type="slidenum">
              <a:rPr lang="pt-PT" altLang="pt-PT"/>
              <a:pPr/>
              <a:t>72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67960289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392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C26C01B-B992-4C95-8781-E811DF4D395A}" type="slidenum">
              <a:rPr lang="pt-PT" altLang="pt-PT"/>
              <a:pPr/>
              <a:t>73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3474417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413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1F9A3FC-9E72-41D7-97B3-C0EDDECDACD1}" type="slidenum">
              <a:rPr lang="pt-PT" altLang="pt-PT"/>
              <a:pPr/>
              <a:t>74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20572749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433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24420F70-9704-4EE5-BC2F-E94FAAF9B652}" type="slidenum">
              <a:rPr lang="pt-PT" altLang="pt-PT"/>
              <a:pPr/>
              <a:t>75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79033105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454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EA164D53-1383-4C2D-891A-4DB7E204BE65}" type="slidenum">
              <a:rPr lang="pt-PT" altLang="pt-PT"/>
              <a:pPr/>
              <a:t>76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423749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4746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A6475F4-B788-4BDD-B26B-D80D82EB3A15}" type="slidenum">
              <a:rPr lang="pt-PT" altLang="pt-PT"/>
              <a:pPr/>
              <a:t>77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22049194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495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3B7FB59E-25C9-4131-9AD0-7295327AE504}" type="slidenum">
              <a:rPr lang="pt-PT" altLang="pt-PT"/>
              <a:pPr/>
              <a:t>78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14746317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E63763BF-0695-4600-9F90-DDBFB5D83861}" type="slidenum">
              <a:rPr lang="pt-PT" altLang="pt-PT"/>
              <a:pPr/>
              <a:t>79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02231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25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8D12E2CE-3B5D-43F9-8B5F-9842FD6A494C}" type="slidenum">
              <a:rPr lang="pt-PT" altLang="pt-PT"/>
              <a:pPr/>
              <a:t>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1084950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536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E1BBF308-BC9A-4066-98A0-82E4C842C03D}" type="slidenum">
              <a:rPr lang="pt-PT" altLang="pt-PT"/>
              <a:pPr/>
              <a:t>80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82032091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55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68DA2EE1-4711-43F3-9146-172E8D349F80}" type="slidenum">
              <a:rPr lang="pt-PT" altLang="pt-PT"/>
              <a:pPr/>
              <a:t>81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81355537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57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C4787A35-FC47-48BE-90DA-F74094FF6042}" type="slidenum">
              <a:rPr lang="pt-PT" altLang="pt-PT"/>
              <a:pPr/>
              <a:t>82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9870275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B981A4BF-275D-4CFB-AA30-C7B9838D5E9D}" type="slidenum">
              <a:rPr lang="pt-PT" altLang="pt-PT"/>
              <a:pPr/>
              <a:t>83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41835134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61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8B9A567E-CF8F-42E5-AE04-884F3A8335C9}" type="slidenum">
              <a:rPr lang="pt-PT" altLang="pt-PT"/>
              <a:pPr/>
              <a:t>84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60365350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63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730EB540-E111-42C6-996C-3D2AC97AB0D2}" type="slidenum">
              <a:rPr lang="pt-PT" altLang="pt-PT"/>
              <a:pPr/>
              <a:t>85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7741765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5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65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537C90C-9E1F-42A1-8B2D-71287B130652}" type="slidenum">
              <a:rPr lang="pt-PT" altLang="pt-PT"/>
              <a:pPr/>
              <a:t>86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93486073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7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67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1AE6069F-E4F8-42A4-8C65-306569A27472}" type="slidenum">
              <a:rPr lang="pt-PT" altLang="pt-PT"/>
              <a:pPr/>
              <a:t>87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45152378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699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F59DDFD1-BB27-4DCE-A39E-422C2536F3EE}" type="slidenum">
              <a:rPr lang="pt-PT" altLang="pt-PT"/>
              <a:pPr/>
              <a:t>88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23974973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7203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C963147D-691E-431C-A611-7BF0354899D6}" type="slidenum">
              <a:rPr lang="pt-PT" altLang="pt-PT"/>
              <a:pPr/>
              <a:t>89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64606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245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0786AE5D-FC93-4F89-B9D6-BB2330CD4093}" type="slidenum">
              <a:rPr lang="pt-PT" altLang="pt-PT"/>
              <a:pPr/>
              <a:t>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30774324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740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023CF2CC-E9E7-42A4-8722-9BBE85A5547E}" type="slidenum">
              <a:rPr lang="pt-PT" altLang="pt-PT"/>
              <a:pPr/>
              <a:t>90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67691459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61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761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92AA1E3C-CABB-4819-A8CE-4AA3E655921F}" type="slidenum">
              <a:rPr lang="pt-PT" altLang="pt-PT"/>
              <a:pPr/>
              <a:t>91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89546035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81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781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5C2DA95-0187-4142-AABA-B42CDACC13C7}" type="slidenum">
              <a:rPr lang="pt-PT" altLang="pt-PT"/>
              <a:pPr/>
              <a:t>92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64499075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802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B2D092EB-7EEE-4270-BFBB-B2E49FD42458}" type="slidenum">
              <a:rPr lang="pt-PT" altLang="pt-PT"/>
              <a:pPr/>
              <a:t>93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58772247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22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822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AC232429-F68D-4114-AEA2-BE0658CE8B59}" type="slidenum">
              <a:rPr lang="pt-PT" altLang="pt-PT"/>
              <a:pPr/>
              <a:t>94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0606513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843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9AE18D9-38C8-4534-A02F-DA4220204124}" type="slidenum">
              <a:rPr lang="pt-PT" altLang="pt-PT"/>
              <a:pPr/>
              <a:t>95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41467445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63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863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5C95391A-CCEB-4B60-822E-D5E125221B0E}" type="slidenum">
              <a:rPr lang="pt-PT" altLang="pt-PT"/>
              <a:pPr/>
              <a:t>96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27484186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8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88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98D29FA-90E0-4BD9-9BDC-EDAFD7F253E3}" type="slidenum">
              <a:rPr lang="pt-PT" altLang="pt-PT"/>
              <a:pPr/>
              <a:t>97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14829715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90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EA052B04-47E8-4418-A5EF-A54F4065032A}" type="slidenum">
              <a:rPr lang="pt-PT" altLang="pt-PT"/>
              <a:pPr/>
              <a:t>98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83111017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25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1925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4707A890-EECA-441E-A3D3-142C1D9E7597}" type="slidenum">
              <a:rPr lang="pt-PT" altLang="pt-PT"/>
              <a:pPr/>
              <a:t>99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83604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449D4-7A03-4A8B-ADDE-3FE129F31716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B573F-3EEF-4F41-B534-5586BDC2049B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5721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E8B3AA-0DA5-4601-BF65-6C51DAE074DD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1FBF1-47CF-43F3-94B2-0CFFE5989AC4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1686335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CCCB83-D8B0-46F5-BB5C-5B2B1B48A58D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96B55-C7B4-447A-B4CB-001F87D16F5A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7725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002A40-60F3-4943-B0A8-6F47A49F8973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5AF848-D7F0-4980-85CF-5840096273B7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446995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 com 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B101A1-C030-49DE-AB43-9CB6CCA7A363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EEB12A-7B15-45CE-AD8B-50DF8AFECE9F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1762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C98EA9-92E2-47B3-B273-3A3632581C4D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3A99DB-A480-43D6-B866-049215B6A011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718147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DA235D-A5D1-4268-BB34-2A985C0BDEB7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477498-17DF-45B0-9193-45463950780E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29226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93C2F3-D5C6-4A6B-BDDC-25D325989544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E85CF-4B88-47F0-857A-1FB9A051FED9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497346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B75FF0-4B40-4310-8DF6-408B3BFA85B3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98555A-6841-4745-AECD-06CD68311C5B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85968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759F97-2F79-44FA-B7C4-FDD71E643C60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2B21E0-D29D-4ECB-BDE0-0E11B04C7D07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1593550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B29101-0E52-4A27-A55B-1334187BEF8B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E2B00B-DA0F-4FF6-9C73-2111C0F688AD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167045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E70160-72CB-4B9C-9883-5131D5996162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4203E-FBA4-4A15-AB23-000058BC30D5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2975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2C6AA1-2C1D-43E1-990E-BE26CB13ACC4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1ABCBB-01B2-41E6-924C-86E08154A101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68669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9DED69-6201-4D9B-8D43-F0E5FB595E64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EAED1-6EB5-4895-9E50-344F54DE2308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394831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413EF0-D83B-4E05-A8DE-B73C8C7211B0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8FFC0D-1BBA-46E3-A268-B300CE616F21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306190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F263E5-F0AE-4E80-9273-0134430A499B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796D65-7950-436C-8DD8-8D10F75BB59F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139636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154A852-678A-4EFA-A576-27A458BED7EC}" type="datetimeFigureOut">
              <a:rPr lang="en-US" smtClean="0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811D81E-D1B1-435B-9BBB-252CEF9C2D57}" type="slidenum">
              <a:rPr lang="en-US" altLang="pt-PT" smtClean="0"/>
              <a:pPr>
                <a:defRPr/>
              </a:pPr>
              <a:t>‹nº›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49710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64" r:id="rId2"/>
    <p:sldLayoutId id="2147484165" r:id="rId3"/>
    <p:sldLayoutId id="2147484166" r:id="rId4"/>
    <p:sldLayoutId id="2147484167" r:id="rId5"/>
    <p:sldLayoutId id="2147484168" r:id="rId6"/>
    <p:sldLayoutId id="2147484169" r:id="rId7"/>
    <p:sldLayoutId id="2147484170" r:id="rId8"/>
    <p:sldLayoutId id="2147484171" r:id="rId9"/>
    <p:sldLayoutId id="2147484172" r:id="rId10"/>
    <p:sldLayoutId id="2147484173" r:id="rId11"/>
    <p:sldLayoutId id="2147484174" r:id="rId12"/>
    <p:sldLayoutId id="2147484175" r:id="rId13"/>
    <p:sldLayoutId id="2147484176" r:id="rId14"/>
    <p:sldLayoutId id="2147484177" r:id="rId15"/>
    <p:sldLayoutId id="214748417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5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6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7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8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9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0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1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2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3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5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ab.pt/web/guest/organizacao/servicos/sd/servicos/formacao" TargetMode="External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5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6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endeley.com/" TargetMode="Externa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jpeg"/><Relationship Id="rId4" Type="http://schemas.openxmlformats.org/officeDocument/2006/relationships/image" Target="../media/image77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zotero.org/" TargetMode="Externa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3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28700" y="723900"/>
            <a:ext cx="8420100" cy="36195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pt-PT" dirty="0" smtClean="0"/>
              <a:t/>
            </a:r>
            <a:br>
              <a:rPr lang="pt-PT" dirty="0" smtClean="0"/>
            </a:br>
            <a:r>
              <a:rPr lang="pt-PT" dirty="0"/>
              <a:t/>
            </a:r>
            <a:br>
              <a:rPr lang="pt-PT" dirty="0"/>
            </a:br>
            <a:r>
              <a:rPr lang="pt-PT" dirty="0" smtClean="0"/>
              <a:t/>
            </a:r>
            <a:br>
              <a:rPr lang="pt-PT" dirty="0" smtClean="0"/>
            </a:br>
            <a:r>
              <a:rPr lang="pt-PT" dirty="0"/>
              <a:t/>
            </a:r>
            <a:br>
              <a:rPr lang="pt-PT" dirty="0"/>
            </a:b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/>
            </a:r>
            <a:br>
              <a:rPr lang="pt-PT" dirty="0" smtClean="0"/>
            </a:br>
            <a:r>
              <a:rPr lang="pt-PT" dirty="0"/>
              <a:t/>
            </a:r>
            <a:br>
              <a:rPr lang="pt-PT" dirty="0"/>
            </a:b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>
                <a:solidFill>
                  <a:schemeClr val="tx1"/>
                </a:solidFill>
              </a:rPr>
              <a:t>Citar </a:t>
            </a:r>
            <a:r>
              <a:rPr lang="pt-PT" dirty="0">
                <a:solidFill>
                  <a:schemeClr val="tx1"/>
                </a:solidFill>
              </a:rPr>
              <a:t>e </a:t>
            </a:r>
            <a:r>
              <a:rPr lang="pt-PT" dirty="0" smtClean="0">
                <a:solidFill>
                  <a:schemeClr val="tx1"/>
                </a:solidFill>
              </a:rPr>
              <a:t>referenciar: </a:t>
            </a:r>
            <a:br>
              <a:rPr lang="pt-PT" dirty="0" smtClean="0">
                <a:solidFill>
                  <a:schemeClr val="tx1"/>
                </a:solidFill>
              </a:rPr>
            </a:br>
            <a:r>
              <a:rPr lang="pt-PT" dirty="0" smtClean="0">
                <a:solidFill>
                  <a:schemeClr val="tx1"/>
                </a:solidFill>
              </a:rPr>
              <a:t>Gestores de referência bibliográfica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905500" y="5626100"/>
            <a:ext cx="3124200" cy="109696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pt-PT" sz="1400" b="1" dirty="0" smtClean="0">
                <a:solidFill>
                  <a:schemeClr val="tx1"/>
                </a:solidFill>
              </a:rPr>
              <a:t>Isabel Marcos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pt-PT" sz="1400" b="1" dirty="0" smtClean="0">
                <a:solidFill>
                  <a:schemeClr val="tx1"/>
                </a:solidFill>
              </a:rPr>
              <a:t>Direção de Serviços de Documentação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pt-PT" sz="1400" b="1" dirty="0" smtClean="0">
                <a:solidFill>
                  <a:schemeClr val="tx1"/>
                </a:solidFill>
              </a:rPr>
              <a:t>Universidade Aberta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pt-PT" sz="1400" b="1" dirty="0" smtClean="0">
                <a:solidFill>
                  <a:schemeClr val="tx1"/>
                </a:solidFill>
              </a:rPr>
              <a:t>Junho de 2016</a:t>
            </a:r>
            <a:endParaRPr lang="pt-PT" sz="1400" b="1" dirty="0">
              <a:solidFill>
                <a:schemeClr val="tx1"/>
              </a:solidFill>
            </a:endParaRPr>
          </a:p>
        </p:txBody>
      </p:sp>
      <p:pic>
        <p:nvPicPr>
          <p:cNvPr id="7172" name="Picture 2" descr="C:\Users\imm\Desktop\duvida_ger_re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38" y="3859213"/>
            <a:ext cx="2159000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921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203200" y="1509713"/>
            <a:ext cx="9398000" cy="466248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Tem uma componente de web social, permitindo a colaboração online em grupos públicos e privados, através da partilha de documentos e referências;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Permite aceder a estatísticas de utilização;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A versão livre tem um limite de espaço de 2Gb;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Disponibiliza aplicações para </a:t>
            </a:r>
            <a:r>
              <a:rPr lang="pt-PT" b="1" dirty="0" err="1" smtClean="0">
                <a:solidFill>
                  <a:schemeClr val="tx1"/>
                </a:solidFill>
              </a:rPr>
              <a:t>iPhone</a:t>
            </a:r>
            <a:r>
              <a:rPr lang="pt-PT" b="1" dirty="0" smtClean="0">
                <a:solidFill>
                  <a:schemeClr val="tx1"/>
                </a:solidFill>
              </a:rPr>
              <a:t> e </a:t>
            </a:r>
            <a:r>
              <a:rPr lang="pt-PT" b="1" dirty="0" err="1" smtClean="0">
                <a:solidFill>
                  <a:schemeClr val="tx1"/>
                </a:solidFill>
              </a:rPr>
              <a:t>iPad</a:t>
            </a:r>
            <a:r>
              <a:rPr lang="pt-PT" b="1" dirty="0" smtClean="0">
                <a:solidFill>
                  <a:schemeClr val="tx1"/>
                </a:solidFill>
              </a:rPr>
              <a:t>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É compatível com outros gestores bibliográficos como o </a:t>
            </a:r>
            <a:r>
              <a:rPr lang="pt-PT" b="1" dirty="0" err="1" smtClean="0">
                <a:solidFill>
                  <a:schemeClr val="tx1"/>
                </a:solidFill>
              </a:rPr>
              <a:t>EndNote</a:t>
            </a:r>
            <a:r>
              <a:rPr lang="pt-PT" b="1" dirty="0" smtClean="0">
                <a:solidFill>
                  <a:schemeClr val="tx1"/>
                </a:solidFill>
              </a:rPr>
              <a:t> e o </a:t>
            </a:r>
            <a:r>
              <a:rPr lang="pt-PT" b="1" dirty="0" err="1" smtClean="0">
                <a:solidFill>
                  <a:schemeClr val="tx1"/>
                </a:solidFill>
              </a:rPr>
              <a:t>Zotero</a:t>
            </a:r>
            <a:r>
              <a:rPr lang="pt-PT" b="1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5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1066800"/>
            <a:ext cx="9180513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318000" y="2324100"/>
            <a:ext cx="3797300" cy="2362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9042400" y="2692400"/>
            <a:ext cx="1778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Inserir citação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58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144588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5664200" y="3048000"/>
            <a:ext cx="1638300" cy="4191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Oval 2"/>
          <p:cNvSpPr/>
          <p:nvPr/>
        </p:nvSpPr>
        <p:spPr>
          <a:xfrm>
            <a:off x="4635500" y="3902075"/>
            <a:ext cx="736600" cy="2381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" name="Oval 4"/>
          <p:cNvSpPr/>
          <p:nvPr/>
        </p:nvSpPr>
        <p:spPr>
          <a:xfrm>
            <a:off x="4635500" y="5676900"/>
            <a:ext cx="736600" cy="2667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" name="Oval 6"/>
          <p:cNvSpPr/>
          <p:nvPr/>
        </p:nvSpPr>
        <p:spPr>
          <a:xfrm>
            <a:off x="6483350" y="4699000"/>
            <a:ext cx="81915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9042400" y="2946400"/>
            <a:ext cx="1778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Inserir citação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7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1430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1149350" y="1384300"/>
            <a:ext cx="311150" cy="33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Oval 2"/>
          <p:cNvSpPr/>
          <p:nvPr/>
        </p:nvSpPr>
        <p:spPr>
          <a:xfrm>
            <a:off x="2857500" y="4038600"/>
            <a:ext cx="4559300" cy="23241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cxnSp>
        <p:nvCxnSpPr>
          <p:cNvPr id="5" name="Conexão recta unidireccional 4"/>
          <p:cNvCxnSpPr/>
          <p:nvPr/>
        </p:nvCxnSpPr>
        <p:spPr>
          <a:xfrm>
            <a:off x="1304925" y="1714500"/>
            <a:ext cx="1870075" cy="28829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ângulo 6"/>
          <p:cNvSpPr/>
          <p:nvPr/>
        </p:nvSpPr>
        <p:spPr>
          <a:xfrm>
            <a:off x="8788400" y="3416300"/>
            <a:ext cx="1778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Inserir bibliografia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2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093788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1727200" y="1447800"/>
            <a:ext cx="193675" cy="1905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cxnSp>
        <p:nvCxnSpPr>
          <p:cNvPr id="4" name="Conexão recta unidireccional 3"/>
          <p:cNvCxnSpPr/>
          <p:nvPr/>
        </p:nvCxnSpPr>
        <p:spPr>
          <a:xfrm>
            <a:off x="1824038" y="1638300"/>
            <a:ext cx="1389062" cy="685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354388" y="2235200"/>
            <a:ext cx="1674812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" name="Oval 6"/>
          <p:cNvSpPr/>
          <p:nvPr/>
        </p:nvSpPr>
        <p:spPr>
          <a:xfrm>
            <a:off x="6108700" y="4699000"/>
            <a:ext cx="8636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11811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2667000" y="4292600"/>
            <a:ext cx="4699000" cy="1968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8788400" y="3416300"/>
            <a:ext cx="1778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Alterar o estilo da bibliografia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1144588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977900" y="1473200"/>
            <a:ext cx="190500" cy="2413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cxnSp>
        <p:nvCxnSpPr>
          <p:cNvPr id="4" name="Conexão recta unidireccional 3"/>
          <p:cNvCxnSpPr/>
          <p:nvPr/>
        </p:nvCxnSpPr>
        <p:spPr>
          <a:xfrm>
            <a:off x="1168400" y="1714500"/>
            <a:ext cx="2006600" cy="1879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784600" y="4241800"/>
            <a:ext cx="723900" cy="2921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Oval 7"/>
          <p:cNvSpPr/>
          <p:nvPr/>
        </p:nvSpPr>
        <p:spPr>
          <a:xfrm>
            <a:off x="3670300" y="4737100"/>
            <a:ext cx="8382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8788400" y="3416300"/>
            <a:ext cx="1778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Editar citações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208088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508500" y="3225800"/>
            <a:ext cx="1181100" cy="4191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8788400" y="3416300"/>
            <a:ext cx="1778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Editar citações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8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11303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082800" y="4114800"/>
            <a:ext cx="482600" cy="3937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" name="Oval 6"/>
          <p:cNvSpPr/>
          <p:nvPr/>
        </p:nvSpPr>
        <p:spPr>
          <a:xfrm>
            <a:off x="2324100" y="5340350"/>
            <a:ext cx="838200" cy="1587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6" name="Rectângulo 5"/>
          <p:cNvSpPr/>
          <p:nvPr/>
        </p:nvSpPr>
        <p:spPr>
          <a:xfrm>
            <a:off x="9486900" y="3265488"/>
            <a:ext cx="1778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Escolher um novo estilo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2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9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" y="11176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3124200" y="1295400"/>
            <a:ext cx="584200" cy="4445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Oval 2"/>
          <p:cNvSpPr/>
          <p:nvPr/>
        </p:nvSpPr>
        <p:spPr>
          <a:xfrm>
            <a:off x="1041400" y="3875088"/>
            <a:ext cx="1193800" cy="4429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443" y="974033"/>
            <a:ext cx="7592402" cy="59400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806088" y="3622431"/>
            <a:ext cx="1433512" cy="3175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Rectângulo 4"/>
          <p:cNvSpPr/>
          <p:nvPr/>
        </p:nvSpPr>
        <p:spPr>
          <a:xfrm>
            <a:off x="8470900" y="3260481"/>
            <a:ext cx="1778000" cy="1041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Escolher e instalar um novo estilo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921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330200" y="1231900"/>
            <a:ext cx="9271000" cy="546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>
                <a:solidFill>
                  <a:schemeClr val="tx1"/>
                </a:solidFill>
              </a:rPr>
              <a:t>Criar uma conta/registo;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endParaRPr lang="pt-PT" altLang="pt-PT" b="1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>
                <a:solidFill>
                  <a:schemeClr val="tx1"/>
                </a:solidFill>
              </a:rPr>
              <a:t>Importar e instalar o </a:t>
            </a:r>
            <a:r>
              <a:rPr lang="pt-PT" altLang="pt-PT" b="1" i="1">
                <a:solidFill>
                  <a:schemeClr val="accent1"/>
                </a:solidFill>
              </a:rPr>
              <a:t>Mendeley Desktop</a:t>
            </a:r>
            <a:r>
              <a:rPr lang="pt-PT" altLang="pt-PT" b="1">
                <a:solidFill>
                  <a:schemeClr val="tx1"/>
                </a:solidFill>
              </a:rPr>
              <a:t>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endParaRPr lang="pt-PT" altLang="pt-PT" b="1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 i="1">
                <a:solidFill>
                  <a:schemeClr val="tx1"/>
                </a:solidFill>
              </a:rPr>
              <a:t>Mendeley Web/Mendeley Desktop</a:t>
            </a:r>
            <a:r>
              <a:rPr lang="pt-PT" altLang="pt-PT" b="1">
                <a:solidFill>
                  <a:schemeClr val="tx1"/>
                </a:solidFill>
              </a:rPr>
              <a:t>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endParaRPr lang="pt-PT" altLang="pt-PT" b="1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>
                <a:solidFill>
                  <a:schemeClr val="tx1"/>
                </a:solidFill>
              </a:rPr>
              <a:t>Instalar o </a:t>
            </a:r>
            <a:r>
              <a:rPr lang="pt-PT" altLang="pt-PT" b="1">
                <a:solidFill>
                  <a:schemeClr val="accent1"/>
                </a:solidFill>
              </a:rPr>
              <a:t>MS Word Plugin </a:t>
            </a:r>
            <a:r>
              <a:rPr lang="pt-PT" altLang="pt-PT" b="1">
                <a:solidFill>
                  <a:schemeClr val="tx1"/>
                </a:solidFill>
              </a:rPr>
              <a:t>e o plugin do </a:t>
            </a:r>
            <a:r>
              <a:rPr lang="pt-PT" altLang="pt-PT" b="1">
                <a:solidFill>
                  <a:schemeClr val="accent1"/>
                </a:solidFill>
              </a:rPr>
              <a:t>Web Importer</a:t>
            </a:r>
            <a:r>
              <a:rPr lang="pt-PT" altLang="pt-PT" b="1">
                <a:solidFill>
                  <a:schemeClr val="tx1"/>
                </a:solidFill>
              </a:rPr>
              <a:t>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endParaRPr lang="pt-PT" altLang="pt-PT" b="1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>
                <a:solidFill>
                  <a:schemeClr val="tx1"/>
                </a:solidFill>
              </a:rPr>
              <a:t>Inserção de referências bibliográficas no Mendeley;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endParaRPr lang="pt-PT" altLang="pt-PT" b="1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>
                <a:solidFill>
                  <a:schemeClr val="tx1"/>
                </a:solidFill>
              </a:rPr>
              <a:t>Organização das referências no Mendeley;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endParaRPr lang="pt-PT" altLang="pt-PT" b="1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>
                <a:solidFill>
                  <a:schemeClr val="tx1"/>
                </a:solidFill>
              </a:rPr>
              <a:t>Integração com o Word.</a:t>
            </a:r>
            <a:endParaRPr lang="pt-PT" altLang="pt-P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18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40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11811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2794000" y="3175000"/>
            <a:ext cx="5168900" cy="1346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8788400" y="3416300"/>
            <a:ext cx="1778000" cy="1041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Escolher e instalar um novo estilo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451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6265863"/>
            <a:ext cx="8382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100" y="441325"/>
            <a:ext cx="9144000" cy="6305550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7442200" y="441323"/>
            <a:ext cx="1244600" cy="6270625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/>
          <p:cNvSpPr/>
          <p:nvPr/>
        </p:nvSpPr>
        <p:spPr>
          <a:xfrm>
            <a:off x="4216400" y="441324"/>
            <a:ext cx="1244600" cy="6270624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451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6265863"/>
            <a:ext cx="8382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062" y="617538"/>
            <a:ext cx="8982075" cy="594360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687" y="0"/>
            <a:ext cx="8934450" cy="628650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4216400" y="139700"/>
            <a:ext cx="1244600" cy="642143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7454900" y="165100"/>
            <a:ext cx="1244600" cy="639603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045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36600" y="1776413"/>
            <a:ext cx="8394700" cy="34163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pt-PT" dirty="0">
                <a:solidFill>
                  <a:srgbClr val="000000"/>
                </a:solidFill>
                <a:latin typeface="+mn-lt"/>
              </a:rPr>
              <a:t>Link da Formação de utilizadores:</a:t>
            </a:r>
          </a:p>
          <a:p>
            <a:pPr algn="ctr">
              <a:lnSpc>
                <a:spcPct val="150000"/>
              </a:lnSpc>
              <a:defRPr/>
            </a:pPr>
            <a:r>
              <a:rPr lang="pt-PT" dirty="0">
                <a:solidFill>
                  <a:srgbClr val="000000"/>
                </a:solidFill>
                <a:latin typeface="+mn-lt"/>
                <a:hlinkClick r:id="rId3"/>
              </a:rPr>
              <a:t>http://www.uab.pt/web/guest/organizacao/servicos/sd/servicos/formacao</a:t>
            </a:r>
            <a:r>
              <a:rPr lang="pt-PT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pPr algn="ctr">
              <a:lnSpc>
                <a:spcPct val="150000"/>
              </a:lnSpc>
              <a:defRPr/>
            </a:pPr>
            <a:endParaRPr lang="pt-PT" dirty="0">
              <a:solidFill>
                <a:srgbClr val="000000"/>
              </a:solidFill>
              <a:latin typeface="+mn-lt"/>
            </a:endParaRPr>
          </a:p>
          <a:p>
            <a:pPr algn="ctr">
              <a:lnSpc>
                <a:spcPct val="150000"/>
              </a:lnSpc>
              <a:defRPr/>
            </a:pPr>
            <a:r>
              <a:rPr lang="pt-PT" dirty="0">
                <a:solidFill>
                  <a:srgbClr val="000000"/>
                </a:solidFill>
                <a:latin typeface="+mn-lt"/>
              </a:rPr>
              <a:t>Para mais informações: </a:t>
            </a:r>
          </a:p>
          <a:p>
            <a:pPr algn="ctr">
              <a:lnSpc>
                <a:spcPct val="150000"/>
              </a:lnSpc>
              <a:defRPr/>
            </a:pPr>
            <a:r>
              <a:rPr lang="pt-PT" dirty="0">
                <a:solidFill>
                  <a:srgbClr val="000000"/>
                </a:solidFill>
                <a:latin typeface="+mn-lt"/>
              </a:rPr>
              <a:t>Serviço pergunta/resposta: </a:t>
            </a:r>
          </a:p>
          <a:p>
            <a:pPr algn="ctr">
              <a:lnSpc>
                <a:spcPct val="150000"/>
              </a:lnSpc>
              <a:defRPr/>
            </a:pPr>
            <a:r>
              <a:rPr lang="pt-PT" dirty="0">
                <a:solidFill>
                  <a:srgbClr val="D73D2C"/>
                </a:solidFill>
                <a:latin typeface="+mn-lt"/>
              </a:rPr>
              <a:t>http://www.uab.pt/web/guest/organizacao/servicos/sd/servicos </a:t>
            </a:r>
          </a:p>
          <a:p>
            <a:pPr algn="ctr">
              <a:lnSpc>
                <a:spcPct val="150000"/>
              </a:lnSpc>
              <a:defRPr/>
            </a:pPr>
            <a:r>
              <a:rPr lang="nb-NO" dirty="0">
                <a:solidFill>
                  <a:srgbClr val="000000"/>
                </a:solidFill>
                <a:latin typeface="+mn-lt"/>
              </a:rPr>
              <a:t>Telefone: (00351) 213 916 300 </a:t>
            </a:r>
          </a:p>
          <a:p>
            <a:pPr algn="ctr">
              <a:lnSpc>
                <a:spcPct val="150000"/>
              </a:lnSpc>
              <a:defRPr/>
            </a:pPr>
            <a:r>
              <a:rPr lang="pt-PT" dirty="0">
                <a:solidFill>
                  <a:srgbClr val="000000"/>
                </a:solidFill>
                <a:latin typeface="+mn-lt"/>
              </a:rPr>
              <a:t>Email: </a:t>
            </a:r>
            <a:r>
              <a:rPr lang="pt-PT" dirty="0">
                <a:solidFill>
                  <a:srgbClr val="D73D2C"/>
                </a:solidFill>
                <a:latin typeface="+mn-lt"/>
              </a:rPr>
              <a:t>cdoc@uab.pt </a:t>
            </a:r>
            <a:endParaRPr lang="pt-PT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CaixaDeTexto 2"/>
          <p:cNvSpPr txBox="1">
            <a:spLocks noChangeArrowheads="1"/>
          </p:cNvSpPr>
          <p:nvPr/>
        </p:nvSpPr>
        <p:spPr bwMode="auto">
          <a:xfrm>
            <a:off x="1257300" y="2108200"/>
            <a:ext cx="78613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pt-PT" altLang="pt-PT" sz="5400" i="1">
              <a:solidFill>
                <a:schemeClr val="accent1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5400" i="1">
                <a:solidFill>
                  <a:schemeClr val="accent1"/>
                </a:solidFill>
              </a:rPr>
              <a:t>Muito obrigada!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pt-PT" altLang="pt-PT" sz="5400">
              <a:solidFill>
                <a:schemeClr val="accent1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pt-PT" altLang="pt-PT" sz="5400">
              <a:solidFill>
                <a:schemeClr val="accent1"/>
              </a:solidFill>
            </a:endParaRP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pt-PT" altLang="pt-PT" sz="2400">
              <a:solidFill>
                <a:schemeClr val="accent1"/>
              </a:solidFill>
            </a:endParaRPr>
          </a:p>
        </p:txBody>
      </p:sp>
      <p:pic>
        <p:nvPicPr>
          <p:cNvPr id="232451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6265863"/>
            <a:ext cx="8382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291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50988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9700" name="CaixaDeTexto 7"/>
          <p:cNvSpPr txBox="1">
            <a:spLocks noChangeArrowheads="1"/>
          </p:cNvSpPr>
          <p:nvPr/>
        </p:nvSpPr>
        <p:spPr bwMode="auto">
          <a:xfrm>
            <a:off x="45847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Criar uma conta/registo</a:t>
            </a:r>
          </a:p>
        </p:txBody>
      </p:sp>
      <p:pic>
        <p:nvPicPr>
          <p:cNvPr id="29701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458" y="984250"/>
            <a:ext cx="7510037" cy="5724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eta para a esquerda 3"/>
          <p:cNvSpPr>
            <a:spLocks noChangeAspect="1"/>
          </p:cNvSpPr>
          <p:nvPr/>
        </p:nvSpPr>
        <p:spPr>
          <a:xfrm>
            <a:off x="8201025" y="1635919"/>
            <a:ext cx="1247775" cy="309562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1912175" y="960438"/>
            <a:ext cx="1308100" cy="37465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Seta para a direita 7"/>
          <p:cNvSpPr/>
          <p:nvPr/>
        </p:nvSpPr>
        <p:spPr>
          <a:xfrm>
            <a:off x="1423225" y="3846250"/>
            <a:ext cx="977900" cy="2794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1748" name="CaixaDeTexto 7"/>
          <p:cNvSpPr txBox="1">
            <a:spLocks noChangeArrowheads="1"/>
          </p:cNvSpPr>
          <p:nvPr/>
        </p:nvSpPr>
        <p:spPr bwMode="auto">
          <a:xfrm>
            <a:off x="45847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Criar uma conta/registo</a:t>
            </a:r>
          </a:p>
        </p:txBody>
      </p:sp>
      <p:pic>
        <p:nvPicPr>
          <p:cNvPr id="1741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544" y="3585431"/>
            <a:ext cx="1268412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5022" y="984250"/>
            <a:ext cx="7110000" cy="5688000"/>
          </a:xfrm>
          <a:prstGeom prst="rect">
            <a:avLst/>
          </a:prstGeom>
        </p:spPr>
      </p:pic>
      <p:pic>
        <p:nvPicPr>
          <p:cNvPr id="8" name="Imagem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022" y="3328988"/>
            <a:ext cx="1266825" cy="345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3796" name="CaixaDeTexto 7"/>
          <p:cNvSpPr txBox="1">
            <a:spLocks noChangeArrowheads="1"/>
          </p:cNvSpPr>
          <p:nvPr/>
        </p:nvSpPr>
        <p:spPr bwMode="auto">
          <a:xfrm>
            <a:off x="4765675" y="0"/>
            <a:ext cx="49244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Importar e instalar o Mendeley Desktop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0538" y="1206500"/>
            <a:ext cx="7065000" cy="5652000"/>
          </a:xfrm>
          <a:prstGeom prst="rect">
            <a:avLst/>
          </a:prstGeom>
        </p:spPr>
      </p:pic>
      <p:sp>
        <p:nvSpPr>
          <p:cNvPr id="6" name="Seta para a esquerda 5"/>
          <p:cNvSpPr>
            <a:spLocks noChangeAspect="1"/>
          </p:cNvSpPr>
          <p:nvPr/>
        </p:nvSpPr>
        <p:spPr>
          <a:xfrm>
            <a:off x="7844394" y="3462338"/>
            <a:ext cx="1247775" cy="309562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3796" name="CaixaDeTexto 7"/>
          <p:cNvSpPr txBox="1">
            <a:spLocks noChangeArrowheads="1"/>
          </p:cNvSpPr>
          <p:nvPr/>
        </p:nvSpPr>
        <p:spPr bwMode="auto">
          <a:xfrm>
            <a:off x="4765675" y="0"/>
            <a:ext cx="49244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Importar e instalar o Mendeley Desktop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200" y="1971675"/>
            <a:ext cx="9245600" cy="4392000"/>
          </a:xfrm>
          <a:prstGeom prst="rect">
            <a:avLst/>
          </a:prstGeom>
        </p:spPr>
      </p:pic>
      <p:pic>
        <p:nvPicPr>
          <p:cNvPr id="9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275" y="5082199"/>
            <a:ext cx="1266825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38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3796" name="CaixaDeTexto 7"/>
          <p:cNvSpPr txBox="1">
            <a:spLocks noChangeArrowheads="1"/>
          </p:cNvSpPr>
          <p:nvPr/>
        </p:nvSpPr>
        <p:spPr bwMode="auto">
          <a:xfrm>
            <a:off x="4765675" y="0"/>
            <a:ext cx="49244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Importar e instalar o Mendeley Desktop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4308" y="1077913"/>
            <a:ext cx="7020000" cy="5616000"/>
          </a:xfrm>
          <a:prstGeom prst="rect">
            <a:avLst/>
          </a:prstGeom>
        </p:spPr>
      </p:pic>
      <p:sp>
        <p:nvSpPr>
          <p:cNvPr id="11" name="Seta para a direita 10"/>
          <p:cNvSpPr/>
          <p:nvPr/>
        </p:nvSpPr>
        <p:spPr>
          <a:xfrm>
            <a:off x="2228850" y="3054351"/>
            <a:ext cx="977900" cy="279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781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3796" name="CaixaDeTexto 7"/>
          <p:cNvSpPr txBox="1">
            <a:spLocks noChangeArrowheads="1"/>
          </p:cNvSpPr>
          <p:nvPr/>
        </p:nvSpPr>
        <p:spPr bwMode="auto">
          <a:xfrm>
            <a:off x="4765675" y="0"/>
            <a:ext cx="49244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Importar e instalar o Mendeley Desktop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1" y="1206500"/>
            <a:ext cx="6975000" cy="5580000"/>
          </a:xfrm>
          <a:prstGeom prst="rect">
            <a:avLst/>
          </a:prstGeom>
        </p:spPr>
      </p:pic>
      <p:sp>
        <p:nvSpPr>
          <p:cNvPr id="2" name="Nuvem 1"/>
          <p:cNvSpPr/>
          <p:nvPr/>
        </p:nvSpPr>
        <p:spPr>
          <a:xfrm>
            <a:off x="7442200" y="2433638"/>
            <a:ext cx="1866900" cy="77946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 smtClean="0">
                <a:solidFill>
                  <a:schemeClr val="tx1"/>
                </a:solidFill>
              </a:rPr>
              <a:t>Esperar uns segundos</a:t>
            </a:r>
            <a:r>
              <a:rPr lang="pt-PT" dirty="0" smtClean="0">
                <a:solidFill>
                  <a:schemeClr val="tx1"/>
                </a:solidFill>
              </a:rPr>
              <a:t>…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93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5844" name="CaixaDeTexto 7"/>
          <p:cNvSpPr txBox="1">
            <a:spLocks noChangeArrowheads="1"/>
          </p:cNvSpPr>
          <p:nvPr/>
        </p:nvSpPr>
        <p:spPr bwMode="auto">
          <a:xfrm>
            <a:off x="4959350" y="0"/>
            <a:ext cx="487203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Importar e instalar o Mendeley Desktop</a:t>
            </a:r>
          </a:p>
        </p:txBody>
      </p:sp>
      <p:pic>
        <p:nvPicPr>
          <p:cNvPr id="35845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25" y="1077913"/>
            <a:ext cx="7691438" cy="57800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Imagem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2284413"/>
            <a:ext cx="12747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7892" name="CaixaDeTexto 7"/>
          <p:cNvSpPr txBox="1">
            <a:spLocks noChangeArrowheads="1"/>
          </p:cNvSpPr>
          <p:nvPr/>
        </p:nvSpPr>
        <p:spPr bwMode="auto">
          <a:xfrm>
            <a:off x="4967288" y="50800"/>
            <a:ext cx="48641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Importar e instalar o Mendeley Desktop</a:t>
            </a:r>
          </a:p>
        </p:txBody>
      </p:sp>
      <p:pic>
        <p:nvPicPr>
          <p:cNvPr id="37893" name="Imagem 2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227" y="1127125"/>
            <a:ext cx="7021513" cy="5616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uvem 5"/>
          <p:cNvSpPr/>
          <p:nvPr/>
        </p:nvSpPr>
        <p:spPr>
          <a:xfrm>
            <a:off x="7116274" y="2433638"/>
            <a:ext cx="1866900" cy="77946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 err="1" smtClean="0">
                <a:solidFill>
                  <a:schemeClr val="tx1"/>
                </a:solidFill>
              </a:rPr>
              <a:t>Mendeley</a:t>
            </a:r>
            <a:r>
              <a:rPr lang="pt-PT" sz="1400" b="1" dirty="0" smtClean="0">
                <a:solidFill>
                  <a:schemeClr val="tx1"/>
                </a:solidFill>
              </a:rPr>
              <a:t> sem registos</a:t>
            </a:r>
            <a:endParaRPr lang="pt-PT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203200" y="1509713"/>
            <a:ext cx="9385300" cy="50784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pt-PT" altLang="pt-PT" b="1" dirty="0" smtClean="0">
                <a:solidFill>
                  <a:schemeClr val="tx1"/>
                </a:solidFill>
              </a:rPr>
              <a:t>Os gestores de referências bibliográficas são softwares/programas/ferramentas que facilitam o armazenamento, a organização e o controlo de referências bibliográficas;</a:t>
            </a: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pt-PT" altLang="pt-PT" b="1" dirty="0" smtClean="0">
                <a:solidFill>
                  <a:schemeClr val="tx1"/>
                </a:solidFill>
              </a:rPr>
              <a:t>Existem no mercado vários gestores de referências bibliográficas;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pt-PT" altLang="pt-PT" b="1" dirty="0" smtClean="0">
                <a:solidFill>
                  <a:schemeClr val="tx1"/>
                </a:solidFill>
              </a:rPr>
              <a:t>Há softwares que são gratuitos como o </a:t>
            </a:r>
            <a:r>
              <a:rPr lang="pt-PT" altLang="pt-PT" b="1" dirty="0" err="1" smtClean="0">
                <a:solidFill>
                  <a:schemeClr val="tx1"/>
                </a:solidFill>
              </a:rPr>
              <a:t>Mendeley</a:t>
            </a:r>
            <a:r>
              <a:rPr lang="pt-PT" altLang="pt-PT" b="1" dirty="0" smtClean="0">
                <a:solidFill>
                  <a:schemeClr val="tx1"/>
                </a:solidFill>
              </a:rPr>
              <a:t>, </a:t>
            </a:r>
            <a:r>
              <a:rPr lang="pt-PT" altLang="pt-PT" b="1" dirty="0" err="1" smtClean="0">
                <a:solidFill>
                  <a:schemeClr val="tx1"/>
                </a:solidFill>
              </a:rPr>
              <a:t>Zotero</a:t>
            </a:r>
            <a:r>
              <a:rPr lang="pt-PT" altLang="pt-PT" b="1" dirty="0" smtClean="0">
                <a:solidFill>
                  <a:schemeClr val="tx1"/>
                </a:solidFill>
              </a:rPr>
              <a:t> e </a:t>
            </a:r>
            <a:r>
              <a:rPr lang="pt-PT" altLang="pt-PT" b="1" dirty="0" err="1" smtClean="0">
                <a:solidFill>
                  <a:schemeClr val="tx1"/>
                </a:solidFill>
              </a:rPr>
              <a:t>CiteUlike</a:t>
            </a:r>
            <a:r>
              <a:rPr lang="pt-PT" altLang="pt-PT" b="1" dirty="0" smtClean="0">
                <a:solidFill>
                  <a:schemeClr val="tx1"/>
                </a:solidFill>
              </a:rPr>
              <a:t> e outros são pagos ou estão incorporados em bases de dados e editoras comerciais, como o </a:t>
            </a:r>
            <a:r>
              <a:rPr lang="pt-PT" altLang="pt-PT" b="1" dirty="0" err="1" smtClean="0">
                <a:solidFill>
                  <a:schemeClr val="tx1"/>
                </a:solidFill>
              </a:rPr>
              <a:t>EndNote</a:t>
            </a:r>
            <a:r>
              <a:rPr lang="pt-PT" altLang="pt-PT" b="1" dirty="0" smtClean="0">
                <a:solidFill>
                  <a:schemeClr val="tx1"/>
                </a:solidFill>
              </a:rPr>
              <a:t>, </a:t>
            </a:r>
            <a:r>
              <a:rPr lang="pt-PT" altLang="pt-PT" b="1" dirty="0" err="1" smtClean="0">
                <a:solidFill>
                  <a:schemeClr val="tx1"/>
                </a:solidFill>
              </a:rPr>
              <a:t>Procite</a:t>
            </a:r>
            <a:r>
              <a:rPr lang="pt-PT" altLang="pt-PT" b="1" dirty="0" smtClean="0">
                <a:solidFill>
                  <a:schemeClr val="tx1"/>
                </a:solidFill>
              </a:rPr>
              <a:t>, </a:t>
            </a:r>
            <a:r>
              <a:rPr lang="pt-PT" altLang="pt-PT" b="1" dirty="0" err="1" smtClean="0">
                <a:solidFill>
                  <a:schemeClr val="tx1"/>
                </a:solidFill>
              </a:rPr>
              <a:t>Reference</a:t>
            </a:r>
            <a:r>
              <a:rPr lang="pt-PT" altLang="pt-PT" b="1" dirty="0" smtClean="0">
                <a:solidFill>
                  <a:schemeClr val="tx1"/>
                </a:solidFill>
              </a:rPr>
              <a:t> Manager e </a:t>
            </a:r>
            <a:r>
              <a:rPr lang="pt-PT" altLang="pt-PT" b="1" dirty="0" err="1" smtClean="0">
                <a:solidFill>
                  <a:schemeClr val="tx1"/>
                </a:solidFill>
              </a:rPr>
              <a:t>Refworks</a:t>
            </a:r>
            <a:r>
              <a:rPr lang="pt-PT" altLang="pt-PT" b="1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219" name="CaixaDeTexto 7"/>
          <p:cNvSpPr txBox="1">
            <a:spLocks noChangeArrowheads="1"/>
          </p:cNvSpPr>
          <p:nvPr/>
        </p:nvSpPr>
        <p:spPr bwMode="auto">
          <a:xfrm>
            <a:off x="101600" y="300038"/>
            <a:ext cx="934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4000" b="1" dirty="0">
                <a:solidFill>
                  <a:schemeClr val="accent1"/>
                </a:solidFill>
              </a:rPr>
              <a:t>Gestores de referências bibliográficas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9940" name="CaixaDeTexto 7"/>
          <p:cNvSpPr txBox="1">
            <a:spLocks noChangeArrowheads="1"/>
          </p:cNvSpPr>
          <p:nvPr/>
        </p:nvSpPr>
        <p:spPr bwMode="auto">
          <a:xfrm>
            <a:off x="4624388" y="333375"/>
            <a:ext cx="48244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Mendeley Web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8461" y="1065600"/>
            <a:ext cx="7240500" cy="5792400"/>
          </a:xfrm>
          <a:prstGeom prst="rect">
            <a:avLst/>
          </a:prstGeom>
        </p:spPr>
      </p:pic>
      <p:pic>
        <p:nvPicPr>
          <p:cNvPr id="8" name="Imagem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1964125"/>
            <a:ext cx="28098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1988" name="CaixaDeTexto 7"/>
          <p:cNvSpPr txBox="1">
            <a:spLocks noChangeArrowheads="1"/>
          </p:cNvSpPr>
          <p:nvPr/>
        </p:nvSpPr>
        <p:spPr bwMode="auto">
          <a:xfrm>
            <a:off x="45847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Mendeley Web</a:t>
            </a:r>
          </a:p>
        </p:txBody>
      </p:sp>
      <p:pic>
        <p:nvPicPr>
          <p:cNvPr id="41989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050" y="984250"/>
            <a:ext cx="7352508" cy="561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4036" name="CaixaDeTexto 7"/>
          <p:cNvSpPr txBox="1">
            <a:spLocks noChangeArrowheads="1"/>
          </p:cNvSpPr>
          <p:nvPr/>
        </p:nvSpPr>
        <p:spPr bwMode="auto">
          <a:xfrm>
            <a:off x="45847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Mendeley Desktop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031" y="984250"/>
            <a:ext cx="8071338" cy="587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6084" name="CaixaDeTexto 7"/>
          <p:cNvSpPr txBox="1">
            <a:spLocks noChangeArrowheads="1"/>
          </p:cNvSpPr>
          <p:nvPr/>
        </p:nvSpPr>
        <p:spPr bwMode="auto">
          <a:xfrm>
            <a:off x="4648200" y="400050"/>
            <a:ext cx="5168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Instalar o MS Word Plugin</a:t>
            </a:r>
          </a:p>
        </p:txBody>
      </p:sp>
      <p:pic>
        <p:nvPicPr>
          <p:cNvPr id="46085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984250"/>
            <a:ext cx="7689850" cy="587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ta para a esquerda 2"/>
          <p:cNvSpPr/>
          <p:nvPr/>
        </p:nvSpPr>
        <p:spPr>
          <a:xfrm>
            <a:off x="3210719" y="1529557"/>
            <a:ext cx="368300" cy="1825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" name="Oval 1"/>
          <p:cNvSpPr/>
          <p:nvPr/>
        </p:nvSpPr>
        <p:spPr>
          <a:xfrm>
            <a:off x="2222499" y="1509713"/>
            <a:ext cx="1014413" cy="22225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8132" name="CaixaDeTexto 7"/>
          <p:cNvSpPr txBox="1">
            <a:spLocks noChangeArrowheads="1"/>
          </p:cNvSpPr>
          <p:nvPr/>
        </p:nvSpPr>
        <p:spPr bwMode="auto">
          <a:xfrm>
            <a:off x="4648200" y="400050"/>
            <a:ext cx="5207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Instalar o MS Word Plugin</a:t>
            </a:r>
          </a:p>
        </p:txBody>
      </p:sp>
      <p:pic>
        <p:nvPicPr>
          <p:cNvPr id="48133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69988"/>
            <a:ext cx="7464425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2125663"/>
            <a:ext cx="2809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3886200" y="1138238"/>
            <a:ext cx="1701800" cy="9874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0180" name="CaixaDeTexto 7"/>
          <p:cNvSpPr txBox="1">
            <a:spLocks noChangeArrowheads="1"/>
          </p:cNvSpPr>
          <p:nvPr/>
        </p:nvSpPr>
        <p:spPr bwMode="auto">
          <a:xfrm>
            <a:off x="4484688" y="0"/>
            <a:ext cx="49641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Instalar o plugin do Web Importer</a:t>
            </a:r>
          </a:p>
        </p:txBody>
      </p:sp>
      <p:pic>
        <p:nvPicPr>
          <p:cNvPr id="50181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5" y="1077913"/>
            <a:ext cx="7686675" cy="578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900" y="1509713"/>
            <a:ext cx="388938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349500" y="1509713"/>
            <a:ext cx="914400" cy="1587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CaixaDeTexto 7"/>
          <p:cNvSpPr txBox="1">
            <a:spLocks noChangeArrowheads="1"/>
          </p:cNvSpPr>
          <p:nvPr/>
        </p:nvSpPr>
        <p:spPr bwMode="auto">
          <a:xfrm>
            <a:off x="4484688" y="0"/>
            <a:ext cx="49641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Instalar o plugin do Web Importer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5370" y="1206500"/>
            <a:ext cx="6975000" cy="5580000"/>
          </a:xfrm>
          <a:prstGeom prst="rect">
            <a:avLst/>
          </a:prstGeom>
        </p:spPr>
      </p:pic>
      <p:pic>
        <p:nvPicPr>
          <p:cNvPr id="11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237" y="3342670"/>
            <a:ext cx="938823" cy="38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62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CaixaDeTexto 7"/>
          <p:cNvSpPr txBox="1">
            <a:spLocks noChangeArrowheads="1"/>
          </p:cNvSpPr>
          <p:nvPr/>
        </p:nvSpPr>
        <p:spPr bwMode="auto">
          <a:xfrm>
            <a:off x="4484688" y="0"/>
            <a:ext cx="49641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Instalar o plugin do Web Importer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447" y="1077913"/>
            <a:ext cx="7065000" cy="5652000"/>
          </a:xfrm>
          <a:prstGeom prst="rect">
            <a:avLst/>
          </a:prstGeom>
        </p:spPr>
      </p:pic>
      <p:pic>
        <p:nvPicPr>
          <p:cNvPr id="5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832" y="5421483"/>
            <a:ext cx="757115" cy="309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40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CaixaDeTexto 7"/>
          <p:cNvSpPr txBox="1">
            <a:spLocks noChangeArrowheads="1"/>
          </p:cNvSpPr>
          <p:nvPr/>
        </p:nvSpPr>
        <p:spPr bwMode="auto">
          <a:xfrm>
            <a:off x="4484688" y="0"/>
            <a:ext cx="49641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Instalar o plugin do Web Importer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971" y="1206500"/>
            <a:ext cx="6885192" cy="5508000"/>
          </a:xfrm>
          <a:prstGeom prst="rect">
            <a:avLst/>
          </a:prstGeom>
        </p:spPr>
      </p:pic>
      <p:pic>
        <p:nvPicPr>
          <p:cNvPr id="7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048" y="2331915"/>
            <a:ext cx="757115" cy="309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61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CaixaDeTexto 7"/>
          <p:cNvSpPr txBox="1">
            <a:spLocks noChangeArrowheads="1"/>
          </p:cNvSpPr>
          <p:nvPr/>
        </p:nvSpPr>
        <p:spPr bwMode="auto">
          <a:xfrm>
            <a:off x="4484688" y="0"/>
            <a:ext cx="49641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Instalar o plugin do Web Importer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9237" y="1077913"/>
            <a:ext cx="7065196" cy="5652000"/>
          </a:xfrm>
          <a:prstGeom prst="rect">
            <a:avLst/>
          </a:prstGeom>
        </p:spPr>
      </p:pic>
      <p:pic>
        <p:nvPicPr>
          <p:cNvPr id="7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554" y="1818213"/>
            <a:ext cx="757115" cy="309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831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203200" y="1446213"/>
            <a:ext cx="9410700" cy="50784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pt-PT" altLang="pt-PT" b="1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pt-PT" altLang="pt-PT" b="1">
                <a:solidFill>
                  <a:schemeClr val="tx1"/>
                </a:solidFill>
              </a:rPr>
              <a:t>Permitem criar uma biblioteca pessoal de referências bibliográficas, através da criação de pastas organizadas por temas e áreas de investigação;</a:t>
            </a:r>
            <a:r>
              <a:rPr lang="pt-PT" altLang="pt-PT">
                <a:solidFill>
                  <a:schemeClr val="tx1"/>
                </a:solidFill>
              </a:rPr>
              <a:t> 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pt-PT" altLang="pt-PT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pt-PT" altLang="pt-PT" b="1">
                <a:solidFill>
                  <a:schemeClr val="tx1"/>
                </a:solidFill>
              </a:rPr>
              <a:t>Estes programas tem uma componente de web social que possibilita a criação de redes e a partilha das referências pessoais com outras pessoas e grupos (Mendeley e Zotero).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pt-PT" altLang="pt-PT" b="1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pt-PT" altLang="pt-PT" b="1">
                <a:solidFill>
                  <a:schemeClr val="tx1"/>
                </a:solidFill>
              </a:rPr>
              <a:t>Após pesquisa, feita em bases de dados ou em páginas web, estes softwares extraem automaticamente os metadados dos artigos ou de outro tipo de recursos e os incorporam na lista de documentos do gestor que está a ser utilizado;</a:t>
            </a:r>
            <a:endParaRPr lang="pt-PT" altLang="pt-PT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pt-PT" altLang="pt-PT">
              <a:solidFill>
                <a:schemeClr val="tx1"/>
              </a:solidFill>
            </a:endParaRPr>
          </a:p>
        </p:txBody>
      </p:sp>
      <p:sp>
        <p:nvSpPr>
          <p:cNvPr id="11267" name="CaixaDeTexto 7"/>
          <p:cNvSpPr txBox="1">
            <a:spLocks noChangeArrowheads="1"/>
          </p:cNvSpPr>
          <p:nvPr/>
        </p:nvSpPr>
        <p:spPr bwMode="auto">
          <a:xfrm>
            <a:off x="101600" y="300038"/>
            <a:ext cx="934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4000" b="1">
                <a:solidFill>
                  <a:schemeClr val="accent1"/>
                </a:solidFill>
              </a:rPr>
              <a:t>Gestores de referências bibliográficas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CaixaDeTexto 7"/>
          <p:cNvSpPr txBox="1">
            <a:spLocks noChangeArrowheads="1"/>
          </p:cNvSpPr>
          <p:nvPr/>
        </p:nvSpPr>
        <p:spPr bwMode="auto">
          <a:xfrm>
            <a:off x="4484688" y="0"/>
            <a:ext cx="49641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Instalar o plugin do Web Importer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6051" y="1206500"/>
            <a:ext cx="6885192" cy="5508000"/>
          </a:xfrm>
          <a:prstGeom prst="rect">
            <a:avLst/>
          </a:prstGeom>
        </p:spPr>
      </p:pic>
      <p:pic>
        <p:nvPicPr>
          <p:cNvPr id="7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977" y="1206500"/>
            <a:ext cx="938823" cy="38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39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CaixaDeTexto 7"/>
          <p:cNvSpPr txBox="1">
            <a:spLocks noChangeArrowheads="1"/>
          </p:cNvSpPr>
          <p:nvPr/>
        </p:nvSpPr>
        <p:spPr bwMode="auto">
          <a:xfrm>
            <a:off x="4484688" y="0"/>
            <a:ext cx="49641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Instalar o plugin do Web Importer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0538" y="1206500"/>
            <a:ext cx="6763500" cy="5410800"/>
          </a:xfrm>
          <a:prstGeom prst="rect">
            <a:avLst/>
          </a:prstGeom>
        </p:spPr>
      </p:pic>
      <p:pic>
        <p:nvPicPr>
          <p:cNvPr id="6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865" y="6093430"/>
            <a:ext cx="938823" cy="38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623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4276" name="CaixaDeTexto 7"/>
          <p:cNvSpPr txBox="1">
            <a:spLocks noChangeArrowheads="1"/>
          </p:cNvSpPr>
          <p:nvPr/>
        </p:nvSpPr>
        <p:spPr bwMode="auto">
          <a:xfrm>
            <a:off x="4484688" y="0"/>
            <a:ext cx="49641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>
                <a:solidFill>
                  <a:schemeClr val="accent1"/>
                </a:solidFill>
              </a:rPr>
              <a:t>Instalar o plugin do Web Importer</a:t>
            </a:r>
          </a:p>
        </p:txBody>
      </p:sp>
      <p:pic>
        <p:nvPicPr>
          <p:cNvPr id="54277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989013"/>
            <a:ext cx="7691437" cy="576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2" y="1663700"/>
            <a:ext cx="4095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5599112" y="1206500"/>
            <a:ext cx="814387" cy="3921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355600" y="1206500"/>
            <a:ext cx="9283700" cy="549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 dirty="0">
                <a:solidFill>
                  <a:schemeClr val="tx1"/>
                </a:solidFill>
              </a:rPr>
              <a:t>Web </a:t>
            </a:r>
            <a:r>
              <a:rPr lang="pt-PT" altLang="pt-PT" b="1" dirty="0" err="1">
                <a:solidFill>
                  <a:schemeClr val="tx1"/>
                </a:solidFill>
              </a:rPr>
              <a:t>Importer</a:t>
            </a:r>
            <a:r>
              <a:rPr lang="pt-PT" altLang="pt-PT" b="1" dirty="0">
                <a:solidFill>
                  <a:schemeClr val="tx1"/>
                </a:solidFill>
              </a:rPr>
              <a:t>-Save to </a:t>
            </a:r>
            <a:r>
              <a:rPr lang="pt-PT" altLang="pt-PT" b="1" dirty="0" err="1">
                <a:solidFill>
                  <a:schemeClr val="tx1"/>
                </a:solidFill>
              </a:rPr>
              <a:t>Mendeley</a:t>
            </a:r>
            <a:r>
              <a:rPr lang="pt-PT" altLang="pt-PT" b="1" dirty="0">
                <a:solidFill>
                  <a:schemeClr val="tx1"/>
                </a:solidFill>
              </a:rPr>
              <a:t>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endParaRPr lang="pt-PT" altLang="pt-PT" b="1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 dirty="0">
                <a:solidFill>
                  <a:schemeClr val="tx1"/>
                </a:solidFill>
              </a:rPr>
              <a:t>Opção </a:t>
            </a:r>
            <a:r>
              <a:rPr lang="pt-PT" altLang="pt-PT" b="1" i="1" dirty="0" err="1">
                <a:solidFill>
                  <a:schemeClr val="tx1"/>
                </a:solidFill>
              </a:rPr>
              <a:t>Add</a:t>
            </a:r>
            <a:r>
              <a:rPr lang="pt-PT" altLang="pt-PT" b="1" i="1" dirty="0">
                <a:solidFill>
                  <a:schemeClr val="tx1"/>
                </a:solidFill>
              </a:rPr>
              <a:t> files/</a:t>
            </a:r>
            <a:r>
              <a:rPr lang="pt-PT" altLang="pt-PT" b="1" i="1" dirty="0" err="1">
                <a:solidFill>
                  <a:schemeClr val="tx1"/>
                </a:solidFill>
              </a:rPr>
              <a:t>Add</a:t>
            </a:r>
            <a:r>
              <a:rPr lang="pt-PT" altLang="pt-PT" b="1" i="1" dirty="0">
                <a:solidFill>
                  <a:schemeClr val="tx1"/>
                </a:solidFill>
              </a:rPr>
              <a:t> </a:t>
            </a:r>
            <a:r>
              <a:rPr lang="pt-PT" altLang="pt-PT" b="1" i="1" dirty="0" err="1">
                <a:solidFill>
                  <a:schemeClr val="tx1"/>
                </a:solidFill>
              </a:rPr>
              <a:t>folders</a:t>
            </a:r>
            <a:r>
              <a:rPr lang="pt-PT" altLang="pt-PT" b="1" i="1" dirty="0">
                <a:solidFill>
                  <a:schemeClr val="tx1"/>
                </a:solidFill>
              </a:rPr>
              <a:t> </a:t>
            </a:r>
            <a:r>
              <a:rPr lang="pt-PT" altLang="pt-PT" b="1" dirty="0">
                <a:solidFill>
                  <a:schemeClr val="tx1"/>
                </a:solidFill>
              </a:rPr>
              <a:t>do </a:t>
            </a:r>
            <a:r>
              <a:rPr lang="pt-PT" altLang="pt-PT" b="1" dirty="0" err="1">
                <a:solidFill>
                  <a:schemeClr val="tx1"/>
                </a:solidFill>
              </a:rPr>
              <a:t>Mendeley</a:t>
            </a:r>
            <a:r>
              <a:rPr lang="pt-PT" altLang="pt-PT" b="1" dirty="0">
                <a:solidFill>
                  <a:schemeClr val="tx1"/>
                </a:solidFill>
              </a:rPr>
              <a:t> Desktop e </a:t>
            </a:r>
            <a:r>
              <a:rPr lang="pt-PT" altLang="pt-PT" b="1" dirty="0" err="1">
                <a:solidFill>
                  <a:schemeClr val="tx1"/>
                </a:solidFill>
              </a:rPr>
              <a:t>Mendeley</a:t>
            </a:r>
            <a:r>
              <a:rPr lang="pt-PT" altLang="pt-PT" b="1" dirty="0">
                <a:solidFill>
                  <a:schemeClr val="tx1"/>
                </a:solidFill>
              </a:rPr>
              <a:t> Web;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endParaRPr lang="pt-PT" altLang="pt-PT" b="1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 dirty="0">
                <a:solidFill>
                  <a:schemeClr val="tx1"/>
                </a:solidFill>
              </a:rPr>
              <a:t>Manualmente a partir do </a:t>
            </a:r>
            <a:r>
              <a:rPr lang="pt-PT" altLang="pt-PT" b="1" dirty="0" err="1">
                <a:solidFill>
                  <a:schemeClr val="tx1"/>
                </a:solidFill>
              </a:rPr>
              <a:t>Mendeley</a:t>
            </a:r>
            <a:r>
              <a:rPr lang="pt-PT" altLang="pt-PT" b="1" dirty="0">
                <a:solidFill>
                  <a:schemeClr val="tx1"/>
                </a:solidFill>
              </a:rPr>
              <a:t> Desktop (inserir citações ou arrastar </a:t>
            </a:r>
            <a:r>
              <a:rPr lang="pt-PT" altLang="pt-PT" b="1" dirty="0" err="1">
                <a:solidFill>
                  <a:schemeClr val="tx1"/>
                </a:solidFill>
              </a:rPr>
              <a:t>PDFs</a:t>
            </a:r>
            <a:r>
              <a:rPr lang="pt-PT" altLang="pt-PT" b="1" dirty="0">
                <a:solidFill>
                  <a:schemeClr val="tx1"/>
                </a:solidFill>
              </a:rPr>
              <a:t>);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endParaRPr lang="pt-PT" altLang="pt-PT" b="1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 dirty="0">
                <a:solidFill>
                  <a:schemeClr val="tx1"/>
                </a:solidFill>
              </a:rPr>
              <a:t>Pesquisar diretamente a partir do </a:t>
            </a:r>
            <a:r>
              <a:rPr lang="pt-PT" altLang="pt-PT" b="1" dirty="0" err="1">
                <a:solidFill>
                  <a:schemeClr val="tx1"/>
                </a:solidFill>
              </a:rPr>
              <a:t>Mendeley</a:t>
            </a:r>
            <a:r>
              <a:rPr lang="pt-PT" altLang="pt-PT" b="1" dirty="0">
                <a:solidFill>
                  <a:schemeClr val="tx1"/>
                </a:solidFill>
              </a:rPr>
              <a:t> Web </a:t>
            </a:r>
            <a:r>
              <a:rPr lang="pt-PT" altLang="pt-PT" b="1" dirty="0" smtClean="0">
                <a:solidFill>
                  <a:schemeClr val="tx1"/>
                </a:solidFill>
              </a:rPr>
              <a:t>(“</a:t>
            </a:r>
            <a:r>
              <a:rPr lang="pt-PT" altLang="pt-PT" b="1" dirty="0" err="1" smtClean="0">
                <a:solidFill>
                  <a:schemeClr val="tx1"/>
                </a:solidFill>
              </a:rPr>
              <a:t>Papers</a:t>
            </a:r>
            <a:r>
              <a:rPr lang="pt-PT" altLang="pt-PT" b="1" dirty="0" smtClean="0">
                <a:solidFill>
                  <a:schemeClr val="tx1"/>
                </a:solidFill>
              </a:rPr>
              <a:t>”) </a:t>
            </a:r>
            <a:r>
              <a:rPr lang="pt-PT" altLang="pt-PT" b="1" dirty="0">
                <a:solidFill>
                  <a:schemeClr val="tx1"/>
                </a:solidFill>
              </a:rPr>
              <a:t>ou </a:t>
            </a:r>
            <a:r>
              <a:rPr lang="pt-PT" altLang="pt-PT" b="1" dirty="0" smtClean="0">
                <a:solidFill>
                  <a:schemeClr val="tx1"/>
                </a:solidFill>
              </a:rPr>
              <a:t>do </a:t>
            </a:r>
            <a:r>
              <a:rPr lang="pt-PT" altLang="pt-PT" b="1" dirty="0" err="1" smtClean="0">
                <a:solidFill>
                  <a:schemeClr val="tx1"/>
                </a:solidFill>
              </a:rPr>
              <a:t>Mendeley</a:t>
            </a:r>
            <a:r>
              <a:rPr lang="pt-PT" altLang="pt-PT" b="1" dirty="0" smtClean="0">
                <a:solidFill>
                  <a:schemeClr val="tx1"/>
                </a:solidFill>
              </a:rPr>
              <a:t> </a:t>
            </a:r>
            <a:r>
              <a:rPr lang="pt-PT" altLang="pt-PT" b="1" dirty="0">
                <a:solidFill>
                  <a:schemeClr val="tx1"/>
                </a:solidFill>
              </a:rPr>
              <a:t>Desktop </a:t>
            </a:r>
            <a:r>
              <a:rPr lang="pt-PT" altLang="pt-PT" b="1" dirty="0" smtClean="0">
                <a:solidFill>
                  <a:schemeClr val="tx1"/>
                </a:solidFill>
              </a:rPr>
              <a:t>(“</a:t>
            </a:r>
            <a:r>
              <a:rPr lang="pt-PT" altLang="pt-PT" b="1" dirty="0" err="1">
                <a:solidFill>
                  <a:schemeClr val="tx1"/>
                </a:solidFill>
              </a:rPr>
              <a:t>Literature</a:t>
            </a:r>
            <a:r>
              <a:rPr lang="pt-PT" altLang="pt-PT" b="1" dirty="0">
                <a:solidFill>
                  <a:schemeClr val="tx1"/>
                </a:solidFill>
              </a:rPr>
              <a:t> </a:t>
            </a:r>
            <a:r>
              <a:rPr lang="pt-PT" altLang="pt-PT" b="1" dirty="0" err="1">
                <a:solidFill>
                  <a:schemeClr val="tx1"/>
                </a:solidFill>
              </a:rPr>
              <a:t>Search</a:t>
            </a:r>
            <a:r>
              <a:rPr lang="pt-PT" altLang="pt-PT" b="1" dirty="0" smtClean="0">
                <a:solidFill>
                  <a:schemeClr val="tx1"/>
                </a:solidFill>
              </a:rPr>
              <a:t>”);</a:t>
            </a:r>
            <a:endParaRPr lang="pt-PT" altLang="pt-PT" b="1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endParaRPr lang="pt-PT" altLang="pt-PT" b="1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 dirty="0">
                <a:solidFill>
                  <a:schemeClr val="tx1"/>
                </a:solidFill>
              </a:rPr>
              <a:t>Migrar referências de outros softwares, como o </a:t>
            </a:r>
            <a:r>
              <a:rPr lang="pt-PT" altLang="pt-PT" b="1" dirty="0" err="1">
                <a:solidFill>
                  <a:schemeClr val="tx1"/>
                </a:solidFill>
              </a:rPr>
              <a:t>EndNote</a:t>
            </a:r>
            <a:r>
              <a:rPr lang="pt-PT" altLang="pt-PT" b="1" dirty="0">
                <a:solidFill>
                  <a:schemeClr val="tx1"/>
                </a:solidFill>
              </a:rPr>
              <a:t>, a partir da opção </a:t>
            </a:r>
            <a:r>
              <a:rPr lang="pt-PT" altLang="pt-PT" b="1" i="1" dirty="0">
                <a:solidFill>
                  <a:schemeClr val="tx1"/>
                </a:solidFill>
              </a:rPr>
              <a:t>File/</a:t>
            </a:r>
            <a:r>
              <a:rPr lang="pt-PT" altLang="pt-PT" b="1" i="1" dirty="0" err="1">
                <a:solidFill>
                  <a:schemeClr val="tx1"/>
                </a:solidFill>
              </a:rPr>
              <a:t>Import</a:t>
            </a:r>
            <a:r>
              <a:rPr lang="pt-PT" altLang="pt-PT" b="1" dirty="0">
                <a:solidFill>
                  <a:schemeClr val="tx1"/>
                </a:solidFill>
              </a:rPr>
              <a:t> do </a:t>
            </a:r>
            <a:r>
              <a:rPr lang="pt-PT" altLang="pt-PT" b="1" dirty="0" err="1">
                <a:solidFill>
                  <a:schemeClr val="tx1"/>
                </a:solidFill>
              </a:rPr>
              <a:t>Mendeley</a:t>
            </a:r>
            <a:r>
              <a:rPr lang="pt-PT" altLang="pt-PT" b="1" dirty="0">
                <a:solidFill>
                  <a:schemeClr val="tx1"/>
                </a:solidFill>
              </a:rPr>
              <a:t> Desktop;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endParaRPr lang="pt-PT" altLang="pt-PT" b="1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Trebuchet MS" panose="020B0603020202020204" pitchFamily="34" charset="0"/>
              <a:buAutoNum type="arabicPeriod"/>
            </a:pPr>
            <a:r>
              <a:rPr lang="pt-PT" altLang="pt-PT" b="1" dirty="0">
                <a:solidFill>
                  <a:schemeClr val="tx1"/>
                </a:solidFill>
              </a:rPr>
              <a:t>Usar a opção </a:t>
            </a:r>
            <a:r>
              <a:rPr lang="pt-PT" altLang="pt-PT" b="1" dirty="0" err="1">
                <a:solidFill>
                  <a:schemeClr val="tx1"/>
                </a:solidFill>
              </a:rPr>
              <a:t>Watcher</a:t>
            </a:r>
            <a:r>
              <a:rPr lang="pt-PT" altLang="pt-PT" b="1" dirty="0">
                <a:solidFill>
                  <a:schemeClr val="tx1"/>
                </a:solidFill>
              </a:rPr>
              <a:t> </a:t>
            </a:r>
            <a:r>
              <a:rPr lang="pt-PT" altLang="pt-PT" b="1" dirty="0" err="1">
                <a:solidFill>
                  <a:schemeClr val="tx1"/>
                </a:solidFill>
              </a:rPr>
              <a:t>Folder</a:t>
            </a:r>
            <a:r>
              <a:rPr lang="pt-PT" altLang="pt-PT" b="1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60420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519" y="1046956"/>
            <a:ext cx="7691437" cy="576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1766887"/>
            <a:ext cx="2857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3930650"/>
            <a:ext cx="2857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5599113" y="1206500"/>
            <a:ext cx="914400" cy="431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62468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9" y="1077913"/>
            <a:ext cx="7615231" cy="57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ta para a direita 4"/>
          <p:cNvSpPr/>
          <p:nvPr/>
        </p:nvSpPr>
        <p:spPr>
          <a:xfrm>
            <a:off x="5638800" y="2387600"/>
            <a:ext cx="977900" cy="279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" name="Seta para a esquerda 6"/>
          <p:cNvSpPr/>
          <p:nvPr/>
        </p:nvSpPr>
        <p:spPr>
          <a:xfrm>
            <a:off x="9296400" y="1651000"/>
            <a:ext cx="901700" cy="327026"/>
          </a:xfrm>
          <a:prstGeom prst="leftArrow">
            <a:avLst>
              <a:gd name="adj1" fmla="val 50000"/>
              <a:gd name="adj2" fmla="val 475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64516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787" y="1077913"/>
            <a:ext cx="7519441" cy="56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75" y="2314575"/>
            <a:ext cx="126841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66564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1077913"/>
            <a:ext cx="7691438" cy="576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313" y="5724525"/>
            <a:ext cx="1268412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exão reta unidirecional 6"/>
          <p:cNvCxnSpPr/>
          <p:nvPr/>
        </p:nvCxnSpPr>
        <p:spPr>
          <a:xfrm flipH="1">
            <a:off x="3095625" y="1354138"/>
            <a:ext cx="685800" cy="1222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567" name="Imagem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3" y="5476875"/>
            <a:ext cx="8842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68612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1077913"/>
            <a:ext cx="7691437" cy="578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763" y="5653088"/>
            <a:ext cx="88423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4646" y="1206500"/>
            <a:ext cx="6790500" cy="5432400"/>
          </a:xfrm>
          <a:prstGeom prst="rect">
            <a:avLst/>
          </a:prstGeom>
        </p:spPr>
      </p:pic>
      <p:pic>
        <p:nvPicPr>
          <p:cNvPr id="7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5613" y="1206500"/>
            <a:ext cx="88423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130" y="1871663"/>
            <a:ext cx="88423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879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>
            <a:spLocks noChangeArrowheads="1"/>
          </p:cNvSpPr>
          <p:nvPr/>
        </p:nvSpPr>
        <p:spPr bwMode="auto">
          <a:xfrm>
            <a:off x="190500" y="1397000"/>
            <a:ext cx="9537700" cy="50784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 3" panose="05040102010807070707" pitchFamily="18" charset="2"/>
              <a:buNone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pt-PT" altLang="pt-PT" b="1" dirty="0" smtClean="0">
                <a:solidFill>
                  <a:schemeClr val="tx1"/>
                </a:solidFill>
              </a:rPr>
              <a:t>Possibilitam a incorporação de ficheiros em diversos formatos (</a:t>
            </a:r>
            <a:r>
              <a:rPr lang="pt-PT" altLang="pt-PT" b="1" dirty="0" err="1" smtClean="0">
                <a:solidFill>
                  <a:schemeClr val="tx1"/>
                </a:solidFill>
              </a:rPr>
              <a:t>doc</a:t>
            </a:r>
            <a:r>
              <a:rPr lang="pt-PT" altLang="pt-PT" b="1" dirty="0" smtClean="0">
                <a:solidFill>
                  <a:schemeClr val="tx1"/>
                </a:solidFill>
              </a:rPr>
              <a:t>, </a:t>
            </a:r>
            <a:r>
              <a:rPr lang="pt-PT" altLang="pt-PT" b="1" dirty="0" err="1" smtClean="0">
                <a:solidFill>
                  <a:schemeClr val="tx1"/>
                </a:solidFill>
              </a:rPr>
              <a:t>pdf</a:t>
            </a:r>
            <a:r>
              <a:rPr lang="pt-PT" altLang="pt-PT" b="1" dirty="0" smtClean="0">
                <a:solidFill>
                  <a:schemeClr val="tx1"/>
                </a:solidFill>
              </a:rPr>
              <a:t>, </a:t>
            </a:r>
            <a:r>
              <a:rPr lang="pt-PT" altLang="pt-PT" b="1" dirty="0" err="1" smtClean="0">
                <a:solidFill>
                  <a:schemeClr val="tx1"/>
                </a:solidFill>
              </a:rPr>
              <a:t>ppt</a:t>
            </a:r>
            <a:r>
              <a:rPr lang="pt-PT" altLang="pt-PT" b="1" dirty="0" smtClean="0">
                <a:solidFill>
                  <a:schemeClr val="tx1"/>
                </a:solidFill>
              </a:rPr>
              <a:t>, </a:t>
            </a:r>
            <a:r>
              <a:rPr lang="pt-PT" altLang="pt-PT" b="1" dirty="0" err="1" smtClean="0">
                <a:solidFill>
                  <a:schemeClr val="tx1"/>
                </a:solidFill>
              </a:rPr>
              <a:t>excel</a:t>
            </a:r>
            <a:r>
              <a:rPr lang="pt-PT" altLang="pt-PT" b="1" dirty="0" smtClean="0">
                <a:solidFill>
                  <a:schemeClr val="tx1"/>
                </a:solidFill>
              </a:rPr>
              <a:t>, etc.) que podem estar guardados em pastas pessoais nos computadores e também na rede;</a:t>
            </a: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/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pt-PT" altLang="pt-PT" b="1" dirty="0" smtClean="0">
                <a:solidFill>
                  <a:schemeClr val="tx1"/>
                </a:solidFill>
              </a:rPr>
              <a:t>Admitem a incorporação das citações e das referências bibliográficas enquanto se escreve, utilizando diversas normas e estilos (APA, NP405, Vancouver, IEEE, Chicago, etc.);</a:t>
            </a: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pt-PT" altLang="pt-PT" b="1" dirty="0" smtClean="0">
                <a:solidFill>
                  <a:schemeClr val="tx1"/>
                </a:solidFill>
              </a:rPr>
              <a:t>Esta possibilidade exige a instalação de </a:t>
            </a:r>
            <a:r>
              <a:rPr lang="pt-PT" altLang="pt-PT" b="1" dirty="0" err="1" smtClean="0">
                <a:solidFill>
                  <a:schemeClr val="tx1"/>
                </a:solidFill>
              </a:rPr>
              <a:t>plugins</a:t>
            </a:r>
            <a:r>
              <a:rPr lang="pt-PT" altLang="pt-PT" b="1" dirty="0" smtClean="0">
                <a:solidFill>
                  <a:schemeClr val="tx1"/>
                </a:solidFill>
              </a:rPr>
              <a:t>, que são complementos para o Word, que permitem editar documentos, inserindo de forma automática as citações no texto e a bibliografia no final.</a:t>
            </a:r>
            <a:r>
              <a:rPr lang="pt-PT" altLang="pt-PT" dirty="0" smtClean="0">
                <a:solidFill>
                  <a:schemeClr val="tx1"/>
                </a:solidFill>
              </a:rPr>
              <a:t> </a:t>
            </a:r>
            <a:endParaRPr lang="pt-PT" altLang="pt-PT" b="1" dirty="0" smtClean="0"/>
          </a:p>
        </p:txBody>
      </p:sp>
      <p:sp>
        <p:nvSpPr>
          <p:cNvPr id="13315" name="CaixaDeTexto 7"/>
          <p:cNvSpPr txBox="1">
            <a:spLocks noChangeArrowheads="1"/>
          </p:cNvSpPr>
          <p:nvPr/>
        </p:nvSpPr>
        <p:spPr bwMode="auto">
          <a:xfrm>
            <a:off x="101600" y="300038"/>
            <a:ext cx="934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4000" b="1">
                <a:solidFill>
                  <a:schemeClr val="accent1"/>
                </a:solidFill>
              </a:rPr>
              <a:t>Gestores de referências bibliográficas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sp>
        <p:nvSpPr>
          <p:cNvPr id="7" name="Oval 6"/>
          <p:cNvSpPr/>
          <p:nvPr/>
        </p:nvSpPr>
        <p:spPr>
          <a:xfrm>
            <a:off x="203200" y="1206500"/>
            <a:ext cx="9245600" cy="889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 sz="2000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 sz="2000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000" dirty="0">
                <a:solidFill>
                  <a:schemeClr val="tx1"/>
                </a:solidFill>
              </a:rPr>
              <a:t>2. Opção </a:t>
            </a:r>
            <a:r>
              <a:rPr lang="pt-PT" sz="2000" i="1" dirty="0" err="1">
                <a:solidFill>
                  <a:schemeClr val="tx1"/>
                </a:solidFill>
              </a:rPr>
              <a:t>Add</a:t>
            </a:r>
            <a:r>
              <a:rPr lang="pt-PT" sz="2000" i="1" dirty="0">
                <a:solidFill>
                  <a:schemeClr val="tx1"/>
                </a:solidFill>
              </a:rPr>
              <a:t> files/</a:t>
            </a:r>
            <a:r>
              <a:rPr lang="pt-PT" sz="2000" i="1" dirty="0" err="1">
                <a:solidFill>
                  <a:schemeClr val="tx1"/>
                </a:solidFill>
              </a:rPr>
              <a:t>Add</a:t>
            </a:r>
            <a:r>
              <a:rPr lang="pt-PT" sz="2000" i="1" dirty="0">
                <a:solidFill>
                  <a:schemeClr val="tx1"/>
                </a:solidFill>
              </a:rPr>
              <a:t> </a:t>
            </a:r>
            <a:r>
              <a:rPr lang="pt-PT" sz="2000" i="1" dirty="0" err="1">
                <a:solidFill>
                  <a:schemeClr val="tx1"/>
                </a:solidFill>
              </a:rPr>
              <a:t>folders</a:t>
            </a:r>
            <a:r>
              <a:rPr lang="pt-PT" sz="2000" i="1" dirty="0">
                <a:solidFill>
                  <a:schemeClr val="tx1"/>
                </a:solidFill>
              </a:rPr>
              <a:t> </a:t>
            </a:r>
            <a:r>
              <a:rPr lang="pt-PT" sz="2000" dirty="0">
                <a:solidFill>
                  <a:schemeClr val="tx1"/>
                </a:solidFill>
              </a:rPr>
              <a:t>do </a:t>
            </a:r>
            <a:r>
              <a:rPr lang="pt-PT" sz="2000" dirty="0" err="1">
                <a:solidFill>
                  <a:schemeClr val="tx1"/>
                </a:solidFill>
              </a:rPr>
              <a:t>Mendeley</a:t>
            </a:r>
            <a:r>
              <a:rPr lang="pt-PT" sz="2000" dirty="0">
                <a:solidFill>
                  <a:schemeClr val="tx1"/>
                </a:solidFill>
              </a:rPr>
              <a:t> Desktop e </a:t>
            </a:r>
            <a:r>
              <a:rPr lang="pt-PT" sz="2000" dirty="0" err="1">
                <a:solidFill>
                  <a:schemeClr val="tx1"/>
                </a:solidFill>
              </a:rPr>
              <a:t>Mendeley</a:t>
            </a:r>
            <a:r>
              <a:rPr lang="pt-PT" sz="2000" dirty="0">
                <a:solidFill>
                  <a:schemeClr val="tx1"/>
                </a:solidFill>
              </a:rPr>
              <a:t> Web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 sz="2800" dirty="0">
              <a:solidFill>
                <a:schemeClr val="tx1"/>
              </a:solidFill>
            </a:endParaRPr>
          </a:p>
        </p:txBody>
      </p:sp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381000" y="2224088"/>
            <a:ext cx="9283700" cy="466248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No </a:t>
            </a:r>
            <a:r>
              <a:rPr lang="pt-PT" b="1" dirty="0" err="1" smtClean="0">
                <a:solidFill>
                  <a:schemeClr val="tx1"/>
                </a:solidFill>
              </a:rPr>
              <a:t>Mendeley</a:t>
            </a:r>
            <a:r>
              <a:rPr lang="pt-PT" b="1" dirty="0" smtClean="0">
                <a:solidFill>
                  <a:schemeClr val="tx1"/>
                </a:solidFill>
              </a:rPr>
              <a:t> Web selecione a opção </a:t>
            </a:r>
            <a:r>
              <a:rPr lang="pt-PT" b="1" i="1" dirty="0" err="1" smtClean="0">
                <a:solidFill>
                  <a:schemeClr val="accent1"/>
                </a:solidFill>
              </a:rPr>
              <a:t>Add</a:t>
            </a:r>
            <a:r>
              <a:rPr lang="pt-PT" b="1" i="1" dirty="0" smtClean="0">
                <a:solidFill>
                  <a:schemeClr val="accent1"/>
                </a:solidFill>
              </a:rPr>
              <a:t> file </a:t>
            </a:r>
            <a:r>
              <a:rPr lang="pt-PT" b="1" dirty="0" smtClean="0">
                <a:solidFill>
                  <a:schemeClr val="tx1"/>
                </a:solidFill>
              </a:rPr>
              <a:t>ou </a:t>
            </a:r>
            <a:r>
              <a:rPr lang="pt-PT" b="1" i="1" dirty="0" err="1" smtClean="0">
                <a:solidFill>
                  <a:schemeClr val="accent1"/>
                </a:solidFill>
              </a:rPr>
              <a:t>Add</a:t>
            </a:r>
            <a:r>
              <a:rPr lang="pt-PT" b="1" i="1" dirty="0" smtClean="0">
                <a:solidFill>
                  <a:schemeClr val="accent1"/>
                </a:solidFill>
              </a:rPr>
              <a:t> </a:t>
            </a:r>
            <a:r>
              <a:rPr lang="pt-PT" b="1" i="1" dirty="0" err="1" smtClean="0">
                <a:solidFill>
                  <a:schemeClr val="accent1"/>
                </a:solidFill>
              </a:rPr>
              <a:t>folder</a:t>
            </a:r>
            <a:r>
              <a:rPr lang="pt-PT" b="1" i="1" dirty="0" smtClean="0">
                <a:solidFill>
                  <a:schemeClr val="accent1"/>
                </a:solidFill>
              </a:rPr>
              <a:t> </a:t>
            </a:r>
            <a:r>
              <a:rPr lang="pt-PT" b="1" dirty="0" smtClean="0">
                <a:solidFill>
                  <a:schemeClr val="tx1"/>
                </a:solidFill>
              </a:rPr>
              <a:t>que se encontra no menu superior;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No </a:t>
            </a:r>
            <a:r>
              <a:rPr lang="pt-PT" b="1" dirty="0" err="1">
                <a:solidFill>
                  <a:schemeClr val="tx1"/>
                </a:solidFill>
              </a:rPr>
              <a:t>M</a:t>
            </a:r>
            <a:r>
              <a:rPr lang="pt-PT" b="1" dirty="0" err="1" smtClean="0">
                <a:solidFill>
                  <a:schemeClr val="tx1"/>
                </a:solidFill>
              </a:rPr>
              <a:t>endeley</a:t>
            </a:r>
            <a:r>
              <a:rPr lang="pt-PT" b="1" dirty="0" smtClean="0">
                <a:solidFill>
                  <a:schemeClr val="tx1"/>
                </a:solidFill>
              </a:rPr>
              <a:t> Desktop selecione a opção </a:t>
            </a:r>
            <a:r>
              <a:rPr lang="pt-PT" b="1" i="1" dirty="0" err="1" smtClean="0">
                <a:solidFill>
                  <a:schemeClr val="accent1"/>
                </a:solidFill>
              </a:rPr>
              <a:t>Add</a:t>
            </a:r>
            <a:r>
              <a:rPr lang="pt-PT" b="1" i="1" dirty="0" smtClean="0">
                <a:solidFill>
                  <a:schemeClr val="accent1"/>
                </a:solidFill>
              </a:rPr>
              <a:t> file</a:t>
            </a:r>
            <a:r>
              <a:rPr lang="pt-PT" b="1" dirty="0" smtClean="0">
                <a:solidFill>
                  <a:schemeClr val="accent1"/>
                </a:solidFill>
              </a:rPr>
              <a:t> </a:t>
            </a:r>
            <a:r>
              <a:rPr lang="pt-PT" b="1" dirty="0" smtClean="0">
                <a:solidFill>
                  <a:schemeClr val="tx1"/>
                </a:solidFill>
              </a:rPr>
              <a:t>ou </a:t>
            </a:r>
            <a:r>
              <a:rPr lang="pt-PT" b="1" i="1" dirty="0" err="1" smtClean="0">
                <a:solidFill>
                  <a:schemeClr val="accent1"/>
                </a:solidFill>
              </a:rPr>
              <a:t>Add</a:t>
            </a:r>
            <a:r>
              <a:rPr lang="pt-PT" b="1" i="1" dirty="0" smtClean="0">
                <a:solidFill>
                  <a:schemeClr val="accent1"/>
                </a:solidFill>
              </a:rPr>
              <a:t> </a:t>
            </a:r>
            <a:r>
              <a:rPr lang="pt-PT" b="1" i="1" dirty="0" err="1" smtClean="0">
                <a:solidFill>
                  <a:schemeClr val="accent1"/>
                </a:solidFill>
              </a:rPr>
              <a:t>folder</a:t>
            </a:r>
            <a:r>
              <a:rPr lang="pt-PT" b="1" i="1" dirty="0" smtClean="0">
                <a:solidFill>
                  <a:schemeClr val="accent1"/>
                </a:solidFill>
              </a:rPr>
              <a:t> </a:t>
            </a:r>
            <a:r>
              <a:rPr lang="pt-PT" b="1" dirty="0" smtClean="0">
                <a:solidFill>
                  <a:schemeClr val="tx1"/>
                </a:solidFill>
              </a:rPr>
              <a:t>que se encontra no menu superior;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Selecione o ficheiro ou a pasta de ficheiros ou pastas que pretende exportar e clique em Abrir; 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Verificar se o documentos exportado não se encontram em </a:t>
            </a:r>
            <a:r>
              <a:rPr lang="pt-PT" b="1" i="1" dirty="0" err="1" smtClean="0">
                <a:solidFill>
                  <a:schemeClr val="accent1"/>
                </a:solidFill>
              </a:rPr>
              <a:t>Needs</a:t>
            </a:r>
            <a:r>
              <a:rPr lang="pt-PT" b="1" i="1" dirty="0" smtClean="0">
                <a:solidFill>
                  <a:schemeClr val="accent1"/>
                </a:solidFill>
              </a:rPr>
              <a:t> </a:t>
            </a:r>
            <a:r>
              <a:rPr lang="pt-PT" b="1" i="1" dirty="0" err="1" smtClean="0">
                <a:solidFill>
                  <a:schemeClr val="accent1"/>
                </a:solidFill>
              </a:rPr>
              <a:t>Review</a:t>
            </a:r>
            <a:r>
              <a:rPr lang="pt-PT" b="1" i="1" dirty="0" smtClean="0">
                <a:solidFill>
                  <a:schemeClr val="tx1"/>
                </a:solidFill>
              </a:rPr>
              <a:t> </a:t>
            </a:r>
            <a:r>
              <a:rPr lang="pt-PT" b="1" dirty="0" smtClean="0">
                <a:solidFill>
                  <a:schemeClr val="tx1"/>
                </a:solidFill>
              </a:rPr>
              <a:t>para aferir a citação.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72708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75" y="1090613"/>
            <a:ext cx="7689850" cy="576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736600" y="1485899"/>
            <a:ext cx="1905000" cy="64055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Oval 2"/>
          <p:cNvSpPr/>
          <p:nvPr/>
        </p:nvSpPr>
        <p:spPr>
          <a:xfrm>
            <a:off x="10223500" y="1077913"/>
            <a:ext cx="1816100" cy="16779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Opções </a:t>
            </a:r>
          </a:p>
          <a:p>
            <a:pPr algn="ctr">
              <a:defRPr/>
            </a:pPr>
            <a:r>
              <a:rPr lang="pt-PT" b="1" i="1" dirty="0" err="1">
                <a:solidFill>
                  <a:schemeClr val="tx1"/>
                </a:solidFill>
              </a:rPr>
              <a:t>Add</a:t>
            </a:r>
            <a:r>
              <a:rPr lang="pt-PT" b="1" i="1" dirty="0">
                <a:solidFill>
                  <a:schemeClr val="tx1"/>
                </a:solidFill>
              </a:rPr>
              <a:t> files</a:t>
            </a:r>
          </a:p>
          <a:p>
            <a:pPr algn="ctr">
              <a:defRPr/>
            </a:pPr>
            <a:r>
              <a:rPr lang="pt-PT" b="1" i="1" dirty="0" err="1">
                <a:solidFill>
                  <a:schemeClr val="tx1"/>
                </a:solidFill>
              </a:rPr>
              <a:t>Add</a:t>
            </a:r>
            <a:r>
              <a:rPr lang="pt-PT" b="1" i="1" dirty="0">
                <a:solidFill>
                  <a:schemeClr val="tx1"/>
                </a:solidFill>
              </a:rPr>
              <a:t> </a:t>
            </a:r>
            <a:r>
              <a:rPr lang="pt-PT" b="1" i="1" dirty="0" err="1">
                <a:solidFill>
                  <a:schemeClr val="tx1"/>
                </a:solidFill>
              </a:rPr>
              <a:t>folder</a:t>
            </a:r>
            <a:endParaRPr lang="pt-PT" b="1" i="1" dirty="0">
              <a:solidFill>
                <a:schemeClr val="tx1"/>
              </a:solidFill>
            </a:endParaRPr>
          </a:p>
        </p:txBody>
      </p:sp>
      <p:sp>
        <p:nvSpPr>
          <p:cNvPr id="8" name="Rectângulo 2"/>
          <p:cNvSpPr/>
          <p:nvPr/>
        </p:nvSpPr>
        <p:spPr>
          <a:xfrm>
            <a:off x="1092200" y="1206500"/>
            <a:ext cx="292100" cy="1397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74756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077913"/>
            <a:ext cx="7689850" cy="576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10147300" y="1039813"/>
            <a:ext cx="18161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Opções </a:t>
            </a:r>
          </a:p>
          <a:p>
            <a:pPr algn="ctr">
              <a:defRPr/>
            </a:pPr>
            <a:r>
              <a:rPr lang="pt-PT" i="1" dirty="0" err="1">
                <a:solidFill>
                  <a:schemeClr val="tx1"/>
                </a:solidFill>
              </a:rPr>
              <a:t>Add</a:t>
            </a:r>
            <a:r>
              <a:rPr lang="pt-PT" i="1" dirty="0">
                <a:solidFill>
                  <a:schemeClr val="tx1"/>
                </a:solidFill>
              </a:rPr>
              <a:t> files</a:t>
            </a:r>
          </a:p>
          <a:p>
            <a:pPr algn="ctr">
              <a:defRPr/>
            </a:pPr>
            <a:r>
              <a:rPr lang="pt-PT" i="1" dirty="0" err="1">
                <a:solidFill>
                  <a:schemeClr val="tx1"/>
                </a:solidFill>
              </a:rPr>
              <a:t>Add</a:t>
            </a:r>
            <a:r>
              <a:rPr lang="pt-PT" i="1" dirty="0">
                <a:solidFill>
                  <a:schemeClr val="tx1"/>
                </a:solidFill>
              </a:rPr>
              <a:t> </a:t>
            </a:r>
            <a:r>
              <a:rPr lang="pt-PT" i="1" dirty="0" err="1">
                <a:solidFill>
                  <a:schemeClr val="tx1"/>
                </a:solidFill>
              </a:rPr>
              <a:t>folder</a:t>
            </a:r>
            <a:endParaRPr lang="pt-PT" i="1" dirty="0">
              <a:solidFill>
                <a:schemeClr val="tx1"/>
              </a:solidFill>
            </a:endParaRPr>
          </a:p>
        </p:txBody>
      </p:sp>
      <p:pic>
        <p:nvPicPr>
          <p:cNvPr id="6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738" y="1384300"/>
            <a:ext cx="884237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2387600" y="3378200"/>
            <a:ext cx="2887663" cy="177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830638" y="3810000"/>
            <a:ext cx="868362" cy="254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76804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50" y="1077913"/>
            <a:ext cx="7691438" cy="578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0651" y="2155826"/>
            <a:ext cx="884237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10147300" y="1039813"/>
            <a:ext cx="18161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Opções </a:t>
            </a:r>
          </a:p>
          <a:p>
            <a:pPr algn="ctr">
              <a:defRPr/>
            </a:pPr>
            <a:r>
              <a:rPr lang="pt-PT" i="1" dirty="0" err="1">
                <a:solidFill>
                  <a:schemeClr val="tx1"/>
                </a:solidFill>
              </a:rPr>
              <a:t>Add</a:t>
            </a:r>
            <a:r>
              <a:rPr lang="pt-PT" i="1" dirty="0">
                <a:solidFill>
                  <a:schemeClr val="tx1"/>
                </a:solidFill>
              </a:rPr>
              <a:t> files</a:t>
            </a:r>
          </a:p>
          <a:p>
            <a:pPr algn="ctr">
              <a:defRPr/>
            </a:pPr>
            <a:r>
              <a:rPr lang="pt-PT" i="1" dirty="0" err="1">
                <a:solidFill>
                  <a:schemeClr val="tx1"/>
                </a:solidFill>
              </a:rPr>
              <a:t>Add</a:t>
            </a:r>
            <a:r>
              <a:rPr lang="pt-PT" i="1" dirty="0">
                <a:solidFill>
                  <a:schemeClr val="tx1"/>
                </a:solidFill>
              </a:rPr>
              <a:t> </a:t>
            </a:r>
            <a:r>
              <a:rPr lang="pt-PT" i="1" dirty="0" err="1">
                <a:solidFill>
                  <a:schemeClr val="tx1"/>
                </a:solidFill>
              </a:rPr>
              <a:t>folder</a:t>
            </a:r>
            <a:endParaRPr lang="pt-PT" i="1" dirty="0">
              <a:solidFill>
                <a:schemeClr val="tx1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022600" y="6261100"/>
            <a:ext cx="4229100" cy="2413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1" name="CaixaDeTexto 7"/>
          <p:cNvSpPr txBox="1">
            <a:spLocks noChangeArrowheads="1"/>
          </p:cNvSpPr>
          <p:nvPr/>
        </p:nvSpPr>
        <p:spPr bwMode="auto">
          <a:xfrm>
            <a:off x="4572000" y="68263"/>
            <a:ext cx="48768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sp>
        <p:nvSpPr>
          <p:cNvPr id="4" name="Oval 3"/>
          <p:cNvSpPr/>
          <p:nvPr/>
        </p:nvSpPr>
        <p:spPr>
          <a:xfrm>
            <a:off x="266700" y="1558925"/>
            <a:ext cx="9182100" cy="889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dirty="0">
                <a:solidFill>
                  <a:schemeClr val="tx1"/>
                </a:solidFill>
              </a:rPr>
              <a:t>3. Manualmente a partir do </a:t>
            </a:r>
            <a:r>
              <a:rPr lang="pt-PT" sz="2400" dirty="0" err="1">
                <a:solidFill>
                  <a:schemeClr val="tx1"/>
                </a:solidFill>
              </a:rPr>
              <a:t>Mendeley</a:t>
            </a:r>
            <a:r>
              <a:rPr lang="pt-PT" sz="2400" dirty="0">
                <a:solidFill>
                  <a:schemeClr val="tx1"/>
                </a:solidFill>
              </a:rPr>
              <a:t> Desktop</a:t>
            </a:r>
          </a:p>
        </p:txBody>
      </p:sp>
      <p:sp>
        <p:nvSpPr>
          <p:cNvPr id="78853" name="CaixaDeTexto 2"/>
          <p:cNvSpPr txBox="1">
            <a:spLocks noChangeArrowheads="1"/>
          </p:cNvSpPr>
          <p:nvPr/>
        </p:nvSpPr>
        <p:spPr bwMode="auto">
          <a:xfrm>
            <a:off x="203200" y="3059113"/>
            <a:ext cx="965200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pt-PT" altLang="pt-PT" b="1">
                <a:solidFill>
                  <a:schemeClr val="tx1"/>
                </a:solidFill>
              </a:rPr>
              <a:t>Inserção manual: selecione a opção </a:t>
            </a:r>
            <a:r>
              <a:rPr lang="pt-PT" altLang="pt-PT" b="1">
                <a:solidFill>
                  <a:schemeClr val="accent1"/>
                </a:solidFill>
              </a:rPr>
              <a:t>Add entry manually</a:t>
            </a:r>
            <a:r>
              <a:rPr lang="pt-PT" altLang="pt-PT" b="1">
                <a:solidFill>
                  <a:schemeClr val="tx1"/>
                </a:solidFill>
              </a:rPr>
              <a:t>, selecione o tipo de documento no campo </a:t>
            </a:r>
            <a:r>
              <a:rPr lang="pt-PT" altLang="pt-PT" b="1">
                <a:solidFill>
                  <a:schemeClr val="accent1"/>
                </a:solidFill>
              </a:rPr>
              <a:t>Type</a:t>
            </a:r>
            <a:r>
              <a:rPr lang="pt-PT" altLang="pt-PT" b="1">
                <a:solidFill>
                  <a:schemeClr val="tx1"/>
                </a:solidFill>
              </a:rPr>
              <a:t> e de seguida preencha os campos de descrição do documento; 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pt-PT" altLang="pt-PT" b="1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pt-PT" altLang="pt-PT" b="1">
                <a:solidFill>
                  <a:schemeClr val="tx1"/>
                </a:solidFill>
              </a:rPr>
              <a:t>Inserção de documentos (PDF, Word): arraste o documento para a biblioteca do Mendeley;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9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80900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1077913"/>
            <a:ext cx="7689850" cy="576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9652000" y="293688"/>
            <a:ext cx="2400300" cy="784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dirty="0">
                <a:solidFill>
                  <a:schemeClr val="tx1"/>
                </a:solidFill>
              </a:rPr>
              <a:t>Manual</a:t>
            </a:r>
          </a:p>
        </p:txBody>
      </p:sp>
      <p:sp>
        <p:nvSpPr>
          <p:cNvPr id="2" name="Oval 1"/>
          <p:cNvSpPr/>
          <p:nvPr/>
        </p:nvSpPr>
        <p:spPr>
          <a:xfrm>
            <a:off x="1663700" y="1828800"/>
            <a:ext cx="889000" cy="304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8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1708150"/>
            <a:ext cx="884237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82948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063" y="1077913"/>
            <a:ext cx="7689850" cy="578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9652000" y="293688"/>
            <a:ext cx="2400300" cy="784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dirty="0">
                <a:solidFill>
                  <a:schemeClr val="tx1"/>
                </a:solidFill>
              </a:rPr>
              <a:t>Manual</a:t>
            </a:r>
          </a:p>
        </p:txBody>
      </p:sp>
      <p:pic>
        <p:nvPicPr>
          <p:cNvPr id="6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988" y="3265488"/>
            <a:ext cx="88423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84996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1206500"/>
            <a:ext cx="76898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9652000" y="293688"/>
            <a:ext cx="2400300" cy="784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dirty="0">
                <a:solidFill>
                  <a:schemeClr val="tx1"/>
                </a:solidFill>
              </a:rPr>
              <a:t>Arrastar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388100" y="2820988"/>
            <a:ext cx="2832100" cy="16827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1663700" y="5334000"/>
            <a:ext cx="2755900" cy="2921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4419600" y="2146300"/>
            <a:ext cx="1841500" cy="35814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cxnSp>
        <p:nvCxnSpPr>
          <p:cNvPr id="8" name="Conexão recta unidireccional 7"/>
          <p:cNvCxnSpPr/>
          <p:nvPr/>
        </p:nvCxnSpPr>
        <p:spPr>
          <a:xfrm flipH="1">
            <a:off x="4000500" y="2989263"/>
            <a:ext cx="2832100" cy="23447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sp>
        <p:nvSpPr>
          <p:cNvPr id="4" name="Oval 3"/>
          <p:cNvSpPr/>
          <p:nvPr/>
        </p:nvSpPr>
        <p:spPr>
          <a:xfrm>
            <a:off x="266700" y="1558925"/>
            <a:ext cx="9182100" cy="889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dirty="0">
                <a:solidFill>
                  <a:schemeClr val="tx1"/>
                </a:solidFill>
              </a:rPr>
              <a:t>4. Pesquisar diretamente a partir do </a:t>
            </a:r>
            <a:r>
              <a:rPr lang="pt-PT" sz="2400" dirty="0" err="1">
                <a:solidFill>
                  <a:schemeClr val="tx1"/>
                </a:solidFill>
              </a:rPr>
              <a:t>Mendeley</a:t>
            </a:r>
            <a:endParaRPr lang="pt-PT" sz="2400" dirty="0">
              <a:solidFill>
                <a:schemeClr val="tx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6040" y="2904963"/>
            <a:ext cx="6122372" cy="3780000"/>
          </a:xfrm>
          <a:prstGeom prst="rect">
            <a:avLst/>
          </a:prstGeom>
        </p:spPr>
      </p:pic>
      <p:sp>
        <p:nvSpPr>
          <p:cNvPr id="10" name="Rectângulo 1"/>
          <p:cNvSpPr/>
          <p:nvPr/>
        </p:nvSpPr>
        <p:spPr>
          <a:xfrm>
            <a:off x="9857155" y="2904963"/>
            <a:ext cx="711200" cy="4318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1" name="Rectângulo 1"/>
          <p:cNvSpPr/>
          <p:nvPr/>
        </p:nvSpPr>
        <p:spPr>
          <a:xfrm>
            <a:off x="5756040" y="3441376"/>
            <a:ext cx="698491" cy="4318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217" y="2940963"/>
            <a:ext cx="5235734" cy="3708000"/>
          </a:xfrm>
          <a:prstGeom prst="rect">
            <a:avLst/>
          </a:prstGeom>
        </p:spPr>
      </p:pic>
      <p:sp>
        <p:nvSpPr>
          <p:cNvPr id="14" name="Rectângulo 2"/>
          <p:cNvSpPr/>
          <p:nvPr/>
        </p:nvSpPr>
        <p:spPr>
          <a:xfrm>
            <a:off x="415192" y="3866988"/>
            <a:ext cx="1181100" cy="2794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6" name="Rectângulo 1"/>
          <p:cNvSpPr/>
          <p:nvPr/>
        </p:nvSpPr>
        <p:spPr>
          <a:xfrm>
            <a:off x="2476818" y="4079608"/>
            <a:ext cx="419100" cy="20556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1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sp>
        <p:nvSpPr>
          <p:cNvPr id="4" name="Oval 3"/>
          <p:cNvSpPr/>
          <p:nvPr/>
        </p:nvSpPr>
        <p:spPr>
          <a:xfrm>
            <a:off x="266700" y="1558925"/>
            <a:ext cx="9182100" cy="889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dirty="0">
                <a:solidFill>
                  <a:schemeClr val="tx1"/>
                </a:solidFill>
              </a:rPr>
              <a:t>5. Migrar referências de outros gestores</a:t>
            </a:r>
          </a:p>
        </p:txBody>
      </p:sp>
      <p:pic>
        <p:nvPicPr>
          <p:cNvPr id="89093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2798763"/>
            <a:ext cx="5643563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699000" y="3949700"/>
            <a:ext cx="2717800" cy="1447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ixaDeTexto 7"/>
          <p:cNvSpPr txBox="1">
            <a:spLocks noChangeArrowheads="1"/>
          </p:cNvSpPr>
          <p:nvPr/>
        </p:nvSpPr>
        <p:spPr bwMode="auto">
          <a:xfrm>
            <a:off x="114300" y="368300"/>
            <a:ext cx="934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4000" b="1">
                <a:solidFill>
                  <a:schemeClr val="accent1"/>
                </a:solidFill>
              </a:rPr>
              <a:t>Gestores de referências bibliográficas 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14224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5" y="56626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cursos.campusvirtualsp.org/file.php/108/figuras/modulo1/Gestores_entrada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2708275"/>
            <a:ext cx="6267450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39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sp>
        <p:nvSpPr>
          <p:cNvPr id="4" name="Oval 3"/>
          <p:cNvSpPr/>
          <p:nvPr/>
        </p:nvSpPr>
        <p:spPr>
          <a:xfrm>
            <a:off x="495300" y="1571625"/>
            <a:ext cx="9182100" cy="889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2400" dirty="0">
                <a:solidFill>
                  <a:schemeClr val="tx1"/>
                </a:solidFill>
              </a:rPr>
              <a:t>6. Opção </a:t>
            </a:r>
            <a:r>
              <a:rPr lang="pt-PT" sz="2400" dirty="0" err="1">
                <a:solidFill>
                  <a:schemeClr val="tx1"/>
                </a:solidFill>
              </a:rPr>
              <a:t>Watcher</a:t>
            </a:r>
            <a:r>
              <a:rPr lang="pt-PT" sz="2400" dirty="0">
                <a:solidFill>
                  <a:schemeClr val="tx1"/>
                </a:solidFill>
              </a:rPr>
              <a:t> </a:t>
            </a:r>
            <a:r>
              <a:rPr lang="pt-PT" sz="2400" dirty="0" err="1">
                <a:solidFill>
                  <a:schemeClr val="tx1"/>
                </a:solidFill>
              </a:rPr>
              <a:t>Folder</a:t>
            </a:r>
            <a:endParaRPr lang="pt-PT" sz="2400" dirty="0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330200" y="2590800"/>
            <a:ext cx="9334500" cy="3000821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Esta opção permite guardar, a partir do disco rígido do computador, documentos encontrados na internet, em sites que não permitem utilizar a opção Web </a:t>
            </a:r>
            <a:r>
              <a:rPr lang="pt-PT" b="1" dirty="0" err="1" smtClean="0">
                <a:solidFill>
                  <a:schemeClr val="tx1"/>
                </a:solidFill>
              </a:rPr>
              <a:t>importer</a:t>
            </a:r>
            <a:r>
              <a:rPr lang="pt-PT" b="1" dirty="0" smtClean="0">
                <a:solidFill>
                  <a:schemeClr val="tx1"/>
                </a:solidFill>
              </a:rPr>
              <a:t>;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A pesquisa é feita e os resultados são guardados na pasta criada para o efeito. Nesta opção os resultados são monitorizados imediatamente para o </a:t>
            </a:r>
            <a:r>
              <a:rPr lang="pt-PT" b="1" dirty="0" err="1" smtClean="0">
                <a:solidFill>
                  <a:schemeClr val="tx1"/>
                </a:solidFill>
              </a:rPr>
              <a:t>Mendeley</a:t>
            </a:r>
            <a:r>
              <a:rPr lang="pt-PT" b="1" dirty="0" smtClean="0">
                <a:solidFill>
                  <a:schemeClr val="tx1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7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sp>
        <p:nvSpPr>
          <p:cNvPr id="5" name="Seta para a esquerda 4"/>
          <p:cNvSpPr/>
          <p:nvPr/>
        </p:nvSpPr>
        <p:spPr>
          <a:xfrm>
            <a:off x="4648200" y="5486400"/>
            <a:ext cx="647700" cy="1651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6" name="Seta para a esquerda 5"/>
          <p:cNvSpPr/>
          <p:nvPr/>
        </p:nvSpPr>
        <p:spPr>
          <a:xfrm>
            <a:off x="3644900" y="3797300"/>
            <a:ext cx="533400" cy="203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93190" name="Imagem 2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79550"/>
            <a:ext cx="6970713" cy="507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ta para a esquerda 8"/>
          <p:cNvSpPr/>
          <p:nvPr/>
        </p:nvSpPr>
        <p:spPr>
          <a:xfrm>
            <a:off x="3060700" y="1714500"/>
            <a:ext cx="977900" cy="2159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9319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413" y="1225550"/>
            <a:ext cx="6389687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a esquerda 11"/>
          <p:cNvSpPr/>
          <p:nvPr/>
        </p:nvSpPr>
        <p:spPr>
          <a:xfrm>
            <a:off x="4445000" y="3098800"/>
            <a:ext cx="977900" cy="2159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588000" y="2247900"/>
            <a:ext cx="863600" cy="4699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09600" y="1587500"/>
            <a:ext cx="1955800" cy="3429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3" name="Nuvem 12"/>
          <p:cNvSpPr/>
          <p:nvPr/>
        </p:nvSpPr>
        <p:spPr>
          <a:xfrm>
            <a:off x="2809478" y="3716337"/>
            <a:ext cx="2405857" cy="146526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 smtClean="0">
                <a:solidFill>
                  <a:schemeClr val="tx1"/>
                </a:solidFill>
              </a:rPr>
              <a:t>Criar pasta no disco rígido</a:t>
            </a:r>
          </a:p>
          <a:p>
            <a:pPr algn="ctr"/>
            <a:r>
              <a:rPr lang="pt-PT" sz="1400" b="1" dirty="0" smtClean="0">
                <a:solidFill>
                  <a:schemeClr val="tx1"/>
                </a:solidFill>
              </a:rPr>
              <a:t>Pesquisar</a:t>
            </a:r>
          </a:p>
          <a:p>
            <a:pPr algn="ctr"/>
            <a:r>
              <a:rPr lang="pt-PT" sz="1400" b="1" dirty="0" smtClean="0">
                <a:solidFill>
                  <a:schemeClr val="tx1"/>
                </a:solidFill>
              </a:rPr>
              <a:t>Guardar</a:t>
            </a:r>
            <a:endParaRPr lang="pt-PT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2" grpId="0" animBg="1"/>
      <p:bldP spid="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5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pic>
        <p:nvPicPr>
          <p:cNvPr id="95236" name="Imagem 2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028700"/>
            <a:ext cx="5140325" cy="56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7" name="Imagem 2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16075"/>
            <a:ext cx="671195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Conexão recta unidireccional 9"/>
          <p:cNvCxnSpPr/>
          <p:nvPr/>
        </p:nvCxnSpPr>
        <p:spPr>
          <a:xfrm>
            <a:off x="1393825" y="2235200"/>
            <a:ext cx="5346700" cy="33909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ângulo 1"/>
          <p:cNvSpPr/>
          <p:nvPr/>
        </p:nvSpPr>
        <p:spPr>
          <a:xfrm>
            <a:off x="419100" y="2120900"/>
            <a:ext cx="1054100" cy="2286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Nuvem 7"/>
          <p:cNvSpPr/>
          <p:nvPr/>
        </p:nvSpPr>
        <p:spPr>
          <a:xfrm>
            <a:off x="2667000" y="4838700"/>
            <a:ext cx="2781300" cy="135572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 smtClean="0">
                <a:solidFill>
                  <a:schemeClr val="tx1"/>
                </a:solidFill>
              </a:rPr>
              <a:t>Abrir “</a:t>
            </a:r>
            <a:r>
              <a:rPr lang="pt-PT" sz="1400" b="1" dirty="0" err="1" smtClean="0">
                <a:solidFill>
                  <a:schemeClr val="tx1"/>
                </a:solidFill>
              </a:rPr>
              <a:t>Watch</a:t>
            </a:r>
            <a:r>
              <a:rPr lang="pt-PT" sz="1400" b="1" dirty="0" smtClean="0">
                <a:solidFill>
                  <a:schemeClr val="tx1"/>
                </a:solidFill>
              </a:rPr>
              <a:t> </a:t>
            </a:r>
            <a:r>
              <a:rPr lang="pt-PT" sz="1400" b="1" dirty="0" err="1" smtClean="0">
                <a:solidFill>
                  <a:schemeClr val="tx1"/>
                </a:solidFill>
              </a:rPr>
              <a:t>Folder</a:t>
            </a:r>
            <a:r>
              <a:rPr lang="pt-PT" sz="1400" b="1" dirty="0" smtClean="0">
                <a:solidFill>
                  <a:schemeClr val="tx1"/>
                </a:solidFill>
              </a:rPr>
              <a:t>”</a:t>
            </a:r>
          </a:p>
          <a:p>
            <a:pPr algn="ctr"/>
            <a:r>
              <a:rPr lang="pt-PT" sz="1400" b="1" dirty="0" smtClean="0">
                <a:solidFill>
                  <a:schemeClr val="tx1"/>
                </a:solidFill>
              </a:rPr>
              <a:t>Guardar</a:t>
            </a:r>
            <a:endParaRPr lang="pt-PT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3" name="CaixaDeTexto 7"/>
          <p:cNvSpPr txBox="1">
            <a:spLocks noChangeArrowheads="1"/>
          </p:cNvSpPr>
          <p:nvPr/>
        </p:nvSpPr>
        <p:spPr bwMode="auto">
          <a:xfrm>
            <a:off x="4572000" y="0"/>
            <a:ext cx="4876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Inserção de referências bibliográficas</a:t>
            </a:r>
          </a:p>
        </p:txBody>
      </p:sp>
      <p:sp>
        <p:nvSpPr>
          <p:cNvPr id="97284" name="AutoShape 5" descr="https://correio.uab.pt/owa/attachment.ashx?id=RgAAAABxcs9%2btGPSTIAmo%2fr2ZNQOBwAmJTNt%2fwsiRbdi4XQhf22fAAAAAAAmAAAcikJSD9ljS5AIiqKTOhF7AAAd5ITOAAAJ&amp;attcnt=1&amp;attid0=BAAAAAAA&amp;attcid0=image001.png%4001D0A4FB.B63975F0"/>
          <p:cNvSpPr>
            <a:spLocks noChangeAspect="1" noChangeArrowheads="1"/>
          </p:cNvSpPr>
          <p:nvPr/>
        </p:nvSpPr>
        <p:spPr bwMode="auto">
          <a:xfrm>
            <a:off x="31750" y="-4762500"/>
            <a:ext cx="12192000" cy="975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pt-PT" altLang="pt-PT">
              <a:solidFill>
                <a:schemeClr val="tx1"/>
              </a:solidFill>
            </a:endParaRPr>
          </a:p>
        </p:txBody>
      </p:sp>
      <p:sp>
        <p:nvSpPr>
          <p:cNvPr id="97285" name="AutoShape 7" descr="https://correio.uab.pt/owa/attachment.ashx?id=RgAAAABxcs9%2btGPSTIAmo%2fr2ZNQOBwAmJTNt%2fwsiRbdi4XQhf22fAAAAAAAmAAAcikJSD9ljS5AIiqKTOhF7AAAd5ITOAAAJ&amp;attcnt=1&amp;attid0=BAAAAAAA&amp;attcid0=image001.png%4001D0A4FB.B63975F0"/>
          <p:cNvSpPr>
            <a:spLocks noChangeAspect="1" noChangeArrowheads="1"/>
          </p:cNvSpPr>
          <p:nvPr/>
        </p:nvSpPr>
        <p:spPr bwMode="auto">
          <a:xfrm>
            <a:off x="31750" y="-4762500"/>
            <a:ext cx="12192000" cy="975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pt-PT" altLang="pt-PT">
              <a:solidFill>
                <a:schemeClr val="tx1"/>
              </a:solidFill>
            </a:endParaRPr>
          </a:p>
        </p:txBody>
      </p:sp>
      <p:sp>
        <p:nvSpPr>
          <p:cNvPr id="97286" name="AutoShape 9" descr="https://correio.uab.pt/owa/attachment.ashx?id=RgAAAABxcs9%2btGPSTIAmo%2fr2ZNQOBwAmJTNt%2fwsiRbdi4XQhf22fAAAAAAAmAAAcikJSD9ljS5AIiqKTOhF7AAAd5ITOAAAJ&amp;attcnt=1&amp;attid0=BAAAAAAA&amp;attcid0=image001.png%4001D0A4FB.B63975F0"/>
          <p:cNvSpPr>
            <a:spLocks noChangeAspect="1" noChangeArrowheads="1"/>
          </p:cNvSpPr>
          <p:nvPr/>
        </p:nvSpPr>
        <p:spPr bwMode="auto">
          <a:xfrm>
            <a:off x="31750" y="-84138"/>
            <a:ext cx="12192000" cy="975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pt-PT" altLang="pt-PT">
              <a:solidFill>
                <a:schemeClr val="tx1"/>
              </a:solidFill>
            </a:endParaRPr>
          </a:p>
        </p:txBody>
      </p:sp>
      <p:sp>
        <p:nvSpPr>
          <p:cNvPr id="97287" name="AutoShape 11" descr="https://correio.uab.pt/owa/attachment.ashx?id=RgAAAABxcs9%2btGPSTIAmo%2fr2ZNQOBwAmJTNt%2fwsiRbdi4XQhf22fAAAAAAAxAAAcikJSD9ljS5AIiqKTOhF7AAAd5OsVAAAJ&amp;attcnt=1&amp;attid0=EAB82P1%2fE4jaTaPuK9Jn9NKn&amp;attcid0=image001.png%4001D0A4FB.B63975F0"/>
          <p:cNvSpPr>
            <a:spLocks noChangeAspect="1" noChangeArrowheads="1"/>
          </p:cNvSpPr>
          <p:nvPr/>
        </p:nvSpPr>
        <p:spPr bwMode="auto">
          <a:xfrm>
            <a:off x="31750" y="-84138"/>
            <a:ext cx="12192000" cy="975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pt-PT" altLang="pt-PT">
              <a:solidFill>
                <a:schemeClr val="tx1"/>
              </a:solidFill>
            </a:endParaRPr>
          </a:p>
        </p:txBody>
      </p:sp>
      <p:pic>
        <p:nvPicPr>
          <p:cNvPr id="97288" name="Picture 12" descr="C:\Documents and Settings\imm\Os meus documentos\As minhas imagens\mendeley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062038"/>
            <a:ext cx="7245350" cy="579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ta para a direita 9"/>
          <p:cNvSpPr/>
          <p:nvPr/>
        </p:nvSpPr>
        <p:spPr>
          <a:xfrm flipV="1">
            <a:off x="2692400" y="6248400"/>
            <a:ext cx="368300" cy="177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060700" y="6248400"/>
            <a:ext cx="3721100" cy="1778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781800" y="2032000"/>
            <a:ext cx="2063750" cy="45466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2" name="CaixaDeTexto 7"/>
          <p:cNvSpPr txBox="1">
            <a:spLocks noChangeArrowheads="1"/>
          </p:cNvSpPr>
          <p:nvPr/>
        </p:nvSpPr>
        <p:spPr bwMode="auto">
          <a:xfrm>
            <a:off x="4584700" y="280988"/>
            <a:ext cx="48641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Organização das referências</a:t>
            </a:r>
          </a:p>
        </p:txBody>
      </p:sp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419100" y="1857375"/>
            <a:ext cx="9029700" cy="466248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Criação e organização de pastas;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Pesquisar e Filtrar por autor, palavra-chave, </a:t>
            </a:r>
            <a:r>
              <a:rPr lang="pt-PT" b="1" i="1" dirty="0" err="1" smtClean="0">
                <a:solidFill>
                  <a:schemeClr val="tx1"/>
                </a:solidFill>
              </a:rPr>
              <a:t>tags</a:t>
            </a:r>
            <a:r>
              <a:rPr lang="pt-PT" b="1" dirty="0" smtClean="0">
                <a:solidFill>
                  <a:schemeClr val="tx1"/>
                </a:solidFill>
              </a:rPr>
              <a:t>, publicações; 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Deteção de duplicados;  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Completar e melhorar as referências bibliográficas;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>
                <a:solidFill>
                  <a:schemeClr val="tx1"/>
                </a:solidFill>
              </a:rPr>
              <a:t>Os documentos em PDF podem ser </a:t>
            </a:r>
            <a:r>
              <a:rPr lang="pt-PT" b="1" dirty="0" smtClean="0">
                <a:solidFill>
                  <a:schemeClr val="tx1"/>
                </a:solidFill>
              </a:rPr>
              <a:t>pesquisados, trabalhados</a:t>
            </a:r>
            <a:r>
              <a:rPr lang="pt-PT" b="1" dirty="0">
                <a:solidFill>
                  <a:schemeClr val="tx1"/>
                </a:solidFill>
              </a:rPr>
              <a:t>, anotados e </a:t>
            </a:r>
            <a:r>
              <a:rPr lang="pt-PT" b="1" dirty="0" smtClean="0">
                <a:solidFill>
                  <a:schemeClr val="tx1"/>
                </a:solidFill>
              </a:rPr>
              <a:t>sublinhados.</a:t>
            </a:r>
            <a:endParaRPr lang="pt-PT" b="1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9" name="CaixaDeTexto 7"/>
          <p:cNvSpPr txBox="1">
            <a:spLocks noChangeArrowheads="1"/>
          </p:cNvSpPr>
          <p:nvPr/>
        </p:nvSpPr>
        <p:spPr bwMode="auto">
          <a:xfrm>
            <a:off x="4584700" y="114300"/>
            <a:ext cx="50038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Organização das referências</a:t>
            </a:r>
          </a:p>
        </p:txBody>
      </p:sp>
      <p:pic>
        <p:nvPicPr>
          <p:cNvPr id="101380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077913"/>
            <a:ext cx="7691438" cy="578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tângulo arredondado 7"/>
          <p:cNvSpPr/>
          <p:nvPr/>
        </p:nvSpPr>
        <p:spPr>
          <a:xfrm>
            <a:off x="0" y="2705100"/>
            <a:ext cx="1676400" cy="8255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1- Organização das pastas</a:t>
            </a:r>
            <a:endParaRPr lang="pt-PT" sz="1600" b="1" dirty="0">
              <a:solidFill>
                <a:schemeClr val="tx1"/>
              </a:solidFill>
            </a:endParaRPr>
          </a:p>
        </p:txBody>
      </p:sp>
      <p:sp>
        <p:nvSpPr>
          <p:cNvPr id="11" name="Retângulo arredondado 7"/>
          <p:cNvSpPr/>
          <p:nvPr/>
        </p:nvSpPr>
        <p:spPr>
          <a:xfrm>
            <a:off x="4533900" y="1041400"/>
            <a:ext cx="1676400" cy="8255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2- Todas as referências</a:t>
            </a:r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13" name="Conexão recta unidireccional 12"/>
          <p:cNvCxnSpPr/>
          <p:nvPr/>
        </p:nvCxnSpPr>
        <p:spPr>
          <a:xfrm flipV="1">
            <a:off x="2578100" y="2171700"/>
            <a:ext cx="965200" cy="76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ângulo arredondado 7"/>
          <p:cNvSpPr/>
          <p:nvPr/>
        </p:nvSpPr>
        <p:spPr>
          <a:xfrm>
            <a:off x="9474200" y="2616200"/>
            <a:ext cx="1676400" cy="8255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3- Elementos de cada referência</a:t>
            </a:r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15" name="Conexão recta unidireccional 14"/>
          <p:cNvCxnSpPr>
            <a:stCxn id="28" idx="6"/>
          </p:cNvCxnSpPr>
          <p:nvPr/>
        </p:nvCxnSpPr>
        <p:spPr>
          <a:xfrm flipV="1">
            <a:off x="5372100" y="2959100"/>
            <a:ext cx="2311400" cy="33972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ângulo arredondado 7"/>
          <p:cNvSpPr/>
          <p:nvPr/>
        </p:nvSpPr>
        <p:spPr>
          <a:xfrm>
            <a:off x="9499600" y="3771900"/>
            <a:ext cx="1676400" cy="8255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Permite completar os elementos da referência</a:t>
            </a:r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20" name="Conexão recta unidireccional 19"/>
          <p:cNvCxnSpPr>
            <a:endCxn id="18" idx="1"/>
          </p:cNvCxnSpPr>
          <p:nvPr/>
        </p:nvCxnSpPr>
        <p:spPr>
          <a:xfrm>
            <a:off x="8369300" y="3930650"/>
            <a:ext cx="1130300" cy="254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3327400" y="3771900"/>
            <a:ext cx="279400" cy="6127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" name="Oval 4"/>
          <p:cNvSpPr/>
          <p:nvPr/>
        </p:nvSpPr>
        <p:spPr>
          <a:xfrm>
            <a:off x="3263900" y="2400300"/>
            <a:ext cx="177800" cy="2159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6" name="Rectângulo 5"/>
          <p:cNvSpPr/>
          <p:nvPr/>
        </p:nvSpPr>
        <p:spPr>
          <a:xfrm>
            <a:off x="317500" y="4184650"/>
            <a:ext cx="1155700" cy="476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200" b="1" dirty="0">
                <a:solidFill>
                  <a:schemeClr val="tx1"/>
                </a:solidFill>
              </a:rPr>
              <a:t>Documentos lidos</a:t>
            </a:r>
          </a:p>
        </p:txBody>
      </p:sp>
      <p:cxnSp>
        <p:nvCxnSpPr>
          <p:cNvPr id="9" name="Conexão recta unidireccional 8"/>
          <p:cNvCxnSpPr/>
          <p:nvPr/>
        </p:nvCxnSpPr>
        <p:spPr>
          <a:xfrm flipV="1">
            <a:off x="1473200" y="4084638"/>
            <a:ext cx="1866900" cy="2381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ângulo 16"/>
          <p:cNvSpPr/>
          <p:nvPr/>
        </p:nvSpPr>
        <p:spPr>
          <a:xfrm>
            <a:off x="203200" y="2054225"/>
            <a:ext cx="11557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200" b="1" dirty="0">
                <a:solidFill>
                  <a:schemeClr val="tx1"/>
                </a:solidFill>
              </a:rPr>
              <a:t>Documentos favoritos</a:t>
            </a:r>
          </a:p>
        </p:txBody>
      </p:sp>
      <p:sp>
        <p:nvSpPr>
          <p:cNvPr id="23" name="Oval 22"/>
          <p:cNvSpPr/>
          <p:nvPr/>
        </p:nvSpPr>
        <p:spPr>
          <a:xfrm>
            <a:off x="1695450" y="2171700"/>
            <a:ext cx="882650" cy="1492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8" name="Oval 27"/>
          <p:cNvSpPr/>
          <p:nvPr/>
        </p:nvSpPr>
        <p:spPr>
          <a:xfrm>
            <a:off x="4381500" y="6235700"/>
            <a:ext cx="990600" cy="2413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cxnSp>
        <p:nvCxnSpPr>
          <p:cNvPr id="33" name="Conexão recta unidireccional 32"/>
          <p:cNvCxnSpPr/>
          <p:nvPr/>
        </p:nvCxnSpPr>
        <p:spPr>
          <a:xfrm>
            <a:off x="1358900" y="2493963"/>
            <a:ext cx="18669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8" grpId="0" animBg="1"/>
      <p:bldP spid="2" grpId="0" animBg="1"/>
      <p:bldP spid="5" grpId="0" animBg="1"/>
      <p:bldP spid="6" grpId="0" animBg="1"/>
      <p:bldP spid="17" grpId="0" animBg="1"/>
      <p:bldP spid="23" grpId="0" animBg="1"/>
      <p:bldP spid="2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3428" name="CaixaDeTexto 7"/>
          <p:cNvSpPr txBox="1">
            <a:spLocks noChangeArrowheads="1"/>
          </p:cNvSpPr>
          <p:nvPr/>
        </p:nvSpPr>
        <p:spPr bwMode="auto">
          <a:xfrm>
            <a:off x="4584700" y="114300"/>
            <a:ext cx="48641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Organização das referências</a:t>
            </a:r>
          </a:p>
        </p:txBody>
      </p:sp>
      <p:pic>
        <p:nvPicPr>
          <p:cNvPr id="103429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3" y="1206500"/>
            <a:ext cx="7691437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ângulo arredondado 2"/>
          <p:cNvSpPr/>
          <p:nvPr/>
        </p:nvSpPr>
        <p:spPr>
          <a:xfrm>
            <a:off x="142875" y="2560638"/>
            <a:ext cx="900113" cy="352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Pastas</a:t>
            </a:r>
          </a:p>
        </p:txBody>
      </p:sp>
      <p:sp>
        <p:nvSpPr>
          <p:cNvPr id="8" name="Retângulo arredondado 7"/>
          <p:cNvSpPr/>
          <p:nvPr/>
        </p:nvSpPr>
        <p:spPr>
          <a:xfrm>
            <a:off x="142875" y="4530725"/>
            <a:ext cx="900113" cy="350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600" b="1" dirty="0">
                <a:solidFill>
                  <a:schemeClr val="tx1"/>
                </a:solidFill>
              </a:rPr>
              <a:t>Filtros</a:t>
            </a:r>
          </a:p>
        </p:txBody>
      </p:sp>
      <p:sp>
        <p:nvSpPr>
          <p:cNvPr id="4" name="Retângulo arredondado 3"/>
          <p:cNvSpPr/>
          <p:nvPr/>
        </p:nvSpPr>
        <p:spPr>
          <a:xfrm>
            <a:off x="8794750" y="1336675"/>
            <a:ext cx="131603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Pesquisa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5476" name="CaixaDeTexto 7"/>
          <p:cNvSpPr txBox="1">
            <a:spLocks noChangeArrowheads="1"/>
          </p:cNvSpPr>
          <p:nvPr/>
        </p:nvSpPr>
        <p:spPr bwMode="auto">
          <a:xfrm>
            <a:off x="4584700" y="128588"/>
            <a:ext cx="48641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Organização das referências</a:t>
            </a:r>
          </a:p>
        </p:txBody>
      </p:sp>
      <p:pic>
        <p:nvPicPr>
          <p:cNvPr id="105477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525" y="1206500"/>
            <a:ext cx="7691438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ângulo arredondado 7"/>
          <p:cNvSpPr/>
          <p:nvPr/>
        </p:nvSpPr>
        <p:spPr>
          <a:xfrm>
            <a:off x="4749800" y="1206500"/>
            <a:ext cx="1676400" cy="8255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Deteção de duplicados</a:t>
            </a:r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9" name="Conexão recta unidireccional 8"/>
          <p:cNvCxnSpPr/>
          <p:nvPr/>
        </p:nvCxnSpPr>
        <p:spPr>
          <a:xfrm flipV="1">
            <a:off x="3073400" y="1498600"/>
            <a:ext cx="1676400" cy="4953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ângulo 4"/>
          <p:cNvSpPr/>
          <p:nvPr/>
        </p:nvSpPr>
        <p:spPr>
          <a:xfrm>
            <a:off x="2228850" y="1879600"/>
            <a:ext cx="844550" cy="152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7524" name="CaixaDeTexto 7"/>
          <p:cNvSpPr txBox="1">
            <a:spLocks noChangeArrowheads="1"/>
          </p:cNvSpPr>
          <p:nvPr/>
        </p:nvSpPr>
        <p:spPr bwMode="auto">
          <a:xfrm>
            <a:off x="4584700" y="177800"/>
            <a:ext cx="48641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Organização das referências</a:t>
            </a:r>
          </a:p>
        </p:txBody>
      </p:sp>
      <p:pic>
        <p:nvPicPr>
          <p:cNvPr id="107525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" y="1357313"/>
            <a:ext cx="7689850" cy="548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ângulo arredondado 7"/>
          <p:cNvSpPr/>
          <p:nvPr/>
        </p:nvSpPr>
        <p:spPr>
          <a:xfrm>
            <a:off x="9474200" y="2616200"/>
            <a:ext cx="1676400" cy="1003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Documentos em PDF anotados e comentados</a:t>
            </a:r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8" name="Conexão recta unidireccional 7"/>
          <p:cNvCxnSpPr/>
          <p:nvPr/>
        </p:nvCxnSpPr>
        <p:spPr>
          <a:xfrm flipV="1">
            <a:off x="6362700" y="3098800"/>
            <a:ext cx="3060700" cy="2438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9572" name="CaixaDeTexto 7"/>
          <p:cNvSpPr txBox="1">
            <a:spLocks noChangeArrowheads="1"/>
          </p:cNvSpPr>
          <p:nvPr/>
        </p:nvSpPr>
        <p:spPr bwMode="auto">
          <a:xfrm>
            <a:off x="476885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Integração com o Word</a:t>
            </a:r>
          </a:p>
        </p:txBody>
      </p:sp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330200" y="1231900"/>
            <a:ext cx="927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endParaRPr lang="pt-PT" altLang="pt-PT">
              <a:solidFill>
                <a:schemeClr val="tx1"/>
              </a:solidFill>
            </a:endParaRP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444500" y="1689100"/>
            <a:ext cx="9283700" cy="50784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Ter instalado o </a:t>
            </a:r>
            <a:r>
              <a:rPr lang="pt-PT" b="1" dirty="0" err="1" smtClean="0">
                <a:solidFill>
                  <a:schemeClr val="accent1"/>
                </a:solidFill>
              </a:rPr>
              <a:t>Plugin</a:t>
            </a:r>
            <a:r>
              <a:rPr lang="pt-PT" b="1" dirty="0" smtClean="0">
                <a:solidFill>
                  <a:schemeClr val="accent1"/>
                </a:solidFill>
              </a:rPr>
              <a:t> do Word</a:t>
            </a:r>
            <a:r>
              <a:rPr lang="pt-PT" b="1" dirty="0" smtClean="0">
                <a:solidFill>
                  <a:schemeClr val="tx1"/>
                </a:solidFill>
              </a:rPr>
              <a:t>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Ter os campos da citação nas referências do </a:t>
            </a:r>
            <a:r>
              <a:rPr lang="pt-PT" b="1" dirty="0" err="1" smtClean="0">
                <a:solidFill>
                  <a:schemeClr val="tx1"/>
                </a:solidFill>
              </a:rPr>
              <a:t>Mendeley</a:t>
            </a:r>
            <a:r>
              <a:rPr lang="pt-PT" b="1" dirty="0" smtClean="0">
                <a:solidFill>
                  <a:schemeClr val="tx1"/>
                </a:solidFill>
              </a:rPr>
              <a:t> devidamente preenchidos;  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Colocar o cursor na parte do texto onde se pretende inserir a citação;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Ter o estilo de citação definido e referenciado em </a:t>
            </a:r>
            <a:r>
              <a:rPr lang="pt-PT" b="1" i="1" dirty="0" err="1" smtClean="0">
                <a:solidFill>
                  <a:schemeClr val="accent1"/>
                </a:solidFill>
              </a:rPr>
              <a:t>Style</a:t>
            </a:r>
            <a:r>
              <a:rPr lang="pt-PT" b="1" dirty="0" smtClean="0">
                <a:solidFill>
                  <a:schemeClr val="tx1"/>
                </a:solidFill>
              </a:rPr>
              <a:t>; 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>
                <a:solidFill>
                  <a:schemeClr val="tx1"/>
                </a:solidFill>
              </a:rPr>
              <a:t>S</a:t>
            </a:r>
            <a:r>
              <a:rPr lang="pt-PT" b="1" dirty="0" smtClean="0">
                <a:solidFill>
                  <a:schemeClr val="tx1"/>
                </a:solidFill>
              </a:rPr>
              <a:t>elecionar a opção </a:t>
            </a:r>
            <a:r>
              <a:rPr lang="pt-PT" b="1" i="1" dirty="0" err="1" smtClean="0">
                <a:solidFill>
                  <a:schemeClr val="accent1"/>
                </a:solidFill>
              </a:rPr>
              <a:t>Insert</a:t>
            </a:r>
            <a:r>
              <a:rPr lang="pt-PT" b="1" i="1" dirty="0" smtClean="0">
                <a:solidFill>
                  <a:schemeClr val="accent1"/>
                </a:solidFill>
              </a:rPr>
              <a:t> </a:t>
            </a:r>
            <a:r>
              <a:rPr lang="pt-PT" b="1" i="1" dirty="0" err="1" smtClean="0">
                <a:solidFill>
                  <a:schemeClr val="accent1"/>
                </a:solidFill>
              </a:rPr>
              <a:t>citation</a:t>
            </a:r>
            <a:r>
              <a:rPr lang="pt-PT" b="1" dirty="0" smtClean="0">
                <a:solidFill>
                  <a:schemeClr val="tx1"/>
                </a:solidFill>
              </a:rPr>
              <a:t>;  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Selecionar a opção </a:t>
            </a:r>
            <a:r>
              <a:rPr lang="pt-PT" b="1" i="1" dirty="0" err="1" smtClean="0">
                <a:solidFill>
                  <a:schemeClr val="accent1"/>
                </a:solidFill>
              </a:rPr>
              <a:t>Insert</a:t>
            </a:r>
            <a:r>
              <a:rPr lang="pt-PT" b="1" i="1" dirty="0" smtClean="0">
                <a:solidFill>
                  <a:schemeClr val="accent1"/>
                </a:solidFill>
              </a:rPr>
              <a:t> </a:t>
            </a:r>
            <a:r>
              <a:rPr lang="pt-PT" b="1" i="1" dirty="0" err="1" smtClean="0">
                <a:solidFill>
                  <a:schemeClr val="accent1"/>
                </a:solidFill>
              </a:rPr>
              <a:t>Bibliographie</a:t>
            </a:r>
            <a:r>
              <a:rPr lang="pt-PT" b="1" i="1" dirty="0" smtClean="0">
                <a:solidFill>
                  <a:schemeClr val="accent1"/>
                </a:solidFill>
              </a:rPr>
              <a:t> </a:t>
            </a:r>
            <a:r>
              <a:rPr lang="pt-PT" b="1" dirty="0" smtClean="0">
                <a:solidFill>
                  <a:schemeClr val="tx1"/>
                </a:solidFill>
              </a:rPr>
              <a:t>para inserir a bibliografia. </a:t>
            </a:r>
            <a:endParaRPr lang="pt-PT" b="1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aixaDeTexto 7"/>
          <p:cNvSpPr txBox="1">
            <a:spLocks noChangeArrowheads="1"/>
          </p:cNvSpPr>
          <p:nvPr/>
        </p:nvSpPr>
        <p:spPr bwMode="auto">
          <a:xfrm>
            <a:off x="114300" y="368300"/>
            <a:ext cx="934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4000" b="1">
                <a:solidFill>
                  <a:schemeClr val="accent1"/>
                </a:solidFill>
              </a:rPr>
              <a:t>Gestores de referências bibliográficas </a:t>
            </a:r>
          </a:p>
        </p:txBody>
      </p:sp>
      <p:pic>
        <p:nvPicPr>
          <p:cNvPr id="17411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23495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2" descr="https://d3fildg3jlcvty.cloudfront.net/17dcdcb4a52c7ea2d0b1e59d3f1c97b128f59a54/graphics/download/instructions/windows-ope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1663700"/>
            <a:ext cx="23526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8" descr="http://blogs.slj.com/neverendingsearch/files/2012/09/mendeley2-300x17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4529138"/>
            <a:ext cx="28575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0" descr="https://lh6.googleusercontent.com/hzgSN1oE3I2i5B9MFfIVPCVa-c8E2s3BLxgoDh2YdtBaJ3SI2AkJ5e95ntYdfXOs7EiyWqdz1QU5gp-9lzI8Ld-zkz0hxknBnrZJKK5Njg6DTVbEeQokxm9se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488" y="3805238"/>
            <a:ext cx="35655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2" descr="http://static.blog.mendeley.com/wp-content/uploads/2012/03/hojoki_mendele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338" y="1492250"/>
            <a:ext cx="2000250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1620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11621" name="Imagem 2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60538"/>
            <a:ext cx="9866313" cy="1752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2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4425950"/>
            <a:ext cx="9866313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3225800" y="4505325"/>
            <a:ext cx="2120900" cy="11049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6" name="Oval 5"/>
          <p:cNvSpPr/>
          <p:nvPr/>
        </p:nvSpPr>
        <p:spPr>
          <a:xfrm>
            <a:off x="10312400" y="1760538"/>
            <a:ext cx="1689100" cy="1566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Barra de ferramentas do </a:t>
            </a:r>
            <a:r>
              <a:rPr lang="pt-PT" sz="1400" b="1" dirty="0" err="1">
                <a:solidFill>
                  <a:schemeClr val="tx1"/>
                </a:solidFill>
              </a:rPr>
              <a:t>word</a:t>
            </a:r>
            <a:endParaRPr lang="pt-PT" sz="1400" b="1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0312400" y="4000500"/>
            <a:ext cx="1689100" cy="1609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Barra de ferramentas do </a:t>
            </a:r>
            <a:r>
              <a:rPr lang="pt-PT" sz="1400" b="1" dirty="0" err="1">
                <a:solidFill>
                  <a:schemeClr val="tx1"/>
                </a:solidFill>
              </a:rPr>
              <a:t>word</a:t>
            </a:r>
            <a:r>
              <a:rPr lang="pt-PT" sz="1400" b="1" dirty="0">
                <a:solidFill>
                  <a:schemeClr val="tx1"/>
                </a:solidFill>
              </a:rPr>
              <a:t>, com o </a:t>
            </a:r>
            <a:r>
              <a:rPr lang="pt-PT" sz="1400" b="1" dirty="0" err="1">
                <a:solidFill>
                  <a:schemeClr val="tx1"/>
                </a:solidFill>
              </a:rPr>
              <a:t>plugin</a:t>
            </a:r>
            <a:r>
              <a:rPr lang="pt-PT" sz="1400" b="1" dirty="0">
                <a:solidFill>
                  <a:schemeClr val="tx1"/>
                </a:solidFill>
              </a:rPr>
              <a:t> do </a:t>
            </a:r>
            <a:r>
              <a:rPr lang="pt-PT" sz="1400" b="1" dirty="0" err="1">
                <a:solidFill>
                  <a:schemeClr val="tx1"/>
                </a:solidFill>
              </a:rPr>
              <a:t>Mendeley</a:t>
            </a:r>
            <a:endParaRPr lang="pt-PT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3668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13669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38" y="1206500"/>
            <a:ext cx="7689850" cy="563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arredondado 7"/>
          <p:cNvSpPr/>
          <p:nvPr/>
        </p:nvSpPr>
        <p:spPr>
          <a:xfrm>
            <a:off x="1600200" y="2235200"/>
            <a:ext cx="1676400" cy="8255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Instalar o </a:t>
            </a:r>
            <a:r>
              <a:rPr lang="pt-PT" sz="1400" b="1" dirty="0" err="1">
                <a:solidFill>
                  <a:schemeClr val="tx1"/>
                </a:solidFill>
              </a:rPr>
              <a:t>plugin</a:t>
            </a:r>
            <a:r>
              <a:rPr lang="pt-PT" sz="1400" b="1" dirty="0">
                <a:solidFill>
                  <a:schemeClr val="tx1"/>
                </a:solidFill>
              </a:rPr>
              <a:t> do </a:t>
            </a:r>
            <a:r>
              <a:rPr lang="pt-PT" sz="1400" b="1" dirty="0" err="1">
                <a:solidFill>
                  <a:schemeClr val="tx1"/>
                </a:solidFill>
              </a:rPr>
              <a:t>word</a:t>
            </a:r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9" name="Conexão recta unidireccional 8"/>
          <p:cNvCxnSpPr/>
          <p:nvPr/>
        </p:nvCxnSpPr>
        <p:spPr>
          <a:xfrm flipV="1">
            <a:off x="3238500" y="1905000"/>
            <a:ext cx="850900" cy="508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arredondado 7"/>
          <p:cNvSpPr/>
          <p:nvPr/>
        </p:nvSpPr>
        <p:spPr>
          <a:xfrm>
            <a:off x="7454900" y="2247900"/>
            <a:ext cx="1676400" cy="368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Inserir citação</a:t>
            </a:r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13" name="Conexão recta unidireccional 12"/>
          <p:cNvCxnSpPr/>
          <p:nvPr/>
        </p:nvCxnSpPr>
        <p:spPr>
          <a:xfrm>
            <a:off x="5689600" y="2349500"/>
            <a:ext cx="1689100" cy="381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ângulo 1"/>
          <p:cNvSpPr/>
          <p:nvPr/>
        </p:nvSpPr>
        <p:spPr>
          <a:xfrm>
            <a:off x="4089400" y="1295400"/>
            <a:ext cx="1600200" cy="6762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5716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15717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0" y="1219200"/>
            <a:ext cx="7689850" cy="563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arredondado 7"/>
          <p:cNvSpPr/>
          <p:nvPr/>
        </p:nvSpPr>
        <p:spPr>
          <a:xfrm>
            <a:off x="7658100" y="2184400"/>
            <a:ext cx="1676400" cy="876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Procurar e inserir a citação</a:t>
            </a:r>
            <a:endParaRPr lang="pt-PT" sz="1600" b="1" dirty="0">
              <a:solidFill>
                <a:schemeClr val="tx1"/>
              </a:solidFill>
            </a:endParaRPr>
          </a:p>
        </p:txBody>
      </p:sp>
      <p:sp>
        <p:nvSpPr>
          <p:cNvPr id="8" name="Retângulo arredondado 7"/>
          <p:cNvSpPr/>
          <p:nvPr/>
        </p:nvSpPr>
        <p:spPr>
          <a:xfrm>
            <a:off x="774700" y="2730500"/>
            <a:ext cx="2082800" cy="876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Procurar por autor/título ou por </a:t>
            </a:r>
            <a:r>
              <a:rPr lang="pt-PT" sz="1400" b="1" i="1" dirty="0">
                <a:solidFill>
                  <a:schemeClr val="tx1"/>
                </a:solidFill>
              </a:rPr>
              <a:t>“</a:t>
            </a:r>
            <a:r>
              <a:rPr lang="pt-PT" sz="1400" b="1" i="1" dirty="0" err="1">
                <a:solidFill>
                  <a:schemeClr val="tx1"/>
                </a:solidFill>
              </a:rPr>
              <a:t>Go</a:t>
            </a:r>
            <a:r>
              <a:rPr lang="pt-PT" sz="1400" b="1" i="1" dirty="0">
                <a:solidFill>
                  <a:schemeClr val="tx1"/>
                </a:solidFill>
              </a:rPr>
              <a:t> to </a:t>
            </a:r>
            <a:r>
              <a:rPr lang="pt-PT" sz="1400" b="1" i="1" dirty="0" err="1">
                <a:solidFill>
                  <a:schemeClr val="tx1"/>
                </a:solidFill>
              </a:rPr>
              <a:t>Mendeley</a:t>
            </a:r>
            <a:r>
              <a:rPr lang="pt-PT" sz="1400" b="1" i="1" dirty="0">
                <a:solidFill>
                  <a:schemeClr val="tx1"/>
                </a:solidFill>
              </a:rPr>
              <a:t>”</a:t>
            </a:r>
            <a:endParaRPr lang="pt-PT" sz="1600" b="1" i="1" dirty="0">
              <a:solidFill>
                <a:schemeClr val="tx1"/>
              </a:solidFill>
            </a:endParaRPr>
          </a:p>
        </p:txBody>
      </p:sp>
      <p:cxnSp>
        <p:nvCxnSpPr>
          <p:cNvPr id="10" name="Conexão recta unidireccional 9"/>
          <p:cNvCxnSpPr/>
          <p:nvPr/>
        </p:nvCxnSpPr>
        <p:spPr>
          <a:xfrm flipV="1">
            <a:off x="2844800" y="2895600"/>
            <a:ext cx="1854200" cy="12700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/>
          <p:nvPr/>
        </p:nvCxnSpPr>
        <p:spPr>
          <a:xfrm flipV="1">
            <a:off x="2794000" y="3073400"/>
            <a:ext cx="2908300" cy="26670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3619500" y="1346200"/>
            <a:ext cx="6350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7764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17765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95388"/>
            <a:ext cx="7691438" cy="563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ângulo arredondado 7"/>
          <p:cNvSpPr/>
          <p:nvPr/>
        </p:nvSpPr>
        <p:spPr>
          <a:xfrm>
            <a:off x="4660900" y="1130300"/>
            <a:ext cx="2032000" cy="7239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Inserir a citação selecionada</a:t>
            </a:r>
            <a:endParaRPr lang="pt-PT" sz="1600" b="1" dirty="0">
              <a:solidFill>
                <a:schemeClr val="tx1"/>
              </a:solidFill>
            </a:endParaRPr>
          </a:p>
        </p:txBody>
      </p:sp>
      <p:cxnSp>
        <p:nvCxnSpPr>
          <p:cNvPr id="10" name="Conexão recta unidireccional 9"/>
          <p:cNvCxnSpPr/>
          <p:nvPr/>
        </p:nvCxnSpPr>
        <p:spPr>
          <a:xfrm flipV="1">
            <a:off x="3721100" y="1460500"/>
            <a:ext cx="876300" cy="635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19812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19813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1206500"/>
            <a:ext cx="7689850" cy="5651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2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736850"/>
            <a:ext cx="126841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ângulo arredondado 7"/>
          <p:cNvSpPr/>
          <p:nvPr/>
        </p:nvSpPr>
        <p:spPr>
          <a:xfrm>
            <a:off x="8280400" y="2324100"/>
            <a:ext cx="1676400" cy="876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A citação é colocada no corpo do texto</a:t>
            </a:r>
            <a:endParaRPr lang="pt-PT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1860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21861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1206500"/>
            <a:ext cx="76898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ângulo arredondado 7"/>
          <p:cNvSpPr/>
          <p:nvPr/>
        </p:nvSpPr>
        <p:spPr>
          <a:xfrm>
            <a:off x="6858000" y="2070100"/>
            <a:ext cx="1676400" cy="876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Inserir a bibliografia </a:t>
            </a:r>
            <a:endParaRPr lang="pt-PT" sz="1600" b="1" dirty="0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372100" y="2654300"/>
            <a:ext cx="1371600" cy="2921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911600" y="1600200"/>
            <a:ext cx="914400" cy="203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3908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23909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25" y="1219200"/>
            <a:ext cx="7691438" cy="5638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arredondado 7"/>
          <p:cNvSpPr/>
          <p:nvPr/>
        </p:nvSpPr>
        <p:spPr>
          <a:xfrm>
            <a:off x="7480300" y="2895600"/>
            <a:ext cx="1676400" cy="876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Bibliografia inserida </a:t>
            </a:r>
            <a:endParaRPr lang="pt-PT" sz="1600" b="1" dirty="0">
              <a:solidFill>
                <a:schemeClr val="tx1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073400" y="4038600"/>
            <a:ext cx="3835400" cy="1079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4013200" y="1509713"/>
            <a:ext cx="977900" cy="141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3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5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259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1163638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3136900" y="1511300"/>
            <a:ext cx="698500" cy="7112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5410200" y="2400300"/>
            <a:ext cx="1905000" cy="342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254500" y="2878138"/>
            <a:ext cx="3771900" cy="1030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9" name="Retângulo arredondado 7"/>
          <p:cNvSpPr/>
          <p:nvPr/>
        </p:nvSpPr>
        <p:spPr>
          <a:xfrm>
            <a:off x="8966200" y="2571750"/>
            <a:ext cx="1676400" cy="876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Editar as citações</a:t>
            </a:r>
            <a:endParaRPr lang="pt-PT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3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 b="1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2800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12065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exão recta unidireccional 4"/>
          <p:cNvCxnSpPr/>
          <p:nvPr/>
        </p:nvCxnSpPr>
        <p:spPr>
          <a:xfrm flipH="1">
            <a:off x="6019800" y="3187700"/>
            <a:ext cx="342900" cy="101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cta unidireccional 9"/>
          <p:cNvCxnSpPr/>
          <p:nvPr/>
        </p:nvCxnSpPr>
        <p:spPr>
          <a:xfrm flipH="1" flipV="1">
            <a:off x="6019800" y="3581400"/>
            <a:ext cx="482600" cy="1143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ângulo 10"/>
          <p:cNvSpPr/>
          <p:nvPr/>
        </p:nvSpPr>
        <p:spPr>
          <a:xfrm>
            <a:off x="7169150" y="3963988"/>
            <a:ext cx="590550" cy="3159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Retângulo arredondado 7"/>
          <p:cNvSpPr/>
          <p:nvPr/>
        </p:nvSpPr>
        <p:spPr>
          <a:xfrm>
            <a:off x="9194800" y="2800350"/>
            <a:ext cx="1676400" cy="876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Editar as citações</a:t>
            </a:r>
            <a:endParaRPr lang="pt-PT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1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3005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11049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5600700" y="2413000"/>
            <a:ext cx="215900" cy="1651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Oval 2"/>
          <p:cNvSpPr/>
          <p:nvPr/>
        </p:nvSpPr>
        <p:spPr>
          <a:xfrm>
            <a:off x="3352800" y="2578100"/>
            <a:ext cx="304800" cy="2413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" name="Retângulo arredondado 7"/>
          <p:cNvSpPr/>
          <p:nvPr/>
        </p:nvSpPr>
        <p:spPr>
          <a:xfrm>
            <a:off x="8966200" y="2698750"/>
            <a:ext cx="1676400" cy="876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Editar as citações</a:t>
            </a:r>
            <a:endParaRPr lang="pt-PT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921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203200" y="1204913"/>
            <a:ext cx="10109200" cy="54943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É um software académico de gestão bibliográfica gratuito, que é descarregado em: </a:t>
            </a:r>
            <a:r>
              <a:rPr lang="pt-PT" b="1" u="sng" dirty="0" smtClean="0">
                <a:solidFill>
                  <a:schemeClr val="tx1"/>
                </a:solidFill>
                <a:hlinkClick r:id="rId4"/>
              </a:rPr>
              <a:t>https://www.mendeley.com/</a:t>
            </a:r>
            <a:r>
              <a:rPr lang="pt-PT" b="1" dirty="0" smtClean="0">
                <a:solidFill>
                  <a:schemeClr val="tx1"/>
                </a:solidFill>
              </a:rPr>
              <a:t> 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Funciona em vários browsers: Google </a:t>
            </a:r>
            <a:r>
              <a:rPr lang="pt-PT" b="1" dirty="0" err="1" smtClean="0">
                <a:solidFill>
                  <a:schemeClr val="tx1"/>
                </a:solidFill>
              </a:rPr>
              <a:t>Chrome</a:t>
            </a:r>
            <a:r>
              <a:rPr lang="pt-PT" b="1" dirty="0" smtClean="0">
                <a:solidFill>
                  <a:schemeClr val="tx1"/>
                </a:solidFill>
              </a:rPr>
              <a:t>, </a:t>
            </a:r>
            <a:r>
              <a:rPr lang="pt-PT" b="1" dirty="0" err="1" smtClean="0">
                <a:solidFill>
                  <a:schemeClr val="tx1"/>
                </a:solidFill>
              </a:rPr>
              <a:t>Firefox</a:t>
            </a:r>
            <a:r>
              <a:rPr lang="pt-PT" b="1" dirty="0" smtClean="0">
                <a:solidFill>
                  <a:schemeClr val="tx1"/>
                </a:solidFill>
              </a:rPr>
              <a:t>, Internet Explorer;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É necessário fazer um registo prévio e criar uma conta pessoal online;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Funciona como uma biblioteca e base de dados, sendo pesquisável;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É </a:t>
            </a:r>
            <a:r>
              <a:rPr lang="pt-PT" b="1" dirty="0">
                <a:solidFill>
                  <a:schemeClr val="tx1"/>
                </a:solidFill>
              </a:rPr>
              <a:t>multiplataforma, porque esta aplicação desktop corre em Windows, Mac e Linux, </a:t>
            </a:r>
            <a:r>
              <a:rPr lang="pt-PT" b="1" dirty="0" err="1">
                <a:solidFill>
                  <a:schemeClr val="tx1"/>
                </a:solidFill>
              </a:rPr>
              <a:t>iOS</a:t>
            </a:r>
            <a:r>
              <a:rPr lang="pt-PT" b="1" dirty="0" smtClean="0">
                <a:solidFill>
                  <a:schemeClr val="tx1"/>
                </a:solidFill>
              </a:rPr>
              <a:t>;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Tem uma aplicação </a:t>
            </a:r>
            <a:r>
              <a:rPr lang="pt-PT" b="1" dirty="0">
                <a:solidFill>
                  <a:schemeClr val="tx1"/>
                </a:solidFill>
              </a:rPr>
              <a:t>web e uma aplicação desktop (de escritório</a:t>
            </a:r>
            <a:r>
              <a:rPr lang="pt-PT" b="1" dirty="0" smtClean="0">
                <a:solidFill>
                  <a:schemeClr val="tx1"/>
                </a:solidFill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099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3210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065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098800" y="4127500"/>
            <a:ext cx="4381500" cy="495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3594100" y="1371600"/>
            <a:ext cx="571500" cy="9271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Retângulo arredondado 7"/>
          <p:cNvSpPr/>
          <p:nvPr/>
        </p:nvSpPr>
        <p:spPr>
          <a:xfrm>
            <a:off x="8966200" y="3049588"/>
            <a:ext cx="1676400" cy="876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Juntar citações </a:t>
            </a:r>
            <a:endParaRPr lang="pt-PT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3414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33488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ângulo 4"/>
          <p:cNvSpPr/>
          <p:nvPr/>
        </p:nvSpPr>
        <p:spPr>
          <a:xfrm>
            <a:off x="3124200" y="4152900"/>
            <a:ext cx="41910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Retângulo arredondado 7"/>
          <p:cNvSpPr/>
          <p:nvPr/>
        </p:nvSpPr>
        <p:spPr>
          <a:xfrm>
            <a:off x="8763000" y="3276600"/>
            <a:ext cx="1676400" cy="876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Juntar citações </a:t>
            </a:r>
            <a:endParaRPr lang="pt-PT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778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195" name="CaixaDeTexto 7"/>
          <p:cNvSpPr txBox="1">
            <a:spLocks noChangeArrowheads="1"/>
          </p:cNvSpPr>
          <p:nvPr/>
        </p:nvSpPr>
        <p:spPr bwMode="auto">
          <a:xfrm>
            <a:off x="4737100" y="400050"/>
            <a:ext cx="486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3200">
                <a:solidFill>
                  <a:schemeClr val="accent1"/>
                </a:solidFill>
              </a:rPr>
              <a:t>Integração com o Word</a:t>
            </a:r>
          </a:p>
        </p:txBody>
      </p:sp>
      <p:pic>
        <p:nvPicPr>
          <p:cNvPr id="13619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12065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937000" y="4711700"/>
            <a:ext cx="1765300" cy="215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702300" y="5283200"/>
            <a:ext cx="9779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1" name="Retângulo arredondado 7"/>
          <p:cNvSpPr/>
          <p:nvPr/>
        </p:nvSpPr>
        <p:spPr>
          <a:xfrm>
            <a:off x="8763000" y="3360738"/>
            <a:ext cx="1676400" cy="8763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b="1" dirty="0">
                <a:solidFill>
                  <a:schemeClr val="tx1"/>
                </a:solidFill>
              </a:rPr>
              <a:t>Estilos de citações </a:t>
            </a:r>
            <a:endParaRPr lang="pt-PT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CaixaDeTexto 7"/>
          <p:cNvSpPr txBox="1">
            <a:spLocks noChangeArrowheads="1"/>
          </p:cNvSpPr>
          <p:nvPr/>
        </p:nvSpPr>
        <p:spPr bwMode="auto">
          <a:xfrm>
            <a:off x="114300" y="368300"/>
            <a:ext cx="934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t-PT" altLang="pt-PT" sz="4000" b="1">
                <a:solidFill>
                  <a:schemeClr val="accent1"/>
                </a:solidFill>
              </a:rPr>
              <a:t>Gestores de referências bibliográficas </a:t>
            </a:r>
          </a:p>
        </p:txBody>
      </p:sp>
      <p:pic>
        <p:nvPicPr>
          <p:cNvPr id="138243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288" y="2867025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4" name="Picture 5" descr="http://ih0.redbubble.net/image.15717081.1439/sticker,375x360.u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313" y="2362200"/>
            <a:ext cx="35718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7" descr="http://www.boiteaoutils.info/wordpress/wp-content/uploads/2011/06/Zotero_UMWLibraries-Copi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8" y="2671763"/>
            <a:ext cx="23336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203200" y="1204913"/>
            <a:ext cx="10109200" cy="54943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É um software académico de gestão bibliográfica gratuito, que é descarregado em: </a:t>
            </a:r>
            <a:r>
              <a:rPr lang="pt-PT" b="1" dirty="0">
                <a:solidFill>
                  <a:schemeClr val="tx1"/>
                </a:solidFill>
                <a:hlinkClick r:id="rId4"/>
              </a:rPr>
              <a:t>https://www.zotero.org</a:t>
            </a:r>
            <a:r>
              <a:rPr lang="pt-PT" b="1" dirty="0" smtClean="0">
                <a:solidFill>
                  <a:schemeClr val="tx1"/>
                </a:solidFill>
                <a:hlinkClick r:id="rId4"/>
              </a:rPr>
              <a:t>/</a:t>
            </a:r>
            <a:r>
              <a:rPr lang="pt-PT" b="1" dirty="0" smtClean="0">
                <a:solidFill>
                  <a:schemeClr val="tx1"/>
                </a:solidFill>
              </a:rPr>
              <a:t>  </a:t>
            </a: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b="1" dirty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Disponibilizado pelo web browser Mozilla </a:t>
            </a:r>
            <a:r>
              <a:rPr lang="pt-PT" b="1" dirty="0" err="1" smtClean="0">
                <a:solidFill>
                  <a:schemeClr val="tx1"/>
                </a:solidFill>
              </a:rPr>
              <a:t>Firefox</a:t>
            </a:r>
            <a:r>
              <a:rPr lang="pt-PT" b="1" dirty="0" smtClean="0">
                <a:solidFill>
                  <a:schemeClr val="tx1"/>
                </a:solidFill>
              </a:rPr>
              <a:t>, tem já uma versão disponível para o Google </a:t>
            </a:r>
            <a:r>
              <a:rPr lang="pt-PT" b="1" dirty="0" err="1" smtClean="0">
                <a:solidFill>
                  <a:schemeClr val="tx1"/>
                </a:solidFill>
              </a:rPr>
              <a:t>Chrome</a:t>
            </a:r>
            <a:r>
              <a:rPr lang="pt-PT" b="1" dirty="0" smtClean="0">
                <a:solidFill>
                  <a:schemeClr val="tx1"/>
                </a:solidFill>
              </a:rPr>
              <a:t> e Safari;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É necessário fazer um registo prévio e criar uma conta pessoal online;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Funciona como uma biblioteca e base de dados, sendo pesquisável;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Funciona em ambiente web na plataforma do </a:t>
            </a:r>
            <a:r>
              <a:rPr lang="pt-PT" b="1" dirty="0" err="1">
                <a:solidFill>
                  <a:schemeClr val="tx1"/>
                </a:solidFill>
              </a:rPr>
              <a:t>Z</a:t>
            </a:r>
            <a:r>
              <a:rPr lang="pt-PT" b="1" dirty="0" err="1" smtClean="0">
                <a:solidFill>
                  <a:schemeClr val="tx1"/>
                </a:solidFill>
              </a:rPr>
              <a:t>otero</a:t>
            </a:r>
            <a:r>
              <a:rPr lang="pt-PT" b="1" dirty="0" smtClean="0">
                <a:solidFill>
                  <a:schemeClr val="tx1"/>
                </a:solidFill>
              </a:rPr>
              <a:t>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1828800" y="2133600"/>
            <a:ext cx="7010400" cy="193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200" b="1" dirty="0">
                <a:solidFill>
                  <a:schemeClr val="tx1"/>
                </a:solidFill>
              </a:rPr>
              <a:t>Instalação do </a:t>
            </a:r>
            <a:r>
              <a:rPr lang="pt-PT" sz="3200" b="1" dirty="0" err="1">
                <a:solidFill>
                  <a:schemeClr val="tx1"/>
                </a:solidFill>
              </a:rPr>
              <a:t>Zotero</a:t>
            </a:r>
            <a:endParaRPr lang="pt-PT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193800"/>
            <a:ext cx="9180513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ta para a direita 1"/>
          <p:cNvSpPr/>
          <p:nvPr/>
        </p:nvSpPr>
        <p:spPr>
          <a:xfrm>
            <a:off x="1244600" y="4349750"/>
            <a:ext cx="774700" cy="444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" name="Oval 4"/>
          <p:cNvSpPr/>
          <p:nvPr/>
        </p:nvSpPr>
        <p:spPr>
          <a:xfrm>
            <a:off x="10058400" y="915988"/>
            <a:ext cx="1892300" cy="1154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Instalação do programa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590800" y="1493838"/>
            <a:ext cx="1612900" cy="3095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10668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>
          <a:xfrm>
            <a:off x="10058400" y="915988"/>
            <a:ext cx="1892300" cy="1154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Programa</a:t>
            </a:r>
          </a:p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instalado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144000" y="1308100"/>
            <a:ext cx="381000" cy="342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5549900" y="1308100"/>
            <a:ext cx="533400" cy="1857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155700"/>
            <a:ext cx="9120188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10058400" y="915988"/>
            <a:ext cx="1892300" cy="1154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Registo pessoal no site do </a:t>
            </a:r>
            <a:r>
              <a:rPr lang="pt-PT" b="1" dirty="0" err="1">
                <a:solidFill>
                  <a:schemeClr val="tx1"/>
                </a:solidFill>
              </a:rPr>
              <a:t>Zotero</a:t>
            </a:r>
            <a:endParaRPr lang="pt-PT" b="1" dirty="0">
              <a:solidFill>
                <a:schemeClr val="tx1"/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10363200" y="2832100"/>
            <a:ext cx="1460500" cy="208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Armazena os nossos documentos online.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195888" y="1714500"/>
            <a:ext cx="1306512" cy="3556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2425700" y="2374900"/>
            <a:ext cx="685800" cy="4572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1157288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4"/>
          <p:cNvSpPr/>
          <p:nvPr/>
        </p:nvSpPr>
        <p:spPr>
          <a:xfrm>
            <a:off x="10058400" y="915988"/>
            <a:ext cx="1892300" cy="1154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 err="1">
                <a:solidFill>
                  <a:schemeClr val="tx1"/>
                </a:solidFill>
              </a:rPr>
              <a:t>Zotero</a:t>
            </a:r>
            <a:r>
              <a:rPr lang="pt-PT" b="1" dirty="0">
                <a:solidFill>
                  <a:schemeClr val="tx1"/>
                </a:solidFill>
              </a:rPr>
              <a:t> online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54700" y="1714500"/>
            <a:ext cx="1409700" cy="3556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1920875" y="2336800"/>
            <a:ext cx="746125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5880100" y="1363663"/>
            <a:ext cx="254000" cy="2587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9398000" y="1363663"/>
            <a:ext cx="228600" cy="35083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921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330200" y="1509713"/>
            <a:ext cx="9245600" cy="51752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Permite a sincronização dos dados entre estas duas aplicações, podendo ter a conta pessoal na rede e aceder </a:t>
            </a:r>
            <a:r>
              <a:rPr lang="pt-PT" b="1" dirty="0">
                <a:solidFill>
                  <a:schemeClr val="tx1"/>
                </a:solidFill>
              </a:rPr>
              <a:t>desde qualquer </a:t>
            </a:r>
            <a:r>
              <a:rPr lang="pt-PT" b="1" dirty="0" smtClean="0">
                <a:solidFill>
                  <a:schemeClr val="tx1"/>
                </a:solidFill>
              </a:rPr>
              <a:t>computador às referências bibliográficas sempre atualizadas;</a:t>
            </a:r>
          </a:p>
          <a:p>
            <a:pPr algn="just">
              <a:lnSpc>
                <a:spcPct val="150000"/>
              </a:lnSpc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Esta funcionalidade de sincronização permite guardar no </a:t>
            </a:r>
            <a:r>
              <a:rPr lang="pt-PT" b="1" dirty="0" smtClean="0">
                <a:solidFill>
                  <a:schemeClr val="accent1"/>
                </a:solidFill>
              </a:rPr>
              <a:t>“</a:t>
            </a:r>
            <a:r>
              <a:rPr lang="pt-PT" b="1" i="1" dirty="0" err="1" smtClean="0">
                <a:solidFill>
                  <a:schemeClr val="accent1"/>
                </a:solidFill>
              </a:rPr>
              <a:t>Mendeley</a:t>
            </a:r>
            <a:r>
              <a:rPr lang="pt-PT" b="1" i="1" dirty="0" smtClean="0">
                <a:solidFill>
                  <a:schemeClr val="accent1"/>
                </a:solidFill>
              </a:rPr>
              <a:t> web” </a:t>
            </a:r>
            <a:r>
              <a:rPr lang="pt-PT" b="1" dirty="0" smtClean="0">
                <a:solidFill>
                  <a:schemeClr val="tx1"/>
                </a:solidFill>
              </a:rPr>
              <a:t>as referências do </a:t>
            </a:r>
            <a:r>
              <a:rPr lang="pt-PT" b="1" dirty="0" smtClean="0">
                <a:solidFill>
                  <a:schemeClr val="accent1"/>
                </a:solidFill>
              </a:rPr>
              <a:t>“</a:t>
            </a:r>
            <a:r>
              <a:rPr lang="pt-PT" b="1" i="1" dirty="0" err="1" smtClean="0">
                <a:solidFill>
                  <a:schemeClr val="accent1"/>
                </a:solidFill>
              </a:rPr>
              <a:t>Mendeley</a:t>
            </a:r>
            <a:r>
              <a:rPr lang="pt-PT" b="1" i="1" dirty="0" smtClean="0">
                <a:solidFill>
                  <a:schemeClr val="accent1"/>
                </a:solidFill>
              </a:rPr>
              <a:t> desktop” </a:t>
            </a:r>
            <a:r>
              <a:rPr lang="pt-PT" b="1" dirty="0" smtClean="0">
                <a:solidFill>
                  <a:schemeClr val="tx1"/>
                </a:solidFill>
              </a:rPr>
              <a:t>e assim salvaguardar todas as referências nas respetivas pastas;</a:t>
            </a:r>
          </a:p>
          <a:p>
            <a:pPr algn="just">
              <a:lnSpc>
                <a:spcPct val="150000"/>
              </a:lnSpc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Tem uma funcionalidade, denominada </a:t>
            </a:r>
            <a:r>
              <a:rPr lang="pt-PT" b="1" dirty="0" smtClean="0">
                <a:solidFill>
                  <a:schemeClr val="accent1"/>
                </a:solidFill>
              </a:rPr>
              <a:t>“</a:t>
            </a:r>
            <a:r>
              <a:rPr lang="pt-PT" b="1" i="1" dirty="0" smtClean="0">
                <a:solidFill>
                  <a:schemeClr val="accent1"/>
                </a:solidFill>
              </a:rPr>
              <a:t>Web </a:t>
            </a:r>
            <a:r>
              <a:rPr lang="pt-PT" b="1" i="1" dirty="0" err="1" smtClean="0">
                <a:solidFill>
                  <a:schemeClr val="accent1"/>
                </a:solidFill>
              </a:rPr>
              <a:t>Importer</a:t>
            </a:r>
            <a:r>
              <a:rPr lang="pt-PT" b="1" i="1" dirty="0" smtClean="0">
                <a:solidFill>
                  <a:schemeClr val="accent1"/>
                </a:solidFill>
              </a:rPr>
              <a:t>” </a:t>
            </a:r>
            <a:r>
              <a:rPr lang="pt-PT" b="1" dirty="0" smtClean="0">
                <a:solidFill>
                  <a:schemeClr val="tx1"/>
                </a:solidFill>
              </a:rPr>
              <a:t>que permite a importação de documentos diretamente da web; </a:t>
            </a:r>
            <a:endParaRPr lang="pt-PT" dirty="0" smtClean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endParaRPr lang="pt-PT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8" y="1081088"/>
            <a:ext cx="9239250" cy="5543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>
          <a:xfrm>
            <a:off x="10058400" y="915988"/>
            <a:ext cx="1993900" cy="15224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 err="1">
                <a:solidFill>
                  <a:schemeClr val="tx1"/>
                </a:solidFill>
              </a:rPr>
              <a:t>Zotero</a:t>
            </a:r>
            <a:r>
              <a:rPr lang="pt-PT" b="1" dirty="0">
                <a:solidFill>
                  <a:schemeClr val="tx1"/>
                </a:solidFill>
              </a:rPr>
              <a:t> instalado no browser do Mozilla</a:t>
            </a:r>
          </a:p>
        </p:txBody>
      </p:sp>
      <p:sp>
        <p:nvSpPr>
          <p:cNvPr id="2" name="Oval 1"/>
          <p:cNvSpPr/>
          <p:nvPr/>
        </p:nvSpPr>
        <p:spPr>
          <a:xfrm>
            <a:off x="9029700" y="4013200"/>
            <a:ext cx="609600" cy="5080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Oval 7"/>
          <p:cNvSpPr/>
          <p:nvPr/>
        </p:nvSpPr>
        <p:spPr>
          <a:xfrm>
            <a:off x="2120900" y="4165600"/>
            <a:ext cx="444500" cy="3556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68338" y="4165600"/>
            <a:ext cx="9239250" cy="2222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4" name="Oval 3"/>
          <p:cNvSpPr/>
          <p:nvPr/>
        </p:nvSpPr>
        <p:spPr>
          <a:xfrm>
            <a:off x="9334500" y="1308100"/>
            <a:ext cx="304800" cy="35718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3" grpId="0" animBg="1"/>
      <p:bldP spid="4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2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43200"/>
            <a:ext cx="4333875" cy="2571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4665663" y="685800"/>
            <a:ext cx="2870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Sincronizar </a:t>
            </a:r>
          </a:p>
        </p:txBody>
      </p:sp>
      <p:sp>
        <p:nvSpPr>
          <p:cNvPr id="7" name="Oval 6"/>
          <p:cNvSpPr/>
          <p:nvPr/>
        </p:nvSpPr>
        <p:spPr>
          <a:xfrm>
            <a:off x="2732088" y="4152899"/>
            <a:ext cx="874712" cy="38417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15463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22488"/>
            <a:ext cx="3868737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10185400" y="2654300"/>
            <a:ext cx="1917700" cy="1028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Preencher </a:t>
            </a:r>
          </a:p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os campos</a:t>
            </a:r>
          </a:p>
        </p:txBody>
      </p:sp>
      <p:cxnSp>
        <p:nvCxnSpPr>
          <p:cNvPr id="11" name="Conexão recta unidireccional 10"/>
          <p:cNvCxnSpPr>
            <a:stCxn id="5" idx="2"/>
          </p:cNvCxnSpPr>
          <p:nvPr/>
        </p:nvCxnSpPr>
        <p:spPr>
          <a:xfrm flipH="1">
            <a:off x="8255000" y="3168650"/>
            <a:ext cx="19304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unidireccional 12"/>
          <p:cNvCxnSpPr/>
          <p:nvPr/>
        </p:nvCxnSpPr>
        <p:spPr>
          <a:xfrm flipH="1">
            <a:off x="8851900" y="3321050"/>
            <a:ext cx="1485900" cy="17716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xão recta unidireccional 14"/>
          <p:cNvCxnSpPr/>
          <p:nvPr/>
        </p:nvCxnSpPr>
        <p:spPr>
          <a:xfrm flipH="1">
            <a:off x="8255000" y="3360738"/>
            <a:ext cx="2082800" cy="793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ângulo 2"/>
          <p:cNvSpPr/>
          <p:nvPr/>
        </p:nvSpPr>
        <p:spPr>
          <a:xfrm>
            <a:off x="2413000" y="2654300"/>
            <a:ext cx="469900" cy="51435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0185400" y="2654300"/>
            <a:ext cx="1917700" cy="1028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Biblioteca </a:t>
            </a:r>
            <a:r>
              <a:rPr lang="pt-PT" b="1" dirty="0" err="1">
                <a:solidFill>
                  <a:schemeClr val="tx1"/>
                </a:solidFill>
              </a:rPr>
              <a:t>Zotero</a:t>
            </a:r>
            <a:endParaRPr lang="pt-PT" b="1" dirty="0">
              <a:solidFill>
                <a:schemeClr val="tx1"/>
              </a:solidFill>
            </a:endParaRPr>
          </a:p>
        </p:txBody>
      </p:sp>
      <p:pic>
        <p:nvPicPr>
          <p:cNvPr id="15667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1" y="11303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355600" y="4152900"/>
            <a:ext cx="9513888" cy="249237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3255963"/>
            <a:ext cx="1194435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5588000" y="2463800"/>
            <a:ext cx="838200" cy="368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200" b="1" dirty="0">
                <a:solidFill>
                  <a:schemeClr val="tx1"/>
                </a:solidFill>
              </a:rPr>
              <a:t>Pesquisa</a:t>
            </a:r>
            <a:endParaRPr lang="pt-PT" b="1" dirty="0">
              <a:solidFill>
                <a:schemeClr val="tx1"/>
              </a:solidFill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1092200" y="1117600"/>
            <a:ext cx="1155700" cy="17716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200" b="1" dirty="0">
                <a:solidFill>
                  <a:schemeClr val="tx1"/>
                </a:solidFill>
              </a:rPr>
              <a:t>Ferramentas do programa: importar e exportar referências, preferências, etc</a:t>
            </a:r>
            <a:r>
              <a:rPr lang="pt-PT" sz="1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Rectângulo 6"/>
          <p:cNvSpPr/>
          <p:nvPr/>
        </p:nvSpPr>
        <p:spPr>
          <a:xfrm>
            <a:off x="2352675" y="1600200"/>
            <a:ext cx="1016000" cy="12890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200" b="1" dirty="0">
                <a:solidFill>
                  <a:schemeClr val="tx1"/>
                </a:solidFill>
              </a:rPr>
              <a:t>Introdução de referências manuais</a:t>
            </a:r>
            <a:endParaRPr lang="pt-PT" sz="1200" dirty="0">
              <a:solidFill>
                <a:schemeClr val="tx1"/>
              </a:solidFill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3467100" y="1600200"/>
            <a:ext cx="812800" cy="12890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200" b="1" dirty="0">
                <a:solidFill>
                  <a:schemeClr val="tx1"/>
                </a:solidFill>
              </a:rPr>
              <a:t>Pesquisa por ISBN e DOI</a:t>
            </a:r>
            <a:endParaRPr lang="pt-PT" sz="1200" dirty="0">
              <a:solidFill>
                <a:schemeClr val="tx1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406900" y="1600200"/>
            <a:ext cx="774700" cy="12890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200" b="1" dirty="0">
                <a:solidFill>
                  <a:schemeClr val="tx1"/>
                </a:solidFill>
              </a:rPr>
              <a:t>Captura as páginas web</a:t>
            </a:r>
            <a:endParaRPr lang="pt-PT" sz="1200" dirty="0">
              <a:solidFill>
                <a:schemeClr val="tx1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55575" y="2368550"/>
            <a:ext cx="663575" cy="520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200" b="1" dirty="0">
                <a:solidFill>
                  <a:schemeClr val="tx1"/>
                </a:solidFill>
              </a:rPr>
              <a:t>Pastas</a:t>
            </a:r>
            <a:endParaRPr lang="pt-PT" b="1" dirty="0">
              <a:solidFill>
                <a:schemeClr val="tx1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8153400" y="2520950"/>
            <a:ext cx="2387600" cy="368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200" b="1" dirty="0">
                <a:solidFill>
                  <a:schemeClr val="tx1"/>
                </a:solidFill>
              </a:rPr>
              <a:t>Informações  relativas  ao item</a:t>
            </a:r>
            <a:endParaRPr lang="pt-PT" b="1" dirty="0">
              <a:solidFill>
                <a:schemeClr val="tx1"/>
              </a:solidFill>
            </a:endParaRPr>
          </a:p>
        </p:txBody>
      </p:sp>
      <p:cxnSp>
        <p:nvCxnSpPr>
          <p:cNvPr id="4" name="Conexão recta unidireccional 3"/>
          <p:cNvCxnSpPr/>
          <p:nvPr/>
        </p:nvCxnSpPr>
        <p:spPr>
          <a:xfrm flipH="1">
            <a:off x="317500" y="2889250"/>
            <a:ext cx="12700" cy="36671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cta unidireccional 13"/>
          <p:cNvCxnSpPr/>
          <p:nvPr/>
        </p:nvCxnSpPr>
        <p:spPr>
          <a:xfrm>
            <a:off x="1920875" y="2889250"/>
            <a:ext cx="327025" cy="36671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cta unidireccional 15"/>
          <p:cNvCxnSpPr/>
          <p:nvPr/>
        </p:nvCxnSpPr>
        <p:spPr>
          <a:xfrm>
            <a:off x="2705100" y="2889250"/>
            <a:ext cx="0" cy="36671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xão recta unidireccional 19"/>
          <p:cNvCxnSpPr/>
          <p:nvPr/>
        </p:nvCxnSpPr>
        <p:spPr>
          <a:xfrm flipH="1">
            <a:off x="3368675" y="2889250"/>
            <a:ext cx="98425" cy="36671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xão recta unidireccional 21"/>
          <p:cNvCxnSpPr/>
          <p:nvPr/>
        </p:nvCxnSpPr>
        <p:spPr>
          <a:xfrm flipH="1">
            <a:off x="4152900" y="2889250"/>
            <a:ext cx="533400" cy="36671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xão recta unidireccional 24"/>
          <p:cNvCxnSpPr/>
          <p:nvPr/>
        </p:nvCxnSpPr>
        <p:spPr>
          <a:xfrm flipH="1">
            <a:off x="4546600" y="2832100"/>
            <a:ext cx="1130300" cy="423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xão recta unidireccional 26"/>
          <p:cNvCxnSpPr/>
          <p:nvPr/>
        </p:nvCxnSpPr>
        <p:spPr>
          <a:xfrm>
            <a:off x="6324600" y="2832100"/>
            <a:ext cx="1016000" cy="42386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xão recta unidireccional 29"/>
          <p:cNvCxnSpPr/>
          <p:nvPr/>
        </p:nvCxnSpPr>
        <p:spPr>
          <a:xfrm>
            <a:off x="9601200" y="2889250"/>
            <a:ext cx="330200" cy="3667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1828800" y="2133600"/>
            <a:ext cx="7010400" cy="193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200" b="1" dirty="0">
                <a:solidFill>
                  <a:schemeClr val="tx1"/>
                </a:solidFill>
              </a:rPr>
              <a:t>Captura de referências/documentos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11811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9994900" y="1511300"/>
            <a:ext cx="2108200" cy="1231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Pesquisa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131300" y="1511300"/>
            <a:ext cx="2667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9994900" y="1511300"/>
            <a:ext cx="2108200" cy="1231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Pesquisa</a:t>
            </a:r>
          </a:p>
        </p:txBody>
      </p:sp>
      <p:pic>
        <p:nvPicPr>
          <p:cNvPr id="16486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1343025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28600" y="4406900"/>
            <a:ext cx="9356725" cy="22098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3" y="12065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10083800" y="1104900"/>
            <a:ext cx="2108200" cy="1638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Capturar/</a:t>
            </a:r>
          </a:p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importar referências</a:t>
            </a:r>
          </a:p>
        </p:txBody>
      </p:sp>
      <p:sp>
        <p:nvSpPr>
          <p:cNvPr id="3" name="Oval 2"/>
          <p:cNvSpPr/>
          <p:nvPr/>
        </p:nvSpPr>
        <p:spPr>
          <a:xfrm>
            <a:off x="5715000" y="1346200"/>
            <a:ext cx="3810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4140200" y="2400300"/>
            <a:ext cx="2832100" cy="2425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7823200" y="5816600"/>
            <a:ext cx="1957388" cy="546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1" name="Rectângulo 10"/>
          <p:cNvSpPr/>
          <p:nvPr/>
        </p:nvSpPr>
        <p:spPr>
          <a:xfrm>
            <a:off x="5556250" y="4457700"/>
            <a:ext cx="704850" cy="241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" name="Rectângulo 8"/>
          <p:cNvSpPr/>
          <p:nvPr/>
        </p:nvSpPr>
        <p:spPr>
          <a:xfrm>
            <a:off x="698500" y="4610100"/>
            <a:ext cx="1155700" cy="215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  <p:bldP spid="11" grpId="0" animBg="1"/>
      <p:bldP spid="10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1938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0083800" y="1104900"/>
            <a:ext cx="2108200" cy="1638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Capturar/</a:t>
            </a:r>
          </a:p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importar referências</a:t>
            </a:r>
          </a:p>
        </p:txBody>
      </p:sp>
      <p:sp>
        <p:nvSpPr>
          <p:cNvPr id="2" name="Oval 1"/>
          <p:cNvSpPr/>
          <p:nvPr/>
        </p:nvSpPr>
        <p:spPr>
          <a:xfrm>
            <a:off x="2044700" y="3951288"/>
            <a:ext cx="5524500" cy="29067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487363" y="4635500"/>
            <a:ext cx="1874837" cy="190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795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0083800" y="1104900"/>
            <a:ext cx="2108200" cy="1638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Capturar/</a:t>
            </a:r>
          </a:p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importar vídeos</a:t>
            </a:r>
          </a:p>
        </p:txBody>
      </p:sp>
      <p:sp>
        <p:nvSpPr>
          <p:cNvPr id="2" name="Oval 1"/>
          <p:cNvSpPr/>
          <p:nvPr/>
        </p:nvSpPr>
        <p:spPr>
          <a:xfrm>
            <a:off x="2501900" y="4356100"/>
            <a:ext cx="266700" cy="6223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Oval 2"/>
          <p:cNvSpPr/>
          <p:nvPr/>
        </p:nvSpPr>
        <p:spPr>
          <a:xfrm>
            <a:off x="5727700" y="1257300"/>
            <a:ext cx="330200" cy="3683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487363" y="4889500"/>
            <a:ext cx="1709737" cy="292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92100"/>
            <a:ext cx="40513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>
            <a:spLocks noChangeArrowheads="1"/>
          </p:cNvSpPr>
          <p:nvPr/>
        </p:nvSpPr>
        <p:spPr bwMode="auto">
          <a:xfrm>
            <a:off x="203200" y="1509713"/>
            <a:ext cx="9245600" cy="923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defRPr/>
            </a:pPr>
            <a:endParaRPr lang="pt-PT" altLang="pt-PT" b="1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PT" altLang="pt-PT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CaixaDeTexto 8"/>
          <p:cNvSpPr txBox="1">
            <a:spLocks noChangeArrowheads="1"/>
          </p:cNvSpPr>
          <p:nvPr/>
        </p:nvSpPr>
        <p:spPr bwMode="auto">
          <a:xfrm>
            <a:off x="330200" y="1509713"/>
            <a:ext cx="9245600" cy="47910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Necessita de instalar </a:t>
            </a:r>
            <a:r>
              <a:rPr lang="pt-PT" b="1" dirty="0" smtClean="0">
                <a:solidFill>
                  <a:schemeClr val="accent1"/>
                </a:solidFill>
              </a:rPr>
              <a:t>“</a:t>
            </a:r>
            <a:r>
              <a:rPr lang="pt-PT" b="1" dirty="0" err="1" smtClean="0">
                <a:solidFill>
                  <a:schemeClr val="accent1"/>
                </a:solidFill>
              </a:rPr>
              <a:t>plugins</a:t>
            </a:r>
            <a:r>
              <a:rPr lang="pt-PT" b="1" dirty="0" smtClean="0">
                <a:solidFill>
                  <a:schemeClr val="accent1"/>
                </a:solidFill>
              </a:rPr>
              <a:t> no Word” </a:t>
            </a:r>
            <a:r>
              <a:rPr lang="pt-PT" b="1" dirty="0" smtClean="0">
                <a:solidFill>
                  <a:schemeClr val="tx1"/>
                </a:solidFill>
              </a:rPr>
              <a:t>para poder inserir as citações e as referências bibliográficas;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Não só permite inserir citações, mas também integrar documentos em vários formatos (PDF, Word);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Os documentos em PDF podem ser trabalhados, anotados e sublinhados;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 3" panose="05040102010807070707" pitchFamily="18" charset="2"/>
              <a:buNone/>
              <a:defRPr/>
            </a:pPr>
            <a:endParaRPr lang="pt-PT" b="1" dirty="0" smtClean="0">
              <a:solidFill>
                <a:schemeClr val="tx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defRPr/>
            </a:pPr>
            <a:r>
              <a:rPr lang="pt-PT" b="1" dirty="0" smtClean="0">
                <a:solidFill>
                  <a:schemeClr val="tx1"/>
                </a:solidFill>
              </a:rPr>
              <a:t>Tem uma funcionalidade que lhe permite detetar e eliminar documentos duplicados;</a:t>
            </a:r>
          </a:p>
          <a:p>
            <a:pPr marL="285750" indent="-285750" algn="just">
              <a:lnSpc>
                <a:spcPct val="15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pt-PT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10541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10083800" y="1104900"/>
            <a:ext cx="2108200" cy="1638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Capturar/</a:t>
            </a:r>
          </a:p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importar fotografias</a:t>
            </a:r>
          </a:p>
        </p:txBody>
      </p:sp>
      <p:sp>
        <p:nvSpPr>
          <p:cNvPr id="2" name="Oval 1"/>
          <p:cNvSpPr/>
          <p:nvPr/>
        </p:nvSpPr>
        <p:spPr>
          <a:xfrm>
            <a:off x="5105400" y="1219200"/>
            <a:ext cx="762000" cy="3429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070600" y="3594100"/>
            <a:ext cx="2159000" cy="2174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3517900" y="3778250"/>
            <a:ext cx="2552700" cy="1714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0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1343025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exão recta unidireccional 2"/>
          <p:cNvCxnSpPr/>
          <p:nvPr/>
        </p:nvCxnSpPr>
        <p:spPr>
          <a:xfrm>
            <a:off x="1181100" y="4629150"/>
            <a:ext cx="2876550" cy="12255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0083800" y="1104900"/>
            <a:ext cx="2108200" cy="1638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Arrastar</a:t>
            </a:r>
          </a:p>
          <a:p>
            <a:pPr algn="ctr">
              <a:defRPr/>
            </a:pPr>
            <a:r>
              <a:rPr lang="pt-PT" b="1" dirty="0" err="1">
                <a:solidFill>
                  <a:schemeClr val="tx1"/>
                </a:solidFill>
              </a:rPr>
              <a:t>PDFs</a:t>
            </a:r>
            <a:endParaRPr lang="pt-PT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06400" y="4254500"/>
            <a:ext cx="774700" cy="7493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938" y="2644775"/>
            <a:ext cx="5580062" cy="334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5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1206500"/>
            <a:ext cx="6191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2590800" y="4229100"/>
            <a:ext cx="927100" cy="254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cxnSp>
        <p:nvCxnSpPr>
          <p:cNvPr id="10" name="Conexão recta unidireccional 9"/>
          <p:cNvCxnSpPr/>
          <p:nvPr/>
        </p:nvCxnSpPr>
        <p:spPr>
          <a:xfrm>
            <a:off x="7727950" y="4572000"/>
            <a:ext cx="298450" cy="1143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9918700" y="387350"/>
            <a:ext cx="2108200" cy="1638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Arrastar</a:t>
            </a:r>
          </a:p>
          <a:p>
            <a:pPr algn="ctr">
              <a:defRPr/>
            </a:pPr>
            <a:r>
              <a:rPr lang="pt-PT" b="1" dirty="0" err="1">
                <a:solidFill>
                  <a:schemeClr val="tx1"/>
                </a:solidFill>
              </a:rPr>
              <a:t>PDFs</a:t>
            </a:r>
            <a:endParaRPr lang="pt-PT" b="1" dirty="0">
              <a:solidFill>
                <a:schemeClr val="tx1"/>
              </a:solidFill>
            </a:endParaRPr>
          </a:p>
        </p:txBody>
      </p:sp>
      <p:cxnSp>
        <p:nvCxnSpPr>
          <p:cNvPr id="3" name="Conexão recta unidireccional 2"/>
          <p:cNvCxnSpPr/>
          <p:nvPr/>
        </p:nvCxnSpPr>
        <p:spPr>
          <a:xfrm>
            <a:off x="1485900" y="4572000"/>
            <a:ext cx="127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ângulo 3"/>
          <p:cNvSpPr/>
          <p:nvPr/>
        </p:nvSpPr>
        <p:spPr>
          <a:xfrm>
            <a:off x="1485900" y="4572000"/>
            <a:ext cx="1104900" cy="215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1" name="Nuvem 10"/>
          <p:cNvSpPr/>
          <p:nvPr/>
        </p:nvSpPr>
        <p:spPr>
          <a:xfrm>
            <a:off x="6823075" y="277813"/>
            <a:ext cx="2549525" cy="146526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 smtClean="0">
                <a:solidFill>
                  <a:schemeClr val="tx1"/>
                </a:solidFill>
              </a:rPr>
              <a:t>Obter </a:t>
            </a:r>
            <a:r>
              <a:rPr lang="pt-PT" sz="1400" b="1" dirty="0" err="1" smtClean="0">
                <a:solidFill>
                  <a:schemeClr val="tx1"/>
                </a:solidFill>
              </a:rPr>
              <a:t>metadados</a:t>
            </a:r>
            <a:r>
              <a:rPr lang="pt-PT" sz="1400" b="1" dirty="0" smtClean="0">
                <a:solidFill>
                  <a:schemeClr val="tx1"/>
                </a:solidFill>
              </a:rPr>
              <a:t> do </a:t>
            </a:r>
            <a:r>
              <a:rPr lang="pt-PT" sz="1400" b="1" dirty="0" err="1" smtClean="0">
                <a:solidFill>
                  <a:schemeClr val="tx1"/>
                </a:solidFill>
              </a:rPr>
              <a:t>pdf</a:t>
            </a:r>
            <a:r>
              <a:rPr lang="pt-PT" sz="1400" b="1" dirty="0" smtClean="0">
                <a:solidFill>
                  <a:schemeClr val="tx1"/>
                </a:solidFill>
              </a:rPr>
              <a:t> </a:t>
            </a:r>
            <a:endParaRPr lang="pt-PT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082800" y="2133600"/>
            <a:ext cx="6565900" cy="193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200" b="1" dirty="0">
                <a:solidFill>
                  <a:schemeClr val="tx1"/>
                </a:solidFill>
              </a:rPr>
              <a:t>Integração com o Word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11811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exão recta unidireccional 2"/>
          <p:cNvCxnSpPr/>
          <p:nvPr/>
        </p:nvCxnSpPr>
        <p:spPr>
          <a:xfrm flipH="1">
            <a:off x="7454900" y="5626100"/>
            <a:ext cx="1155700" cy="3683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xão recta unidireccional 4"/>
          <p:cNvCxnSpPr/>
          <p:nvPr/>
        </p:nvCxnSpPr>
        <p:spPr>
          <a:xfrm>
            <a:off x="889000" y="2451100"/>
            <a:ext cx="1435100" cy="254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2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0922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exão recta unidireccional 2"/>
          <p:cNvCxnSpPr/>
          <p:nvPr/>
        </p:nvCxnSpPr>
        <p:spPr>
          <a:xfrm flipH="1" flipV="1">
            <a:off x="3657600" y="4089400"/>
            <a:ext cx="952500" cy="2032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646238"/>
            <a:ext cx="6191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exão recta unidireccional 2"/>
          <p:cNvCxnSpPr/>
          <p:nvPr/>
        </p:nvCxnSpPr>
        <p:spPr>
          <a:xfrm flipH="1">
            <a:off x="3168650" y="800100"/>
            <a:ext cx="3165475" cy="8461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534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3160713"/>
            <a:ext cx="5670550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exão recta unidireccional 11"/>
          <p:cNvCxnSpPr/>
          <p:nvPr/>
        </p:nvCxnSpPr>
        <p:spPr>
          <a:xfrm flipH="1">
            <a:off x="7137400" y="1014413"/>
            <a:ext cx="642938" cy="21463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819400" y="1646238"/>
            <a:ext cx="520700" cy="3476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7" name="Oval 16"/>
          <p:cNvSpPr/>
          <p:nvPr/>
        </p:nvSpPr>
        <p:spPr>
          <a:xfrm>
            <a:off x="6216650" y="277813"/>
            <a:ext cx="3128963" cy="736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Comandos do </a:t>
            </a:r>
            <a:r>
              <a:rPr lang="pt-PT" b="1" dirty="0" err="1">
                <a:solidFill>
                  <a:schemeClr val="tx1"/>
                </a:solidFill>
              </a:rPr>
              <a:t>Zotero</a:t>
            </a:r>
            <a:r>
              <a:rPr lang="pt-PT" b="1" dirty="0">
                <a:solidFill>
                  <a:schemeClr val="tx1"/>
                </a:solidFill>
              </a:rPr>
              <a:t> no </a:t>
            </a:r>
            <a:r>
              <a:rPr lang="pt-PT" b="1" dirty="0" err="1">
                <a:solidFill>
                  <a:schemeClr val="tx1"/>
                </a:solidFill>
              </a:rPr>
              <a:t>word</a:t>
            </a:r>
            <a:endParaRPr lang="pt-PT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3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2536825"/>
            <a:ext cx="3954463" cy="291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4356100" y="1117600"/>
            <a:ext cx="3128963" cy="736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b="1" dirty="0">
                <a:solidFill>
                  <a:schemeClr val="tx1"/>
                </a:solidFill>
              </a:rPr>
              <a:t>Comandos do </a:t>
            </a:r>
            <a:r>
              <a:rPr lang="pt-PT" b="1" dirty="0" err="1">
                <a:solidFill>
                  <a:schemeClr val="tx1"/>
                </a:solidFill>
              </a:rPr>
              <a:t>Zotero</a:t>
            </a:r>
            <a:r>
              <a:rPr lang="pt-PT" b="1" dirty="0">
                <a:solidFill>
                  <a:schemeClr val="tx1"/>
                </a:solidFill>
              </a:rPr>
              <a:t> no </a:t>
            </a:r>
            <a:r>
              <a:rPr lang="pt-PT" b="1" dirty="0" err="1">
                <a:solidFill>
                  <a:schemeClr val="tx1"/>
                </a:solidFill>
              </a:rPr>
              <a:t>word</a:t>
            </a:r>
            <a:endParaRPr lang="pt-PT" b="1" dirty="0">
              <a:solidFill>
                <a:schemeClr val="tx1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752475" y="2997200"/>
            <a:ext cx="2235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Inserir as citações</a:t>
            </a:r>
          </a:p>
        </p:txBody>
      </p:sp>
      <p:sp>
        <p:nvSpPr>
          <p:cNvPr id="4" name="Oval 3"/>
          <p:cNvSpPr/>
          <p:nvPr/>
        </p:nvSpPr>
        <p:spPr>
          <a:xfrm>
            <a:off x="4178300" y="3162300"/>
            <a:ext cx="279400" cy="355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744538" y="3630613"/>
            <a:ext cx="2235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Editar as citações</a:t>
            </a:r>
          </a:p>
        </p:txBody>
      </p:sp>
      <p:sp>
        <p:nvSpPr>
          <p:cNvPr id="8" name="Oval 7"/>
          <p:cNvSpPr/>
          <p:nvPr/>
        </p:nvSpPr>
        <p:spPr>
          <a:xfrm>
            <a:off x="4483100" y="3175000"/>
            <a:ext cx="279400" cy="355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749300" y="4295775"/>
            <a:ext cx="3117850" cy="31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Inserir bibliografia</a:t>
            </a:r>
          </a:p>
        </p:txBody>
      </p:sp>
      <p:sp>
        <p:nvSpPr>
          <p:cNvPr id="11" name="Oval 10"/>
          <p:cNvSpPr/>
          <p:nvPr/>
        </p:nvSpPr>
        <p:spPr>
          <a:xfrm>
            <a:off x="4768850" y="3175000"/>
            <a:ext cx="292100" cy="355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2" name="Rectângulo 11"/>
          <p:cNvSpPr/>
          <p:nvPr/>
        </p:nvSpPr>
        <p:spPr>
          <a:xfrm>
            <a:off x="4248150" y="5727700"/>
            <a:ext cx="2235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Editar bibliografia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8224838" y="5346700"/>
            <a:ext cx="2235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 err="1">
                <a:solidFill>
                  <a:schemeClr val="tx1"/>
                </a:solidFill>
              </a:rPr>
              <a:t>Atualiza</a:t>
            </a:r>
            <a:r>
              <a:rPr lang="pt-PT" dirty="0">
                <a:solidFill>
                  <a:schemeClr val="tx1"/>
                </a:solidFill>
              </a:rPr>
              <a:t> o </a:t>
            </a:r>
            <a:r>
              <a:rPr lang="pt-PT" dirty="0" err="1">
                <a:solidFill>
                  <a:schemeClr val="tx1"/>
                </a:solidFill>
              </a:rPr>
              <a:t>Zotero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>
            <a:off x="8181975" y="4295775"/>
            <a:ext cx="2235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Preferências</a:t>
            </a:r>
          </a:p>
        </p:txBody>
      </p:sp>
      <p:sp>
        <p:nvSpPr>
          <p:cNvPr id="16" name="Oval 15"/>
          <p:cNvSpPr/>
          <p:nvPr/>
        </p:nvSpPr>
        <p:spPr>
          <a:xfrm>
            <a:off x="5067300" y="3162300"/>
            <a:ext cx="292100" cy="355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75" y="3162300"/>
            <a:ext cx="33020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Oval 17"/>
          <p:cNvSpPr/>
          <p:nvPr/>
        </p:nvSpPr>
        <p:spPr>
          <a:xfrm>
            <a:off x="5365750" y="3167063"/>
            <a:ext cx="292100" cy="355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9" name="Oval 18"/>
          <p:cNvSpPr/>
          <p:nvPr/>
        </p:nvSpPr>
        <p:spPr>
          <a:xfrm>
            <a:off x="5657850" y="3175000"/>
            <a:ext cx="292100" cy="355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0" name="Rectângulo 19"/>
          <p:cNvSpPr/>
          <p:nvPr/>
        </p:nvSpPr>
        <p:spPr>
          <a:xfrm>
            <a:off x="8124825" y="3344863"/>
            <a:ext cx="2235200" cy="593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Remove os códigos do </a:t>
            </a:r>
            <a:r>
              <a:rPr lang="pt-PT" dirty="0" err="1">
                <a:solidFill>
                  <a:schemeClr val="tx1"/>
                </a:solidFill>
              </a:rPr>
              <a:t>Zotero</a:t>
            </a:r>
            <a:endParaRPr lang="pt-PT" dirty="0">
              <a:solidFill>
                <a:schemeClr val="tx1"/>
              </a:solidFill>
            </a:endParaRPr>
          </a:p>
        </p:txBody>
      </p:sp>
      <p:cxnSp>
        <p:nvCxnSpPr>
          <p:cNvPr id="17" name="Conexão recta unidireccional 16"/>
          <p:cNvCxnSpPr>
            <a:stCxn id="3" idx="3"/>
          </p:cNvCxnSpPr>
          <p:nvPr/>
        </p:nvCxnSpPr>
        <p:spPr>
          <a:xfrm>
            <a:off x="2930525" y="3187700"/>
            <a:ext cx="1254125" cy="1651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xão recta unidireccional 21"/>
          <p:cNvCxnSpPr>
            <a:stCxn id="7" idx="3"/>
            <a:endCxn id="8" idx="3"/>
          </p:cNvCxnSpPr>
          <p:nvPr/>
        </p:nvCxnSpPr>
        <p:spPr>
          <a:xfrm flipV="1">
            <a:off x="2979738" y="3478213"/>
            <a:ext cx="1544637" cy="3429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cta unidireccional 23"/>
          <p:cNvCxnSpPr>
            <a:stCxn id="9" idx="3"/>
          </p:cNvCxnSpPr>
          <p:nvPr/>
        </p:nvCxnSpPr>
        <p:spPr>
          <a:xfrm flipV="1">
            <a:off x="3867150" y="3530600"/>
            <a:ext cx="1047750" cy="92233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cta unidireccional 25"/>
          <p:cNvCxnSpPr/>
          <p:nvPr/>
        </p:nvCxnSpPr>
        <p:spPr>
          <a:xfrm flipH="1" flipV="1">
            <a:off x="5213350" y="3492500"/>
            <a:ext cx="36513" cy="2235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xão recta unidireccional 27"/>
          <p:cNvCxnSpPr>
            <a:stCxn id="14" idx="1"/>
          </p:cNvCxnSpPr>
          <p:nvPr/>
        </p:nvCxnSpPr>
        <p:spPr>
          <a:xfrm flipH="1" flipV="1">
            <a:off x="5511800" y="3530600"/>
            <a:ext cx="2713038" cy="2006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xão recta unidireccional 31"/>
          <p:cNvCxnSpPr>
            <a:stCxn id="20" idx="1"/>
          </p:cNvCxnSpPr>
          <p:nvPr/>
        </p:nvCxnSpPr>
        <p:spPr>
          <a:xfrm flipH="1" flipV="1">
            <a:off x="6186488" y="3257550"/>
            <a:ext cx="1938337" cy="38417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xão recta unidireccional 50"/>
          <p:cNvCxnSpPr/>
          <p:nvPr/>
        </p:nvCxnSpPr>
        <p:spPr>
          <a:xfrm flipH="1" flipV="1">
            <a:off x="5889625" y="3478213"/>
            <a:ext cx="2260600" cy="95567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  <p:bldP spid="16" grpId="0" animBg="1"/>
      <p:bldP spid="18" grpId="0" animBg="1"/>
      <p:bldP spid="19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exão recta unidireccional 4"/>
          <p:cNvCxnSpPr/>
          <p:nvPr/>
        </p:nvCxnSpPr>
        <p:spPr>
          <a:xfrm>
            <a:off x="1920875" y="1651000"/>
            <a:ext cx="1292225" cy="1041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354388" y="2070100"/>
            <a:ext cx="2079625" cy="3302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Oval 7"/>
          <p:cNvSpPr/>
          <p:nvPr/>
        </p:nvSpPr>
        <p:spPr>
          <a:xfrm>
            <a:off x="6096000" y="4686300"/>
            <a:ext cx="838200" cy="3937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9" name="Oval 8"/>
          <p:cNvSpPr/>
          <p:nvPr/>
        </p:nvSpPr>
        <p:spPr>
          <a:xfrm>
            <a:off x="1689100" y="1435100"/>
            <a:ext cx="330200" cy="3175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9042400" y="2692400"/>
            <a:ext cx="1778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Escolha do estilo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277813"/>
            <a:ext cx="28670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182688"/>
            <a:ext cx="9191625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exão recta unidireccional 2"/>
          <p:cNvCxnSpPr/>
          <p:nvPr/>
        </p:nvCxnSpPr>
        <p:spPr>
          <a:xfrm>
            <a:off x="977900" y="1701800"/>
            <a:ext cx="2184400" cy="20193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857250" y="1498600"/>
            <a:ext cx="241300" cy="203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5" name="Oval 4"/>
          <p:cNvSpPr/>
          <p:nvPr/>
        </p:nvSpPr>
        <p:spPr>
          <a:xfrm>
            <a:off x="3479800" y="3940175"/>
            <a:ext cx="1054100" cy="2762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9042400" y="2692400"/>
            <a:ext cx="1778000" cy="62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/>
                </a:solidFill>
              </a:rPr>
              <a:t>Inserir citação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Aspeto">
  <a:themeElements>
    <a:clrScheme name="Aspeto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Aspeto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11931</TotalTime>
  <Words>1830</Words>
  <Application>Microsoft Office PowerPoint</Application>
  <PresentationFormat>Ecrã Panorâmico</PresentationFormat>
  <Paragraphs>489</Paragraphs>
  <Slides>114</Slides>
  <Notes>114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114</vt:i4>
      </vt:variant>
    </vt:vector>
  </HeadingPairs>
  <TitlesOfParts>
    <vt:vector size="120" baseType="lpstr">
      <vt:lpstr>Arial</vt:lpstr>
      <vt:lpstr>Calibri</vt:lpstr>
      <vt:lpstr>Trebuchet MS</vt:lpstr>
      <vt:lpstr>Wingdings</vt:lpstr>
      <vt:lpstr>Wingdings 3</vt:lpstr>
      <vt:lpstr>Aspeto</vt:lpstr>
      <vt:lpstr>         Citar e referenciar:  Gestores de referência bibliográfica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Citar e referenciar: o uso ético da informação</dc:title>
  <dc:creator>Isabel Pacheco Marques Vaz Marcos</dc:creator>
  <cp:lastModifiedBy>Cristina Alves</cp:lastModifiedBy>
  <cp:revision>447</cp:revision>
  <cp:lastPrinted>2015-05-20T10:35:31Z</cp:lastPrinted>
  <dcterms:created xsi:type="dcterms:W3CDTF">2015-04-13T14:54:13Z</dcterms:created>
  <dcterms:modified xsi:type="dcterms:W3CDTF">2016-06-08T12:29:26Z</dcterms:modified>
</cp:coreProperties>
</file>