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58" r:id="rId4"/>
    <p:sldId id="262" r:id="rId5"/>
    <p:sldId id="261" r:id="rId6"/>
    <p:sldId id="260" r:id="rId7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3" autoAdjust="0"/>
    <p:restoredTop sz="86449" autoAdjust="0"/>
  </p:normalViewPr>
  <p:slideViewPr>
    <p:cSldViewPr snapToGrid="0">
      <p:cViewPr varScale="1">
        <p:scale>
          <a:sx n="69" d="100"/>
          <a:sy n="69" d="100"/>
        </p:scale>
        <p:origin x="259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09A838-98B2-487C-BFDD-F98CE9C59E10}" type="datetimeFigureOut">
              <a:rPr lang="pt-PT" smtClean="0"/>
              <a:t>17/05/2023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2B578-7C1D-48B2-9ADF-0E4477D83E6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4288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2B578-7C1D-48B2-9ADF-0E4477D83E66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6786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Título 1">
            <a:extLst>
              <a:ext uri="{FF2B5EF4-FFF2-40B4-BE49-F238E27FC236}">
                <a16:creationId xmlns:a16="http://schemas.microsoft.com/office/drawing/2014/main" id="{A0259C66-1730-6293-4861-AC412E56A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 cap="all" baseline="0"/>
            </a:lvl1pPr>
          </a:lstStyle>
          <a:p>
            <a:r>
              <a:rPr lang="pt-PT" dirty="0"/>
              <a:t>Clique para editar o estilo</a:t>
            </a:r>
          </a:p>
        </p:txBody>
      </p:sp>
      <p:sp>
        <p:nvSpPr>
          <p:cNvPr id="4" name="Marcador de Posição do Texto 2">
            <a:extLst>
              <a:ext uri="{FF2B5EF4-FFF2-40B4-BE49-F238E27FC236}">
                <a16:creationId xmlns:a16="http://schemas.microsoft.com/office/drawing/2014/main" id="{89E02C02-BBEC-4DE1-1AD7-CD65D90F9D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Editar os estilos de texto do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99142929-A8A1-C8D4-7D60-DD752E64FE77}"/>
              </a:ext>
            </a:extLst>
          </p:cNvPr>
          <p:cNvSpPr/>
          <p:nvPr userDrawn="1"/>
        </p:nvSpPr>
        <p:spPr>
          <a:xfrm>
            <a:off x="255182" y="5799202"/>
            <a:ext cx="11663916" cy="835151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glow rad="381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18011C7-01EA-7396-4DE3-FAC127870D6F}"/>
              </a:ext>
            </a:extLst>
          </p:cNvPr>
          <p:cNvSpPr txBox="1"/>
          <p:nvPr userDrawn="1"/>
        </p:nvSpPr>
        <p:spPr>
          <a:xfrm>
            <a:off x="1620590" y="6085972"/>
            <a:ext cx="89508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unito" pitchFamily="2" charset="0"/>
                <a:cs typeface="Arial" panose="020B0604020202020204" pitchFamily="34" charset="0"/>
              </a:rPr>
              <a:t>Financiado por Fundos Nacionais através da FCT – Fundação para a Ciência e a Tecnologia, I.P., no âmbito do projeto, UIDB/04372/2020</a:t>
            </a:r>
            <a:endParaRPr lang="pt-PT" sz="1050" b="0" dirty="0">
              <a:solidFill>
                <a:schemeClr val="bg1"/>
              </a:solidFill>
              <a:latin typeface="Nunito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757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AD7E3322-CEBC-276F-6D13-22BBF0A2AB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90" y="163633"/>
            <a:ext cx="11734620" cy="6552000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4F28AC48-A23B-87D5-5394-9CB51AA54614}"/>
              </a:ext>
            </a:extLst>
          </p:cNvPr>
          <p:cNvSpPr/>
          <p:nvPr userDrawn="1"/>
        </p:nvSpPr>
        <p:spPr>
          <a:xfrm>
            <a:off x="239323" y="3476656"/>
            <a:ext cx="11713354" cy="287336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817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1622F241-0A0A-DB09-080F-C8FA57FC5C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39" y="473318"/>
            <a:ext cx="11209537" cy="638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01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94338F-F42F-DC4F-0809-1150F363C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860" y="3429000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GB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74C74E2-86AD-9F02-1278-F9A03649B3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28178"/>
            <a:ext cx="10058400" cy="2970503"/>
          </a:xfrm>
          <a:prstGeom prst="roundRect">
            <a:avLst/>
          </a:prstGeom>
        </p:spPr>
      </p:pic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8D74223A-BA79-76DF-D54F-9C1CFAAC5740}"/>
              </a:ext>
            </a:extLst>
          </p:cNvPr>
          <p:cNvSpPr/>
          <p:nvPr userDrawn="1"/>
        </p:nvSpPr>
        <p:spPr>
          <a:xfrm>
            <a:off x="1066800" y="5799202"/>
            <a:ext cx="10058400" cy="835151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glow rad="381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FFF98CC-0F52-8BEC-F7BC-6363351CF65D}"/>
              </a:ext>
            </a:extLst>
          </p:cNvPr>
          <p:cNvSpPr txBox="1"/>
          <p:nvPr userDrawn="1"/>
        </p:nvSpPr>
        <p:spPr>
          <a:xfrm>
            <a:off x="1849190" y="6085972"/>
            <a:ext cx="89508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unito" pitchFamily="2" charset="0"/>
                <a:cs typeface="Arial" panose="020B0604020202020204" pitchFamily="34" charset="0"/>
              </a:rPr>
              <a:t>Financiado por Fundos Nacionais através da FCT – Fundação para a Ciência e a Tecnologia, I.P., no âmbito do projeto, UIDB/04372/2020</a:t>
            </a:r>
            <a:endParaRPr lang="pt-PT" sz="1050" b="0" dirty="0">
              <a:solidFill>
                <a:schemeClr val="bg1"/>
              </a:solidFill>
              <a:latin typeface="Nunito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615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E3D0E7BC-2750-DA89-D88B-6923352D3A56}"/>
              </a:ext>
            </a:extLst>
          </p:cNvPr>
          <p:cNvSpPr/>
          <p:nvPr userDrawn="1"/>
        </p:nvSpPr>
        <p:spPr>
          <a:xfrm>
            <a:off x="255182" y="5799202"/>
            <a:ext cx="11663916" cy="835151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glow rad="381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CD7A201B-F13C-1274-80E8-887EF75EE2FD}"/>
              </a:ext>
            </a:extLst>
          </p:cNvPr>
          <p:cNvSpPr txBox="1"/>
          <p:nvPr userDrawn="1"/>
        </p:nvSpPr>
        <p:spPr>
          <a:xfrm>
            <a:off x="1620590" y="6085972"/>
            <a:ext cx="89508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unito" pitchFamily="2" charset="0"/>
                <a:cs typeface="Arial" panose="020B0604020202020204" pitchFamily="34" charset="0"/>
              </a:rPr>
              <a:t>Financiado por Fundos Nacionais através da FCT – Fundação para a Ciência e a Tecnologia, I.P., no âmbito do projeto, UIDB/04372/2020</a:t>
            </a:r>
            <a:endParaRPr lang="pt-PT" sz="1050" b="0" dirty="0">
              <a:solidFill>
                <a:schemeClr val="bg1"/>
              </a:solidFill>
              <a:latin typeface="Nunito" pitchFamily="2" charset="0"/>
              <a:cs typeface="Arial" panose="020B0604020202020204" pitchFamily="34" charset="0"/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3423A4D9-7347-2D51-B85B-D2F3DFF656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11571" y="365125"/>
            <a:ext cx="9696893" cy="77255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cap="all" baseline="0"/>
            </a:lvl1pPr>
          </a:lstStyle>
          <a:p>
            <a:r>
              <a:rPr lang="pt-PT" dirty="0"/>
              <a:t>Título</a:t>
            </a:r>
          </a:p>
        </p:txBody>
      </p:sp>
      <p:sp>
        <p:nvSpPr>
          <p:cNvPr id="14" name="Marcador de Posição de Conteúdo 2">
            <a:extLst>
              <a:ext uri="{FF2B5EF4-FFF2-40B4-BE49-F238E27FC236}">
                <a16:creationId xmlns:a16="http://schemas.microsoft.com/office/drawing/2014/main" id="{7E95E8DB-0B8D-6DC9-A1CB-3041642EE09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211571" y="1825625"/>
            <a:ext cx="9696894" cy="3973576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pPr lvl="0"/>
            <a:r>
              <a:rPr lang="pt-PT" dirty="0"/>
              <a:t>Clique para adicionar</a:t>
            </a: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01A7D3AA-B5F0-2421-4333-C92A928E06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9" r="54420" b="39217"/>
          <a:stretch/>
        </p:blipFill>
        <p:spPr>
          <a:xfrm>
            <a:off x="253409" y="337758"/>
            <a:ext cx="1819940" cy="684311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37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9" r="54420" b="39217"/>
          <a:stretch/>
        </p:blipFill>
        <p:spPr>
          <a:xfrm>
            <a:off x="253409" y="337758"/>
            <a:ext cx="1819940" cy="684311"/>
          </a:xfrm>
          <a:prstGeom prst="roundRect">
            <a:avLst/>
          </a:prstGeom>
        </p:spPr>
      </p:pic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F9B48594-5E1B-0398-C510-5C8A1E2F9827}"/>
              </a:ext>
            </a:extLst>
          </p:cNvPr>
          <p:cNvSpPr/>
          <p:nvPr userDrawn="1"/>
        </p:nvSpPr>
        <p:spPr>
          <a:xfrm>
            <a:off x="255182" y="5799202"/>
            <a:ext cx="11663916" cy="835151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glow rad="381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D2CBAD4-A203-373C-692A-3374702A2D70}"/>
              </a:ext>
            </a:extLst>
          </p:cNvPr>
          <p:cNvSpPr txBox="1"/>
          <p:nvPr userDrawn="1"/>
        </p:nvSpPr>
        <p:spPr>
          <a:xfrm>
            <a:off x="1620590" y="6085972"/>
            <a:ext cx="89508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unito" pitchFamily="2" charset="0"/>
                <a:cs typeface="Arial" panose="020B0604020202020204" pitchFamily="34" charset="0"/>
              </a:rPr>
              <a:t>Financiado por Fundos Nacionais através da FCT – Fundação para a Ciência e a Tecnologia, I.P., no âmbito do projeto, UIDB/04372/2020</a:t>
            </a:r>
            <a:endParaRPr lang="pt-PT" sz="1050" b="0" dirty="0">
              <a:solidFill>
                <a:schemeClr val="bg1"/>
              </a:solidFill>
              <a:latin typeface="Nunito" pitchFamily="2" charset="0"/>
              <a:cs typeface="Arial" panose="020B0604020202020204" pitchFamily="34" charset="0"/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502DAF2E-C548-D2AC-866A-C07EC16C05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11571" y="365125"/>
            <a:ext cx="9696893" cy="77255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cap="all" baseline="0"/>
            </a:lvl1pPr>
          </a:lstStyle>
          <a:p>
            <a:r>
              <a:rPr lang="pt-PT" dirty="0"/>
              <a:t>Título</a:t>
            </a:r>
          </a:p>
        </p:txBody>
      </p:sp>
      <p:sp>
        <p:nvSpPr>
          <p:cNvPr id="8" name="Marcador de Posição de Conteúdo 2">
            <a:extLst>
              <a:ext uri="{FF2B5EF4-FFF2-40B4-BE49-F238E27FC236}">
                <a16:creationId xmlns:a16="http://schemas.microsoft.com/office/drawing/2014/main" id="{1236C998-3852-9230-3FF5-804F13AE5EC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53409" y="1825625"/>
            <a:ext cx="11655056" cy="3973576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pPr lvl="0"/>
            <a:r>
              <a:rPr lang="pt-PT" dirty="0"/>
              <a:t>Clique para adicionar</a:t>
            </a:r>
          </a:p>
        </p:txBody>
      </p:sp>
    </p:spTree>
    <p:extLst>
      <p:ext uri="{BB962C8B-B14F-4D97-AF65-F5344CB8AC3E}">
        <p14:creationId xmlns:p14="http://schemas.microsoft.com/office/powerpoint/2010/main" val="1026749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pPr lvl="0"/>
            <a:r>
              <a:rPr lang="pt-PT" dirty="0"/>
              <a:t>Clique para adicionar…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pPr lvl="0"/>
            <a:r>
              <a:rPr lang="pt-PT" dirty="0"/>
              <a:t>Clique para adicionar….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7382C685-E5AF-1096-CEDF-0F9F815238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9" r="54420" b="39217"/>
          <a:stretch/>
        </p:blipFill>
        <p:spPr>
          <a:xfrm>
            <a:off x="253409" y="337758"/>
            <a:ext cx="1819940" cy="684311"/>
          </a:xfrm>
          <a:prstGeom prst="roundRect">
            <a:avLst/>
          </a:prstGeom>
        </p:spPr>
      </p:pic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4C41E11C-BC97-A356-02D5-D7FC37E02AE8}"/>
              </a:ext>
            </a:extLst>
          </p:cNvPr>
          <p:cNvSpPr/>
          <p:nvPr userDrawn="1"/>
        </p:nvSpPr>
        <p:spPr>
          <a:xfrm>
            <a:off x="255182" y="5799202"/>
            <a:ext cx="11663916" cy="835151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glow rad="381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C31B217A-5B29-B9B7-C1F6-698FDE1B72E7}"/>
              </a:ext>
            </a:extLst>
          </p:cNvPr>
          <p:cNvSpPr txBox="1"/>
          <p:nvPr userDrawn="1"/>
        </p:nvSpPr>
        <p:spPr>
          <a:xfrm>
            <a:off x="1620590" y="6085972"/>
            <a:ext cx="89508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unito" pitchFamily="2" charset="0"/>
                <a:cs typeface="Arial" panose="020B0604020202020204" pitchFamily="34" charset="0"/>
              </a:rPr>
              <a:t>Financiado por Fundos Nacionais através da FCT – Fundação para a Ciência e a Tecnologia, I.P., no âmbito do projeto, UIDB/04372/2020</a:t>
            </a:r>
            <a:endParaRPr lang="pt-PT" sz="1050" b="0" dirty="0">
              <a:solidFill>
                <a:schemeClr val="bg1"/>
              </a:solidFill>
              <a:latin typeface="Nunito" pitchFamily="2" charset="0"/>
              <a:cs typeface="Arial" panose="020B0604020202020204" pitchFamily="34" charset="0"/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C2C2403B-4A88-C50E-BD1C-FB23C8120C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11571" y="365125"/>
            <a:ext cx="9696893" cy="77255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cap="all" baseline="0"/>
            </a:lvl1pPr>
          </a:lstStyle>
          <a:p>
            <a:r>
              <a:rPr lang="pt-PT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150303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/>
          <p:cNvSpPr txBox="1"/>
          <p:nvPr userDrawn="1"/>
        </p:nvSpPr>
        <p:spPr>
          <a:xfrm>
            <a:off x="682580" y="1596980"/>
            <a:ext cx="1056067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>
                <a:latin typeface="Nunito" pitchFamily="2" charset="0"/>
              </a:rPr>
              <a:t>Clique para adicionar texto</a:t>
            </a:r>
          </a:p>
          <a:p>
            <a:endParaRPr lang="pt-PT" sz="2800" dirty="0">
              <a:latin typeface="Nunito" pitchFamily="2" charset="0"/>
            </a:endParaRPr>
          </a:p>
          <a:p>
            <a:endParaRPr lang="pt-PT" dirty="0">
              <a:latin typeface="Nunito" pitchFamily="2" charset="0"/>
            </a:endParaRPr>
          </a:p>
          <a:p>
            <a:endParaRPr lang="pt-PT" dirty="0">
              <a:latin typeface="Nunito" pitchFamily="2" charset="0"/>
            </a:endParaRPr>
          </a:p>
          <a:p>
            <a:endParaRPr lang="pt-PT" dirty="0">
              <a:latin typeface="Nunito" pitchFamily="2" charset="0"/>
            </a:endParaRPr>
          </a:p>
          <a:p>
            <a:endParaRPr lang="pt-PT" dirty="0">
              <a:latin typeface="Nunito" pitchFamily="2" charset="0"/>
            </a:endParaRPr>
          </a:p>
          <a:p>
            <a:endParaRPr lang="pt-PT" dirty="0">
              <a:latin typeface="Nunito" pitchFamily="2" charset="0"/>
            </a:endParaRPr>
          </a:p>
          <a:p>
            <a:endParaRPr lang="pt-PT" dirty="0">
              <a:latin typeface="Nunito" pitchFamily="2" charset="0"/>
            </a:endParaRPr>
          </a:p>
          <a:p>
            <a:endParaRPr lang="pt-PT" dirty="0">
              <a:latin typeface="Nunito" pitchFamily="2" charset="0"/>
            </a:endParaRPr>
          </a:p>
          <a:p>
            <a:endParaRPr lang="pt-PT" dirty="0">
              <a:latin typeface="Nunito" pitchFamily="2" charset="0"/>
            </a:endParaRPr>
          </a:p>
          <a:p>
            <a:endParaRPr lang="pt-PT" dirty="0">
              <a:latin typeface="Nunito" pitchFamily="2" charset="0"/>
            </a:endParaRPr>
          </a:p>
          <a:p>
            <a:endParaRPr lang="pt-PT" dirty="0">
              <a:latin typeface="Nunito" pitchFamily="2" charset="0"/>
            </a:endParaRPr>
          </a:p>
          <a:p>
            <a:endParaRPr lang="pt-PT" dirty="0">
              <a:latin typeface="Nunito" pitchFamily="2" charset="0"/>
            </a:endParaRPr>
          </a:p>
          <a:p>
            <a:endParaRPr lang="pt-PT" dirty="0">
              <a:latin typeface="Nunito" pitchFamily="2" charset="0"/>
            </a:endParaRPr>
          </a:p>
          <a:p>
            <a:endParaRPr lang="pt-PT" dirty="0">
              <a:latin typeface="Nunito" pitchFamily="2" charset="0"/>
            </a:endParaRPr>
          </a:p>
          <a:p>
            <a:endParaRPr lang="pt-PT" dirty="0">
              <a:latin typeface="Nunito" pitchFamily="2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8E7E4B9-6458-D11D-8D7D-77A5247A2D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9" r="54420" b="39217"/>
          <a:stretch/>
        </p:blipFill>
        <p:spPr>
          <a:xfrm>
            <a:off x="253409" y="337758"/>
            <a:ext cx="1819940" cy="684311"/>
          </a:xfrm>
          <a:prstGeom prst="roundRect">
            <a:avLst/>
          </a:prstGeom>
        </p:spPr>
      </p:pic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92224A1B-A25F-D077-8078-8DF0AFC4FA33}"/>
              </a:ext>
            </a:extLst>
          </p:cNvPr>
          <p:cNvSpPr/>
          <p:nvPr userDrawn="1"/>
        </p:nvSpPr>
        <p:spPr>
          <a:xfrm>
            <a:off x="255182" y="5799202"/>
            <a:ext cx="11663916" cy="835151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glow rad="381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55772B6-ADC3-6A25-E47F-A9260746B414}"/>
              </a:ext>
            </a:extLst>
          </p:cNvPr>
          <p:cNvSpPr txBox="1"/>
          <p:nvPr userDrawn="1"/>
        </p:nvSpPr>
        <p:spPr>
          <a:xfrm>
            <a:off x="1620590" y="6085972"/>
            <a:ext cx="89508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unito" pitchFamily="2" charset="0"/>
                <a:cs typeface="Arial" panose="020B0604020202020204" pitchFamily="34" charset="0"/>
              </a:rPr>
              <a:t>Financiado por Fundos Nacionais através da FCT – Fundação para a Ciência e a Tecnologia, I.P., no âmbito do projeto, UIDB/04372/2020</a:t>
            </a:r>
            <a:endParaRPr lang="pt-PT" sz="1050" b="0" dirty="0">
              <a:solidFill>
                <a:schemeClr val="bg1"/>
              </a:solidFill>
              <a:latin typeface="Nunito" pitchFamily="2" charset="0"/>
              <a:cs typeface="Arial" panose="020B0604020202020204" pitchFamily="34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CD6FD3E5-40FB-5EE9-45F0-845E140DE2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11571" y="365125"/>
            <a:ext cx="9696893" cy="77255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cap="all" baseline="0"/>
            </a:lvl1pPr>
          </a:lstStyle>
          <a:p>
            <a:r>
              <a:rPr lang="pt-PT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3325282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: Cantos Arredondados 2">
            <a:extLst>
              <a:ext uri="{FF2B5EF4-FFF2-40B4-BE49-F238E27FC236}">
                <a16:creationId xmlns:a16="http://schemas.microsoft.com/office/drawing/2014/main" id="{FF900B48-EA02-9BEA-026F-1F9966B38E5B}"/>
              </a:ext>
            </a:extLst>
          </p:cNvPr>
          <p:cNvSpPr/>
          <p:nvPr userDrawn="1"/>
        </p:nvSpPr>
        <p:spPr>
          <a:xfrm>
            <a:off x="255182" y="5799202"/>
            <a:ext cx="11663916" cy="835151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glow rad="381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81C9AA1-180E-C1D0-21CF-F41331C4A172}"/>
              </a:ext>
            </a:extLst>
          </p:cNvPr>
          <p:cNvSpPr txBox="1"/>
          <p:nvPr userDrawn="1"/>
        </p:nvSpPr>
        <p:spPr>
          <a:xfrm>
            <a:off x="1620590" y="6085972"/>
            <a:ext cx="89508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unito" pitchFamily="2" charset="0"/>
                <a:cs typeface="Arial" panose="020B0604020202020204" pitchFamily="34" charset="0"/>
              </a:rPr>
              <a:t>Financiado por Fundos Nacionais através da FCT – Fundação para a Ciência e a Tecnologia, I.P., no âmbito do projeto, UIDB/04372/2020</a:t>
            </a:r>
            <a:endParaRPr lang="pt-PT" sz="1050" b="0" dirty="0">
              <a:solidFill>
                <a:schemeClr val="bg1"/>
              </a:solidFill>
              <a:latin typeface="Nunito" pitchFamily="2" charset="0"/>
              <a:cs typeface="Arial" panose="020B0604020202020204" pitchFamily="34" charset="0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12361C7-21F0-4B98-BF94-C17E6775F6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11571" y="365125"/>
            <a:ext cx="9696893" cy="77255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cap="all" baseline="0"/>
            </a:lvl1pPr>
          </a:lstStyle>
          <a:p>
            <a:r>
              <a:rPr lang="pt-PT" dirty="0"/>
              <a:t>Título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1FF326EB-8204-6F39-63AE-3AD1C05ED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9" r="54420" b="39217"/>
          <a:stretch/>
        </p:blipFill>
        <p:spPr>
          <a:xfrm>
            <a:off x="253409" y="337758"/>
            <a:ext cx="1819940" cy="684311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45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Editar os estilos de texto do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910182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4" r:id="rId2"/>
    <p:sldLayoutId id="2147483657" r:id="rId3"/>
    <p:sldLayoutId id="2147483658" r:id="rId4"/>
    <p:sldLayoutId id="2147483649" r:id="rId5"/>
    <p:sldLayoutId id="2147483650" r:id="rId6"/>
    <p:sldLayoutId id="2147483652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Nunito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Nunito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unito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Nunito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Nunito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Nunito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1105786" y="3429000"/>
            <a:ext cx="9973339" cy="1325563"/>
          </a:xfrm>
        </p:spPr>
        <p:txBody>
          <a:bodyPr>
            <a:normAutofit/>
          </a:bodyPr>
          <a:lstStyle/>
          <a:p>
            <a:pPr algn="ctr"/>
            <a:r>
              <a:rPr lang="pt-PT" sz="3600" cap="all" dirty="0">
                <a:solidFill>
                  <a:srgbClr val="002060"/>
                </a:solidFill>
              </a:rPr>
              <a:t>As Bibliotecas e os Ambientes Digitais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1105786" y="4939990"/>
            <a:ext cx="9973339" cy="599721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pt-PT" sz="3600" dirty="0">
                <a:solidFill>
                  <a:srgbClr val="002060"/>
                </a:solidFill>
              </a:rPr>
              <a:t>Glória Bastos</a:t>
            </a:r>
            <a:r>
              <a:rPr lang="pt-PT" sz="3600" baseline="30000" dirty="0">
                <a:solidFill>
                  <a:srgbClr val="002060"/>
                </a:solidFill>
              </a:rPr>
              <a:t>1</a:t>
            </a:r>
            <a:r>
              <a:rPr lang="pt-PT" sz="3600" dirty="0">
                <a:solidFill>
                  <a:srgbClr val="002060"/>
                </a:solidFill>
              </a:rPr>
              <a:t>, Ana Novo</a:t>
            </a:r>
            <a:r>
              <a:rPr lang="pt-PT" sz="3600" baseline="30000" dirty="0">
                <a:solidFill>
                  <a:srgbClr val="002060"/>
                </a:solidFill>
              </a:rPr>
              <a:t>2</a:t>
            </a:r>
            <a:r>
              <a:rPr lang="pt-PT" sz="3600" dirty="0">
                <a:solidFill>
                  <a:srgbClr val="002060"/>
                </a:solidFill>
              </a:rPr>
              <a:t> – investigadoras principais</a:t>
            </a:r>
          </a:p>
          <a:p>
            <a:pPr marL="0" indent="0" algn="ctr">
              <a:buNone/>
            </a:pPr>
            <a:r>
              <a:rPr lang="pt-PT" sz="3200" baseline="30000" dirty="0">
                <a:solidFill>
                  <a:srgbClr val="002060"/>
                </a:solidFill>
              </a:rPr>
              <a:t>1 </a:t>
            </a:r>
            <a:r>
              <a:rPr lang="pt-PT" sz="2900" dirty="0">
                <a:solidFill>
                  <a:srgbClr val="002060"/>
                </a:solidFill>
              </a:rPr>
              <a:t>LE@AD, Universidade Aberta; </a:t>
            </a:r>
            <a:r>
              <a:rPr lang="pt-PT" sz="2900" baseline="30000" dirty="0">
                <a:solidFill>
                  <a:srgbClr val="002060"/>
                </a:solidFill>
              </a:rPr>
              <a:t>2</a:t>
            </a:r>
            <a:r>
              <a:rPr lang="pt-PT" sz="2900" dirty="0">
                <a:solidFill>
                  <a:srgbClr val="002060"/>
                </a:solidFill>
              </a:rPr>
              <a:t> Universidade Aberta</a:t>
            </a:r>
          </a:p>
        </p:txBody>
      </p:sp>
    </p:spTree>
    <p:extLst>
      <p:ext uri="{BB962C8B-B14F-4D97-AF65-F5344CB8AC3E}">
        <p14:creationId xmlns:p14="http://schemas.microsoft.com/office/powerpoint/2010/main" val="2184767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11571" y="365125"/>
            <a:ext cx="9696893" cy="772559"/>
          </a:xfrm>
        </p:spPr>
        <p:txBody>
          <a:bodyPr/>
          <a:lstStyle/>
          <a:p>
            <a:r>
              <a:rPr lang="pt-PT" dirty="0">
                <a:solidFill>
                  <a:srgbClr val="002060"/>
                </a:solidFill>
              </a:rPr>
              <a:t>As Bibliotecas e os Ambientes Digitais</a:t>
            </a:r>
          </a:p>
        </p:txBody>
      </p:sp>
      <p:sp>
        <p:nvSpPr>
          <p:cNvPr id="5" name="Marcador de Posição de Conteúdo 4">
            <a:extLst>
              <a:ext uri="{FF2B5EF4-FFF2-40B4-BE49-F238E27FC236}">
                <a16:creationId xmlns:a16="http://schemas.microsoft.com/office/drawing/2014/main" id="{F98C8938-B323-73B1-BEF5-592B8810ABD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11571" y="1825625"/>
            <a:ext cx="9696894" cy="39159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dirty="0">
                <a:solidFill>
                  <a:srgbClr val="002060"/>
                </a:solidFill>
              </a:rPr>
              <a:t>FOCO DO PROJETO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PT" sz="2000" dirty="0">
                <a:solidFill>
                  <a:srgbClr val="002060"/>
                </a:solidFill>
              </a:rPr>
              <a:t>Análise do papel que os ambientes digitais podem desempenhar nas bibliotecas, tendo em atenção especial dois eixos: </a:t>
            </a:r>
          </a:p>
          <a:p>
            <a:pPr marL="514350" indent="-514350">
              <a:lnSpc>
                <a:spcPct val="150000"/>
              </a:lnSpc>
              <a:buAutoNum type="alphaLcParenR"/>
            </a:pPr>
            <a:r>
              <a:rPr lang="pt-PT" sz="2000" dirty="0">
                <a:solidFill>
                  <a:srgbClr val="002060"/>
                </a:solidFill>
              </a:rPr>
              <a:t>como elementos que permitem criar oportunidades e estratégias de formação e de aprendizagem mais atrativas e eficazes; </a:t>
            </a:r>
          </a:p>
          <a:p>
            <a:pPr marL="514350" indent="-514350">
              <a:lnSpc>
                <a:spcPct val="150000"/>
              </a:lnSpc>
              <a:buAutoNum type="alphaLcParenR"/>
            </a:pPr>
            <a:r>
              <a:rPr lang="pt-PT" sz="2000" dirty="0">
                <a:solidFill>
                  <a:srgbClr val="002060"/>
                </a:solidFill>
              </a:rPr>
              <a:t>b) como elementos de apoio à gestão da informação nas bibliotecas.</a:t>
            </a:r>
            <a:endParaRPr lang="en-GB" sz="2000" dirty="0">
              <a:solidFill>
                <a:srgbClr val="002060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CCC1CF6-70EE-ED58-C082-8EEB206AD1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35" y="5344337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295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11572" y="365125"/>
            <a:ext cx="9142228" cy="772559"/>
          </a:xfrm>
        </p:spPr>
        <p:txBody>
          <a:bodyPr/>
          <a:lstStyle/>
          <a:p>
            <a:r>
              <a:rPr lang="pt-PT" dirty="0">
                <a:solidFill>
                  <a:srgbClr val="002060"/>
                </a:solidFill>
              </a:rPr>
              <a:t>As Bibliotecas e os Ambientes Digitais</a:t>
            </a:r>
          </a:p>
        </p:txBody>
      </p:sp>
      <p:sp>
        <p:nvSpPr>
          <p:cNvPr id="7" name="Marcador de Posição de Conteúdo 6">
            <a:extLst>
              <a:ext uri="{FF2B5EF4-FFF2-40B4-BE49-F238E27FC236}">
                <a16:creationId xmlns:a16="http://schemas.microsoft.com/office/drawing/2014/main" id="{E8A6DA90-DF31-DC9B-A309-7962528F929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t-PT" dirty="0">
                <a:solidFill>
                  <a:srgbClr val="002060"/>
                </a:solidFill>
              </a:rPr>
              <a:t>O projeto assenta sobretudo na realização dos trabalhos de investigação realizados no âmbito do mestrado em Gestão da Informação e Bibliotecas Escolares, por estudantes e. docentes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8" name="Marcador de Posição de Conteúdo 7">
            <a:extLst>
              <a:ext uri="{FF2B5EF4-FFF2-40B4-BE49-F238E27FC236}">
                <a16:creationId xmlns:a16="http://schemas.microsoft.com/office/drawing/2014/main" id="{6AA6C923-CD52-142B-69A9-6CA51D8E38D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t-PT" dirty="0">
                <a:solidFill>
                  <a:srgbClr val="002060"/>
                </a:solidFill>
              </a:rPr>
              <a:t>Tem também como foco de análise a biblioteca da UAb e os seus contributos na área da divulgação dos recursos educacionais abertos. 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4E0CF55-9CF9-B970-95C4-5FE4874D5B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5322035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205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11572" y="365125"/>
            <a:ext cx="9142228" cy="772559"/>
          </a:xfrm>
        </p:spPr>
        <p:txBody>
          <a:bodyPr/>
          <a:lstStyle/>
          <a:p>
            <a:r>
              <a:rPr lang="pt-PT" dirty="0">
                <a:solidFill>
                  <a:srgbClr val="002060"/>
                </a:solidFill>
              </a:rPr>
              <a:t>As Bibliotecas e os Ambientes Digitais</a:t>
            </a:r>
          </a:p>
        </p:txBody>
      </p:sp>
      <p:sp>
        <p:nvSpPr>
          <p:cNvPr id="7" name="Marcador de Posição de Conteúdo 6">
            <a:extLst>
              <a:ext uri="{FF2B5EF4-FFF2-40B4-BE49-F238E27FC236}">
                <a16:creationId xmlns:a16="http://schemas.microsoft.com/office/drawing/2014/main" id="{E8A6DA90-DF31-DC9B-A309-7962528F92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11572" y="1371600"/>
            <a:ext cx="8753706" cy="459349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t-PT" dirty="0">
                <a:solidFill>
                  <a:srgbClr val="002060"/>
                </a:solidFill>
              </a:rPr>
              <a:t>Os objetivos centrais de investigação são os seguintes: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PT" dirty="0">
                <a:solidFill>
                  <a:srgbClr val="002060"/>
                </a:solidFill>
              </a:rPr>
              <a:t>1. Identificar e analisar o uso que as bibliotecas fazem dos ambientes digitais para fins informativos e formativos.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PT" dirty="0">
                <a:solidFill>
                  <a:srgbClr val="002060"/>
                </a:solidFill>
              </a:rPr>
              <a:t>2. Analisar a presença e uso de recursos digitais abertos (nomeadamente REA) nas bibliotecas.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PT" dirty="0">
                <a:solidFill>
                  <a:srgbClr val="002060"/>
                </a:solidFill>
              </a:rPr>
              <a:t>3. Analisar o papel e o lugar das tecnologias e dos ambientes digitais no desenvolvimento das diferentes literacias (de leitura, da informação, mediática), em especial nas bibliotecas escolares.</a:t>
            </a:r>
          </a:p>
          <a:p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E093B59-0D74-7362-AD48-C13B158074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22" y="5310884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053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11572" y="365125"/>
            <a:ext cx="9142228" cy="772559"/>
          </a:xfrm>
        </p:spPr>
        <p:txBody>
          <a:bodyPr/>
          <a:lstStyle/>
          <a:p>
            <a:r>
              <a:rPr lang="pt-PT" dirty="0">
                <a:solidFill>
                  <a:srgbClr val="002060"/>
                </a:solidFill>
              </a:rPr>
              <a:t>As Bibliotecas e os Ambientes Digitais</a:t>
            </a:r>
          </a:p>
        </p:txBody>
      </p:sp>
      <p:sp>
        <p:nvSpPr>
          <p:cNvPr id="7" name="Marcador de Posição de Conteúdo 6">
            <a:extLst>
              <a:ext uri="{FF2B5EF4-FFF2-40B4-BE49-F238E27FC236}">
                <a16:creationId xmlns:a16="http://schemas.microsoft.com/office/drawing/2014/main" id="{E8A6DA90-DF31-DC9B-A309-7962528F92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16204" y="1569146"/>
            <a:ext cx="9567747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</a:t>
            </a:r>
            <a:r>
              <a:rPr lang="en-GB" sz="2800" dirty="0">
                <a:solidFill>
                  <a:srgbClr val="002060"/>
                </a:solidFill>
              </a:rPr>
              <a:t>RESULTADOS (2022-23)</a:t>
            </a:r>
          </a:p>
          <a:p>
            <a:pPr marL="0" indent="0">
              <a:buNone/>
            </a:pPr>
            <a:endParaRPr lang="en-GB" sz="2800" dirty="0">
              <a:solidFill>
                <a:srgbClr val="002060"/>
              </a:solidFill>
            </a:endParaRPr>
          </a:p>
          <a:p>
            <a:pPr marL="457200" indent="-457200">
              <a:buAutoNum type="arabicPeriod"/>
            </a:pPr>
            <a:r>
              <a:rPr lang="en-GB" dirty="0" err="1">
                <a:solidFill>
                  <a:srgbClr val="002060"/>
                </a:solidFill>
              </a:rPr>
              <a:t>Dissertações</a:t>
            </a:r>
            <a:r>
              <a:rPr lang="en-GB" dirty="0">
                <a:solidFill>
                  <a:srgbClr val="002060"/>
                </a:solidFill>
              </a:rPr>
              <a:t> – 6 </a:t>
            </a:r>
          </a:p>
          <a:p>
            <a:pPr marL="457200" indent="-457200">
              <a:buAutoNum type="arabicPeriod"/>
            </a:pPr>
            <a:r>
              <a:rPr lang="en-GB" dirty="0" err="1">
                <a:solidFill>
                  <a:srgbClr val="002060"/>
                </a:solidFill>
              </a:rPr>
              <a:t>Doutoramento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err="1">
                <a:solidFill>
                  <a:srgbClr val="002060"/>
                </a:solidFill>
              </a:rPr>
              <a:t>Sanduíche</a:t>
            </a:r>
            <a:r>
              <a:rPr lang="en-GB" dirty="0">
                <a:solidFill>
                  <a:srgbClr val="002060"/>
                </a:solidFill>
              </a:rPr>
              <a:t> - 1</a:t>
            </a:r>
          </a:p>
          <a:p>
            <a:pPr marL="457200" indent="-457200">
              <a:buAutoNum type="arabicPeriod"/>
            </a:pPr>
            <a:r>
              <a:rPr lang="en-GB" dirty="0" err="1">
                <a:solidFill>
                  <a:srgbClr val="002060"/>
                </a:solidFill>
              </a:rPr>
              <a:t>Artigos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err="1">
                <a:solidFill>
                  <a:srgbClr val="002060"/>
                </a:solidFill>
              </a:rPr>
              <a:t>em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err="1">
                <a:solidFill>
                  <a:srgbClr val="002060"/>
                </a:solidFill>
              </a:rPr>
              <a:t>revistas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err="1">
                <a:solidFill>
                  <a:srgbClr val="002060"/>
                </a:solidFill>
              </a:rPr>
              <a:t>internacionais</a:t>
            </a:r>
            <a:r>
              <a:rPr lang="en-GB" dirty="0">
                <a:solidFill>
                  <a:srgbClr val="002060"/>
                </a:solidFill>
              </a:rPr>
              <a:t> – 2</a:t>
            </a:r>
          </a:p>
          <a:p>
            <a:pPr marL="457200" indent="-457200">
              <a:buAutoNum type="arabicPeriod"/>
            </a:pPr>
            <a:r>
              <a:rPr lang="en-GB" dirty="0" err="1">
                <a:solidFill>
                  <a:srgbClr val="002060"/>
                </a:solidFill>
              </a:rPr>
              <a:t>Apresentações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err="1">
                <a:solidFill>
                  <a:srgbClr val="002060"/>
                </a:solidFill>
              </a:rPr>
              <a:t>em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err="1">
                <a:solidFill>
                  <a:srgbClr val="002060"/>
                </a:solidFill>
              </a:rPr>
              <a:t>conferências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err="1">
                <a:solidFill>
                  <a:srgbClr val="002060"/>
                </a:solidFill>
              </a:rPr>
              <a:t>internacionais</a:t>
            </a:r>
            <a:r>
              <a:rPr lang="en-GB" dirty="0">
                <a:solidFill>
                  <a:srgbClr val="002060"/>
                </a:solidFill>
              </a:rPr>
              <a:t> - 2</a:t>
            </a:r>
            <a:endParaRPr lang="pt-PT" dirty="0">
              <a:solidFill>
                <a:srgbClr val="002060"/>
              </a:solidFill>
            </a:endParaRPr>
          </a:p>
          <a:p>
            <a:pPr marL="457200" indent="-457200">
              <a:buAutoNum type="arabicPeriod"/>
            </a:pPr>
            <a:r>
              <a:rPr lang="pt-PT" dirty="0">
                <a:solidFill>
                  <a:srgbClr val="002060"/>
                </a:solidFill>
              </a:rPr>
              <a:t>Apresentações e Artigos em conferências nacionais – 4</a:t>
            </a:r>
          </a:p>
          <a:p>
            <a:pPr marL="457200" indent="-457200">
              <a:buAutoNum type="arabicPeriod"/>
            </a:pPr>
            <a:r>
              <a:rPr lang="pt-PT" dirty="0">
                <a:solidFill>
                  <a:srgbClr val="002060"/>
                </a:solidFill>
              </a:rPr>
              <a:t>Participações em eventos - 3</a:t>
            </a:r>
          </a:p>
          <a:p>
            <a:pPr marL="457200" indent="-457200">
              <a:buAutoNum type="arabicPeriod"/>
            </a:pPr>
            <a:r>
              <a:rPr lang="pt-PT" dirty="0">
                <a:solidFill>
                  <a:srgbClr val="002060"/>
                </a:solidFill>
              </a:rPr>
              <a:t>Organização de Eventos – 2 (a realizar em breve)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28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1200" dirty="0">
              <a:solidFill>
                <a:srgbClr val="002060"/>
              </a:solidFill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B1378A8-9191-CA30-A3BD-A8C1335DD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849" y="5355761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106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9D07558B-C034-8FB0-C194-12EFAD9F6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860" y="3429000"/>
            <a:ext cx="10515600" cy="1746740"/>
          </a:xfrm>
        </p:spPr>
        <p:txBody>
          <a:bodyPr>
            <a:normAutofit/>
          </a:bodyPr>
          <a:lstStyle/>
          <a:p>
            <a:pPr algn="ctr"/>
            <a:r>
              <a:rPr lang="en-GB" dirty="0" err="1">
                <a:solidFill>
                  <a:srgbClr val="002060"/>
                </a:solidFill>
              </a:rPr>
              <a:t>Contacto</a:t>
            </a:r>
            <a:r>
              <a:rPr lang="en-GB" dirty="0">
                <a:solidFill>
                  <a:srgbClr val="002060"/>
                </a:solidFill>
              </a:rPr>
              <a:t> para </a:t>
            </a:r>
            <a:r>
              <a:rPr lang="en-GB" dirty="0" err="1">
                <a:solidFill>
                  <a:srgbClr val="002060"/>
                </a:solidFill>
              </a:rPr>
              <a:t>questões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err="1">
                <a:solidFill>
                  <a:srgbClr val="002060"/>
                </a:solidFill>
              </a:rPr>
              <a:t>sobre</a:t>
            </a:r>
            <a:r>
              <a:rPr lang="en-GB" dirty="0">
                <a:solidFill>
                  <a:srgbClr val="002060"/>
                </a:solidFill>
              </a:rPr>
              <a:t> o </a:t>
            </a:r>
            <a:r>
              <a:rPr lang="en-GB" dirty="0" err="1">
                <a:solidFill>
                  <a:srgbClr val="002060"/>
                </a:solidFill>
              </a:rPr>
              <a:t>projeto</a:t>
            </a:r>
            <a:br>
              <a:rPr lang="en-GB" dirty="0">
                <a:solidFill>
                  <a:srgbClr val="002060"/>
                </a:solidFill>
              </a:rPr>
            </a:br>
            <a:br>
              <a:rPr lang="en-GB" dirty="0">
                <a:solidFill>
                  <a:srgbClr val="002060"/>
                </a:solidFill>
              </a:rPr>
            </a:br>
            <a:r>
              <a:rPr lang="en-GB" cap="none" dirty="0">
                <a:solidFill>
                  <a:srgbClr val="002060"/>
                </a:solidFill>
              </a:rPr>
              <a:t>gloria.bastos@uab.pt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85BAFAB-18AE-304E-893F-01EA2F8D8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583" y="5175740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264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etUP23 template2" id="{6D4F0F66-C80E-4372-ACE5-AA15AA23571E}" vid="{03480D59-A675-45BB-B068-DEF538357764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MeetUP23 template2</Template>
  <TotalTime>282</TotalTime>
  <Words>298</Words>
  <Application>Microsoft Office PowerPoint</Application>
  <PresentationFormat>Ecrã Panorâmico</PresentationFormat>
  <Paragraphs>29</Paragraphs>
  <Slides>6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10" baseType="lpstr">
      <vt:lpstr>Arial</vt:lpstr>
      <vt:lpstr>Calibri</vt:lpstr>
      <vt:lpstr>Nunito</vt:lpstr>
      <vt:lpstr>Tema do Office</vt:lpstr>
      <vt:lpstr>As Bibliotecas e os Ambientes Digitais</vt:lpstr>
      <vt:lpstr>As Bibliotecas e os Ambientes Digitais</vt:lpstr>
      <vt:lpstr>As Bibliotecas e os Ambientes Digitais</vt:lpstr>
      <vt:lpstr>As Bibliotecas e os Ambientes Digitais</vt:lpstr>
      <vt:lpstr>As Bibliotecas e os Ambientes Digitais</vt:lpstr>
      <vt:lpstr>Contacto para questões sobre o projeto  gloria.bastos@uab.pt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Calibri 36, Azul, Negrito</dc:title>
  <dc:creator>Maria Antonieta Pereira da Rocha Docente-530 - Educação Tecnológica</dc:creator>
  <cp:lastModifiedBy>Glória Maria Lourenço Bastos</cp:lastModifiedBy>
  <cp:revision>7</cp:revision>
  <dcterms:created xsi:type="dcterms:W3CDTF">2023-05-07T19:23:10Z</dcterms:created>
  <dcterms:modified xsi:type="dcterms:W3CDTF">2023-05-17T19:29:46Z</dcterms:modified>
</cp:coreProperties>
</file>