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media/image71.jpg" ContentType="image/jpg"/>
  <Override PartName="/ppt/media/image73.jpg" ContentType="image/jpg"/>
  <Override PartName="/ppt/media/image74.jpg" ContentType="image/jpg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382" r:id="rId3"/>
    <p:sldId id="413" r:id="rId4"/>
    <p:sldId id="414" r:id="rId5"/>
    <p:sldId id="415" r:id="rId6"/>
    <p:sldId id="475" r:id="rId7"/>
    <p:sldId id="384" r:id="rId8"/>
    <p:sldId id="416" r:id="rId9"/>
    <p:sldId id="448" r:id="rId10"/>
    <p:sldId id="476" r:id="rId11"/>
    <p:sldId id="393" r:id="rId12"/>
    <p:sldId id="474" r:id="rId13"/>
    <p:sldId id="456" r:id="rId14"/>
    <p:sldId id="472" r:id="rId15"/>
    <p:sldId id="462" r:id="rId16"/>
    <p:sldId id="458" r:id="rId17"/>
    <p:sldId id="464" r:id="rId18"/>
    <p:sldId id="422" r:id="rId19"/>
    <p:sldId id="429" r:id="rId20"/>
    <p:sldId id="426" r:id="rId21"/>
    <p:sldId id="423" r:id="rId22"/>
    <p:sldId id="424" r:id="rId23"/>
    <p:sldId id="433" r:id="rId24"/>
    <p:sldId id="434" r:id="rId25"/>
    <p:sldId id="435" r:id="rId26"/>
    <p:sldId id="459" r:id="rId27"/>
    <p:sldId id="440" r:id="rId28"/>
    <p:sldId id="471" r:id="rId29"/>
    <p:sldId id="468" r:id="rId30"/>
    <p:sldId id="477" r:id="rId31"/>
    <p:sldId id="399" r:id="rId32"/>
    <p:sldId id="425" r:id="rId33"/>
    <p:sldId id="445" r:id="rId34"/>
    <p:sldId id="481" r:id="rId35"/>
    <p:sldId id="478" r:id="rId36"/>
    <p:sldId id="446" r:id="rId37"/>
    <p:sldId id="447" r:id="rId38"/>
    <p:sldId id="412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1C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1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844FE-FDFE-47D6-9FBC-0F27DC389251}" type="datetimeFigureOut">
              <a:rPr lang="pt-PT" smtClean="0"/>
              <a:t>29/05/2026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C4D3C-E577-4A32-977D-808BC2F6879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4997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dirty="0"/>
          </a:p>
        </p:txBody>
      </p:sp>
      <p:sp>
        <p:nvSpPr>
          <p:cNvPr id="286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40A6A668-E223-4032-9484-F5E4DFEED5B3}" type="slidenum">
              <a:rPr lang="pt-PT" altLang="pt-PT"/>
              <a:pPr/>
              <a:t>2</a:t>
            </a:fld>
            <a:endParaRPr lang="pt-PT" altLang="pt-PT" dirty="0"/>
          </a:p>
        </p:txBody>
      </p:sp>
    </p:spTree>
    <p:extLst>
      <p:ext uri="{BB962C8B-B14F-4D97-AF65-F5344CB8AC3E}">
        <p14:creationId xmlns:p14="http://schemas.microsoft.com/office/powerpoint/2010/main" val="3038770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5D3A566-134E-40DF-AC6C-C5B2331813D4}" type="slidenum">
              <a:rPr lang="pt-PT" altLang="pt-PT"/>
              <a:pPr/>
              <a:t>18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3913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5D3A566-134E-40DF-AC6C-C5B2331813D4}" type="slidenum">
              <a:rPr lang="pt-PT" altLang="pt-PT"/>
              <a:pPr/>
              <a:t>19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035833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5D3A566-134E-40DF-AC6C-C5B2331813D4}" type="slidenum">
              <a:rPr lang="pt-PT" altLang="pt-PT"/>
              <a:pPr/>
              <a:t>20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43108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5D3A566-134E-40DF-AC6C-C5B2331813D4}" type="slidenum">
              <a:rPr lang="pt-PT" altLang="pt-PT"/>
              <a:pPr/>
              <a:t>21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48608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5D3A566-134E-40DF-AC6C-C5B2331813D4}" type="slidenum">
              <a:rPr lang="pt-PT" altLang="pt-PT"/>
              <a:pPr/>
              <a:t>22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797691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286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40A6A668-E223-4032-9484-F5E4DFEED5B3}" type="slidenum">
              <a:rPr lang="pt-PT" altLang="pt-PT"/>
              <a:pPr/>
              <a:t>30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531625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286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40A6A668-E223-4032-9484-F5E4DFEED5B3}" type="slidenum">
              <a:rPr lang="pt-PT" altLang="pt-PT"/>
              <a:pPr/>
              <a:t>31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237422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286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40A6A668-E223-4032-9484-F5E4DFEED5B3}" type="slidenum">
              <a:rPr lang="pt-PT" altLang="pt-PT"/>
              <a:pPr/>
              <a:t>32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666396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83D5189D-B7FA-4C07-9C18-4C042F4A53FF}" type="slidenum">
              <a:rPr lang="pt-PT" altLang="pt-PT"/>
              <a:pPr/>
              <a:t>34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850561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34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2334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1E5BE94E-A7DA-45FB-838D-A3108A73DA53}" type="slidenum">
              <a:rPr lang="pt-PT" altLang="pt-PT"/>
              <a:pPr/>
              <a:t>38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01847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573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5F7C14AA-64E9-423F-9E77-09FCAEA5DEEA}" type="slidenum">
              <a:rPr lang="pt-PT" altLang="pt-PT"/>
              <a:pPr/>
              <a:t>6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33468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9604CD4-3EAC-4C5C-80AB-CEEF8606DD46}" type="slidenum">
              <a:rPr lang="pt-PT" altLang="pt-PT"/>
              <a:pPr/>
              <a:t>7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26883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9604CD4-3EAC-4C5C-80AB-CEEF8606DD46}" type="slidenum">
              <a:rPr lang="pt-PT" altLang="pt-PT"/>
              <a:pPr/>
              <a:t>8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00850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9604CD4-3EAC-4C5C-80AB-CEEF8606DD46}" type="slidenum">
              <a:rPr lang="pt-PT" altLang="pt-PT"/>
              <a:pPr/>
              <a:t>10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66321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5D3A566-134E-40DF-AC6C-C5B2331813D4}" type="slidenum">
              <a:rPr lang="pt-PT" altLang="pt-PT"/>
              <a:pPr/>
              <a:t>11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08887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9604CD4-3EAC-4C5C-80AB-CEEF8606DD46}" type="slidenum">
              <a:rPr lang="pt-PT" altLang="pt-PT"/>
              <a:pPr/>
              <a:t>12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567870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573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5F7C14AA-64E9-423F-9E77-09FCAEA5DEEA}" type="slidenum">
              <a:rPr lang="pt-PT" altLang="pt-PT"/>
              <a:pPr/>
              <a:t>14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65641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/>
          </a:p>
        </p:txBody>
      </p:sp>
      <p:sp>
        <p:nvSpPr>
          <p:cNvPr id="573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5F7C14AA-64E9-423F-9E77-09FCAEA5DEEA}" type="slidenum">
              <a:rPr lang="pt-PT" altLang="pt-PT"/>
              <a:pPr/>
              <a:t>15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64904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33CDD-FA38-428C-9B00-68D6907D679C}" type="datetime1">
              <a:rPr lang="pt-PT" smtClean="0"/>
              <a:t>29/05/2026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Gestor de referências bibliográficas Mendeley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0938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9A28E-5718-4764-A430-F464787404CB}" type="datetime1">
              <a:rPr lang="pt-PT" smtClean="0"/>
              <a:t>29/05/2026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Gestor de referências bibliográficas Mendeley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0373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6E01C-7F5D-4232-9348-354532513489}" type="datetime1">
              <a:rPr lang="pt-PT" smtClean="0"/>
              <a:t>29/05/2026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Gestor de referências bibliográficas Mendeley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8725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89ACA-8F79-4E94-AEBA-2B09529A4FDE}" type="datetime1">
              <a:rPr lang="pt-PT" smtClean="0"/>
              <a:t>29/05/2026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Gestor de referências bibliográficas Mendeley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4290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110B-564F-4581-AA9E-2F2C553986F4}" type="datetime1">
              <a:rPr lang="pt-PT" smtClean="0"/>
              <a:t>29/05/2026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Gestor de referências bibliográficas Mendeley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5985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56D55-5248-483B-A8A0-8492FFA8C159}" type="datetime1">
              <a:rPr lang="pt-PT" smtClean="0"/>
              <a:t>29/05/2026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Gestor de referências bibliográficas Mendeley</a:t>
            </a: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6260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2DB6-5A3A-41ED-877F-44333EEBE5D9}" type="datetime1">
              <a:rPr lang="pt-PT" smtClean="0"/>
              <a:t>29/05/2026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Gestor de referências bibliográficas Mendeley</a:t>
            </a: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9979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9364D-215D-43FD-90F8-5602B4C3D35D}" type="datetime1">
              <a:rPr lang="pt-PT" smtClean="0"/>
              <a:t>29/05/2026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Gestor de referências bibliográficas Mendeley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505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EFA3B-4E96-44A0-B5B3-0C68A80C43CA}" type="datetime1">
              <a:rPr lang="pt-PT" smtClean="0"/>
              <a:t>29/05/2026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Gestor de referências bibliográficas Mendeley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332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131A-CCAE-459D-A5A0-3897B47BF8D3}" type="datetime1">
              <a:rPr lang="pt-PT" smtClean="0"/>
              <a:t>29/05/2026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Gestor de referências bibliográficas Mendeley</a:t>
            </a: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850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E4FE2-BC17-460F-B6EC-FB73E92955C0}" type="datetime1">
              <a:rPr lang="pt-PT" smtClean="0"/>
              <a:t>29/05/2026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Gestor de referências bibliográficas Mendeley</a:t>
            </a: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5493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F61D9-1A00-4C77-B759-D26D64B7ECEE}" type="datetime1">
              <a:rPr lang="pt-PT" smtClean="0"/>
              <a:t>29/05/2026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/>
              <a:t>Gestor de referências bibliográficas Mendeley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15CCE-05D7-4575-BFA8-34DCC39A3F4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055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36.png"/><Relationship Id="rId4" Type="http://schemas.openxmlformats.org/officeDocument/2006/relationships/image" Target="../media/image3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6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74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uab.pt/servicos/sd/formularios/pergunte_nos.php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5.png"/><Relationship Id="rId4" Type="http://schemas.openxmlformats.org/officeDocument/2006/relationships/hyperlink" Target="mailto:cdoc@uab.pt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deley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deley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700" y="270056"/>
            <a:ext cx="2766529" cy="756185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74543"/>
            <a:ext cx="2661556" cy="85169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6358153"/>
            <a:ext cx="738830" cy="25859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6577" y="6153661"/>
            <a:ext cx="1679652" cy="46308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1799905" y="1822129"/>
            <a:ext cx="86130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000" b="1" dirty="0">
                <a:latin typeface="Calibri" panose="020F0502020204030204" pitchFamily="34" charset="0"/>
              </a:rPr>
              <a:t>RECURSOS DE INFORMAÇÃO NA UAb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9944100" y="5989320"/>
            <a:ext cx="1852129" cy="8686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8973" y="3383833"/>
            <a:ext cx="3814914" cy="2538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2" name="Título 1"/>
          <p:cNvSpPr>
            <a:spLocks noGrp="1"/>
          </p:cNvSpPr>
          <p:nvPr>
            <p:ph type="ctrTitle"/>
          </p:nvPr>
        </p:nvSpPr>
        <p:spPr>
          <a:xfrm>
            <a:off x="2552069" y="2673932"/>
            <a:ext cx="7108722" cy="701215"/>
          </a:xfrm>
        </p:spPr>
        <p:txBody>
          <a:bodyPr rtlCol="0">
            <a:normAutofit fontScale="90000"/>
          </a:bodyPr>
          <a:lstStyle/>
          <a:p>
            <a:pPr>
              <a:lnSpc>
                <a:spcPct val="150000"/>
              </a:lnSpc>
              <a:defRPr/>
            </a:pPr>
            <a:br>
              <a:rPr lang="pt-PT" b="1" dirty="0">
                <a:latin typeface="Trebuchet MS" panose="020B0603020202020204" pitchFamily="34" charset="0"/>
              </a:rPr>
            </a:br>
            <a:r>
              <a:rPr lang="pt-PT" sz="3600" b="1" dirty="0">
                <a:latin typeface="Candara" panose="020E0502030303020204" pitchFamily="34" charset="0"/>
              </a:rPr>
              <a:t>Gestor de Referências Bibliográficas</a:t>
            </a:r>
            <a:endParaRPr lang="pt-PT" sz="3600" b="1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5627410" y="6127320"/>
            <a:ext cx="958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/>
              <a:t>2020</a:t>
            </a: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1450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2333" y="1801504"/>
            <a:ext cx="7782436" cy="4631806"/>
          </a:xfrm>
          <a:prstGeom prst="rect">
            <a:avLst/>
          </a:prstGeom>
        </p:spPr>
      </p:pic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>
          <a:xfrm>
            <a:off x="3599559" y="6433310"/>
            <a:ext cx="4762500" cy="365125"/>
          </a:xfrm>
        </p:spPr>
        <p:txBody>
          <a:bodyPr/>
          <a:lstStyle/>
          <a:p>
            <a:pPr>
              <a:defRPr/>
            </a:pPr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10</a:t>
            </a:fld>
            <a:endParaRPr lang="en-US" altLang="pt-PT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2332" y="2136316"/>
            <a:ext cx="7782437" cy="2475179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444" y="3643988"/>
            <a:ext cx="11442265" cy="2789322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8660" y="2120528"/>
            <a:ext cx="7766109" cy="4268855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63590" y="2120528"/>
            <a:ext cx="4649971" cy="3643564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0373" y="2136316"/>
            <a:ext cx="6256552" cy="4220033"/>
          </a:xfrm>
          <a:prstGeom prst="rect">
            <a:avLst/>
          </a:prstGeom>
        </p:spPr>
      </p:pic>
      <p:sp>
        <p:nvSpPr>
          <p:cNvPr id="11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3.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Online | Desktop</a:t>
            </a:r>
          </a:p>
        </p:txBody>
      </p:sp>
    </p:spTree>
    <p:extLst>
      <p:ext uri="{BB962C8B-B14F-4D97-AF65-F5344CB8AC3E}">
        <p14:creationId xmlns:p14="http://schemas.microsoft.com/office/powerpoint/2010/main" val="266244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2085" y="1787122"/>
            <a:ext cx="8231164" cy="4335683"/>
          </a:xfrm>
          <a:prstGeom prst="rect">
            <a:avLst/>
          </a:prstGeom>
        </p:spPr>
      </p:pic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11</a:t>
            </a:fld>
            <a:endParaRPr lang="en-US" altLang="pt-PT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1999" y="1787122"/>
            <a:ext cx="6411250" cy="4307710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354231" y="4437308"/>
            <a:ext cx="11500301" cy="707886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/>
          <a:p>
            <a:pPr marR="5080" algn="just"/>
            <a:r>
              <a:rPr lang="pt-PT" sz="2000" spc="-10" dirty="0">
                <a:cs typeface="Carlito"/>
              </a:rPr>
              <a:t>Quando </a:t>
            </a:r>
            <a:r>
              <a:rPr lang="pt-PT" sz="2000" spc="-5" dirty="0">
                <a:cs typeface="Carlito"/>
              </a:rPr>
              <a:t>abrimos o </a:t>
            </a:r>
            <a:r>
              <a:rPr lang="pt-PT" sz="2000" spc="-10" dirty="0">
                <a:cs typeface="Carlito"/>
              </a:rPr>
              <a:t>nosso </a:t>
            </a:r>
            <a:r>
              <a:rPr lang="pt-PT" sz="2000" i="1" spc="-5" dirty="0" err="1">
                <a:cs typeface="Carlito"/>
              </a:rPr>
              <a:t>Mendeley</a:t>
            </a:r>
            <a:r>
              <a:rPr lang="pt-PT" sz="2000" i="1" spc="-5" dirty="0">
                <a:cs typeface="Carlito"/>
              </a:rPr>
              <a:t> </a:t>
            </a:r>
            <a:r>
              <a:rPr lang="pt-PT" sz="2000" i="1" spc="-10" dirty="0">
                <a:cs typeface="Carlito"/>
              </a:rPr>
              <a:t>Desktop </a:t>
            </a:r>
            <a:r>
              <a:rPr lang="pt-PT" sz="2000" spc="-10" dirty="0">
                <a:cs typeface="Carlito"/>
              </a:rPr>
              <a:t>pela</a:t>
            </a:r>
            <a:r>
              <a:rPr lang="pt-PT" sz="2000" spc="-5" dirty="0">
                <a:cs typeface="Carlito"/>
              </a:rPr>
              <a:t> </a:t>
            </a:r>
            <a:r>
              <a:rPr lang="pt-PT" sz="2000" spc="-10" dirty="0">
                <a:cs typeface="Carlito"/>
              </a:rPr>
              <a:t>primeira </a:t>
            </a:r>
            <a:r>
              <a:rPr lang="pt-PT" sz="2000" spc="-15" dirty="0">
                <a:cs typeface="Carlito"/>
              </a:rPr>
              <a:t>vez, </a:t>
            </a:r>
            <a:r>
              <a:rPr lang="pt-PT" sz="2000" spc="-10" dirty="0">
                <a:cs typeface="Carlito"/>
              </a:rPr>
              <a:t>este vai sincronizar-se com </a:t>
            </a:r>
            <a:r>
              <a:rPr lang="pt-PT" sz="2000" spc="-5" dirty="0">
                <a:cs typeface="Carlito"/>
              </a:rPr>
              <a:t>a nossa </a:t>
            </a:r>
            <a:r>
              <a:rPr lang="pt-PT" sz="2000" spc="-10" dirty="0">
                <a:cs typeface="Carlito"/>
              </a:rPr>
              <a:t>área pessoal </a:t>
            </a:r>
            <a:r>
              <a:rPr lang="pt-PT" sz="2000" spc="-5" dirty="0">
                <a:cs typeface="Carlito"/>
              </a:rPr>
              <a:t>online e importar </a:t>
            </a:r>
            <a:r>
              <a:rPr lang="pt-PT" sz="2000" spc="-10" dirty="0">
                <a:cs typeface="Carlito"/>
              </a:rPr>
              <a:t>pastas  </a:t>
            </a:r>
            <a:r>
              <a:rPr lang="pt-PT" sz="2000" spc="-5" dirty="0">
                <a:cs typeface="Carlito"/>
              </a:rPr>
              <a:t>e </a:t>
            </a:r>
            <a:r>
              <a:rPr lang="pt-PT" sz="2000" spc="-15" dirty="0">
                <a:cs typeface="Carlito"/>
              </a:rPr>
              <a:t>referências </a:t>
            </a:r>
            <a:r>
              <a:rPr lang="pt-PT" sz="2000" spc="-5" dirty="0">
                <a:cs typeface="Carlito"/>
              </a:rPr>
              <a:t>aí</a:t>
            </a:r>
            <a:r>
              <a:rPr lang="pt-PT" sz="2000" spc="75" dirty="0">
                <a:cs typeface="Carlito"/>
              </a:rPr>
              <a:t> </a:t>
            </a:r>
            <a:r>
              <a:rPr lang="pt-PT" sz="2000" spc="-10" dirty="0">
                <a:cs typeface="Carlito"/>
              </a:rPr>
              <a:t>guardadas.</a:t>
            </a:r>
            <a:endParaRPr lang="pt-PT" sz="2400" dirty="0">
              <a:cs typeface="Carlito"/>
            </a:endParaRPr>
          </a:p>
        </p:txBody>
      </p:sp>
      <p:sp>
        <p:nvSpPr>
          <p:cNvPr id="14" name="Marcador de Posição do Rodapé 2">
            <a:extLst>
              <a:ext uri="{FF2B5EF4-FFF2-40B4-BE49-F238E27FC236}">
                <a16:creationId xmlns:a16="http://schemas.microsoft.com/office/drawing/2014/main" id="{FDDB074D-B70B-4FBD-99F9-88D72AB27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9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3.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Online | Desktop</a:t>
            </a:r>
          </a:p>
        </p:txBody>
      </p:sp>
      <p:sp>
        <p:nvSpPr>
          <p:cNvPr id="10" name="Seta para a esquerda 9"/>
          <p:cNvSpPr>
            <a:spLocks noChangeAspect="1"/>
          </p:cNvSpPr>
          <p:nvPr/>
        </p:nvSpPr>
        <p:spPr>
          <a:xfrm rot="5400000">
            <a:off x="4187036" y="3601137"/>
            <a:ext cx="756876" cy="761349"/>
          </a:xfrm>
          <a:prstGeom prst="leftArrow">
            <a:avLst>
              <a:gd name="adj1" fmla="val 50001"/>
              <a:gd name="adj2" fmla="val 50000"/>
            </a:avLst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8688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8" name="object 8"/>
          <p:cNvSpPr/>
          <p:nvPr/>
        </p:nvSpPr>
        <p:spPr>
          <a:xfrm>
            <a:off x="7045831" y="1346054"/>
            <a:ext cx="4054360" cy="526981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442" y="1989483"/>
            <a:ext cx="6378131" cy="4377647"/>
          </a:xfrm>
          <a:prstGeom prst="rect">
            <a:avLst/>
          </a:prstGeom>
        </p:spPr>
      </p:pic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12</a:t>
            </a:fld>
            <a:endParaRPr lang="en-US" altLang="pt-PT" dirty="0"/>
          </a:p>
        </p:txBody>
      </p:sp>
      <p:sp>
        <p:nvSpPr>
          <p:cNvPr id="6" name="object 7"/>
          <p:cNvSpPr txBox="1"/>
          <p:nvPr/>
        </p:nvSpPr>
        <p:spPr>
          <a:xfrm>
            <a:off x="390566" y="3402508"/>
            <a:ext cx="11449588" cy="333617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065" rIns="0" bIns="0" rtlCol="0">
            <a:spAutoFit/>
          </a:bodyPr>
          <a:lstStyle/>
          <a:p>
            <a:pPr marL="457200" marR="661035" indent="-457200">
              <a:lnSpc>
                <a:spcPct val="150000"/>
              </a:lnSpc>
              <a:buFont typeface="+mj-lt"/>
              <a:buAutoNum type="arabicPeriod"/>
              <a:tabLst>
                <a:tab pos="160655" algn="l"/>
              </a:tabLst>
            </a:pPr>
            <a:r>
              <a:rPr spc="-5" dirty="0">
                <a:cs typeface="Carlito"/>
              </a:rPr>
              <a:t>Adicionar </a:t>
            </a:r>
            <a:r>
              <a:rPr spc="-15" dirty="0">
                <a:cs typeface="Carlito"/>
              </a:rPr>
              <a:t>diretamente </a:t>
            </a:r>
            <a:r>
              <a:rPr spc="-5" dirty="0">
                <a:cs typeface="Carlito"/>
              </a:rPr>
              <a:t>do </a:t>
            </a:r>
            <a:r>
              <a:rPr spc="-10" dirty="0">
                <a:cs typeface="Carlito"/>
              </a:rPr>
              <a:t>Catálogo </a:t>
            </a:r>
            <a:r>
              <a:rPr spc="-10" dirty="0" err="1">
                <a:cs typeface="Carlito"/>
              </a:rPr>
              <a:t>Mendeley</a:t>
            </a:r>
            <a:r>
              <a:rPr spc="-10" dirty="0">
                <a:cs typeface="Carlito"/>
              </a:rPr>
              <a:t> </a:t>
            </a:r>
            <a:endParaRPr lang="pt-PT" spc="-10" dirty="0">
              <a:cs typeface="Carlito"/>
            </a:endParaRPr>
          </a:p>
          <a:p>
            <a:pPr marL="457200" marR="661035" indent="-457200">
              <a:lnSpc>
                <a:spcPct val="150000"/>
              </a:lnSpc>
              <a:buFont typeface="+mj-lt"/>
              <a:buAutoNum type="arabicPeriod"/>
              <a:tabLst>
                <a:tab pos="160655" algn="l"/>
              </a:tabLst>
            </a:pPr>
            <a:r>
              <a:rPr spc="-10" dirty="0">
                <a:cs typeface="Carlito"/>
              </a:rPr>
              <a:t>Importa</a:t>
            </a:r>
            <a:r>
              <a:rPr lang="pt-PT" spc="-10" dirty="0">
                <a:cs typeface="Carlito"/>
              </a:rPr>
              <a:t>r </a:t>
            </a:r>
            <a:r>
              <a:rPr spc="-10" dirty="0" err="1">
                <a:cs typeface="Carlito"/>
              </a:rPr>
              <a:t>ficheiros</a:t>
            </a:r>
            <a:r>
              <a:rPr spc="-10" dirty="0">
                <a:cs typeface="Carlito"/>
              </a:rPr>
              <a:t> </a:t>
            </a:r>
            <a:r>
              <a:rPr spc="-5" dirty="0" err="1">
                <a:cs typeface="Carlito"/>
              </a:rPr>
              <a:t>ou</a:t>
            </a:r>
            <a:r>
              <a:rPr spc="60" dirty="0">
                <a:cs typeface="Carlito"/>
              </a:rPr>
              <a:t> </a:t>
            </a:r>
            <a:r>
              <a:rPr spc="-5" dirty="0">
                <a:cs typeface="Carlito"/>
              </a:rPr>
              <a:t>pastas</a:t>
            </a:r>
            <a:endParaRPr dirty="0">
              <a:cs typeface="Carlito"/>
            </a:endParaRPr>
          </a:p>
          <a:p>
            <a:pPr indent="-457200">
              <a:lnSpc>
                <a:spcPct val="150000"/>
              </a:lnSpc>
              <a:buFont typeface="+mj-lt"/>
              <a:buAutoNum type="arabicPeriod"/>
              <a:tabLst>
                <a:tab pos="160655" algn="l"/>
              </a:tabLst>
            </a:pPr>
            <a:r>
              <a:rPr spc="-10" dirty="0" err="1">
                <a:cs typeface="Carlito"/>
              </a:rPr>
              <a:t>Migração</a:t>
            </a:r>
            <a:r>
              <a:rPr spc="-10" dirty="0">
                <a:cs typeface="Carlito"/>
              </a:rPr>
              <a:t> </a:t>
            </a:r>
            <a:r>
              <a:rPr spc="-5" dirty="0">
                <a:cs typeface="Carlito"/>
              </a:rPr>
              <a:t>de </a:t>
            </a:r>
            <a:r>
              <a:rPr spc="-10" dirty="0">
                <a:cs typeface="Carlito"/>
              </a:rPr>
              <a:t>outro </a:t>
            </a:r>
            <a:r>
              <a:rPr spc="-15" dirty="0">
                <a:cs typeface="Carlito"/>
              </a:rPr>
              <a:t>programa </a:t>
            </a:r>
            <a:r>
              <a:rPr spc="-20" dirty="0">
                <a:cs typeface="Carlito"/>
              </a:rPr>
              <a:t>através </a:t>
            </a:r>
            <a:r>
              <a:rPr spc="-5" dirty="0">
                <a:cs typeface="Carlito"/>
              </a:rPr>
              <a:t>de </a:t>
            </a:r>
            <a:r>
              <a:rPr spc="-10" dirty="0">
                <a:cs typeface="Carlito"/>
              </a:rPr>
              <a:t>ficheiros </a:t>
            </a:r>
            <a:r>
              <a:rPr spc="-5" dirty="0">
                <a:cs typeface="Carlito"/>
              </a:rPr>
              <a:t>XML,</a:t>
            </a:r>
            <a:r>
              <a:rPr spc="200" dirty="0">
                <a:cs typeface="Carlito"/>
              </a:rPr>
              <a:t> </a:t>
            </a:r>
            <a:r>
              <a:rPr spc="-5" dirty="0">
                <a:cs typeface="Carlito"/>
              </a:rPr>
              <a:t>RIS</a:t>
            </a:r>
            <a:r>
              <a:rPr lang="pt-PT" spc="-5" dirty="0">
                <a:cs typeface="Carlito"/>
              </a:rPr>
              <a:t> </a:t>
            </a:r>
            <a:r>
              <a:rPr spc="-5" dirty="0">
                <a:cs typeface="Carlito"/>
              </a:rPr>
              <a:t>e</a:t>
            </a:r>
            <a:r>
              <a:rPr dirty="0">
                <a:cs typeface="Carlito"/>
              </a:rPr>
              <a:t> </a:t>
            </a:r>
            <a:r>
              <a:rPr spc="-25" dirty="0" err="1">
                <a:cs typeface="Carlito"/>
              </a:rPr>
              <a:t>BibTeX</a:t>
            </a:r>
            <a:endParaRPr lang="pt-PT" spc="-25" dirty="0">
              <a:cs typeface="Carlito"/>
            </a:endParaRPr>
          </a:p>
          <a:p>
            <a:pPr indent="-457200">
              <a:lnSpc>
                <a:spcPct val="150000"/>
              </a:lnSpc>
              <a:buFont typeface="+mj-lt"/>
              <a:buAutoNum type="arabicPeriod"/>
              <a:tabLst>
                <a:tab pos="160655" algn="l"/>
              </a:tabLst>
            </a:pPr>
            <a:r>
              <a:rPr lang="pt-PT" spc="-20" dirty="0">
                <a:cs typeface="Carlito"/>
              </a:rPr>
              <a:t>Através </a:t>
            </a:r>
            <a:r>
              <a:rPr lang="pt-PT" spc="-5" dirty="0">
                <a:cs typeface="Carlito"/>
              </a:rPr>
              <a:t>da </a:t>
            </a:r>
            <a:r>
              <a:rPr lang="pt-PT" spc="-10" dirty="0">
                <a:cs typeface="Carlito"/>
              </a:rPr>
              <a:t>função </a:t>
            </a:r>
            <a:r>
              <a:rPr lang="pt-PT" i="1" spc="-20" dirty="0" err="1">
                <a:cs typeface="Carlito"/>
              </a:rPr>
              <a:t>Watch</a:t>
            </a:r>
            <a:r>
              <a:rPr lang="pt-PT" i="1" spc="-20" dirty="0">
                <a:cs typeface="Carlito"/>
              </a:rPr>
              <a:t> </a:t>
            </a:r>
            <a:r>
              <a:rPr lang="pt-PT" i="1" spc="-10" dirty="0" err="1">
                <a:cs typeface="Carlito"/>
              </a:rPr>
              <a:t>Folder</a:t>
            </a:r>
            <a:r>
              <a:rPr lang="pt-PT" i="1" spc="-10" dirty="0">
                <a:cs typeface="Carlito"/>
              </a:rPr>
              <a:t> </a:t>
            </a:r>
            <a:r>
              <a:rPr lang="pt-PT" spc="-10" dirty="0">
                <a:cs typeface="Carlito"/>
              </a:rPr>
              <a:t>(sempre que um </a:t>
            </a:r>
            <a:r>
              <a:rPr lang="pt-PT" spc="-15" dirty="0">
                <a:cs typeface="Carlito"/>
              </a:rPr>
              <a:t>novo  </a:t>
            </a:r>
            <a:r>
              <a:rPr lang="pt-PT" spc="-10" dirty="0">
                <a:cs typeface="Carlito"/>
              </a:rPr>
              <a:t>ficheiro </a:t>
            </a:r>
            <a:r>
              <a:rPr lang="pt-PT" spc="-15" dirty="0">
                <a:cs typeface="Carlito"/>
              </a:rPr>
              <a:t>for </a:t>
            </a:r>
            <a:r>
              <a:rPr lang="pt-PT" spc="-5" dirty="0">
                <a:cs typeface="Carlito"/>
              </a:rPr>
              <a:t>adicionado a </a:t>
            </a:r>
            <a:r>
              <a:rPr lang="pt-PT" spc="-10" dirty="0">
                <a:cs typeface="Carlito"/>
              </a:rPr>
              <a:t>uma </a:t>
            </a:r>
            <a:r>
              <a:rPr lang="pt-PT" spc="-5" dirty="0">
                <a:cs typeface="Carlito"/>
              </a:rPr>
              <a:t>ou </a:t>
            </a:r>
            <a:r>
              <a:rPr lang="pt-PT" spc="-10" dirty="0">
                <a:cs typeface="Carlito"/>
              </a:rPr>
              <a:t>várias pastas definidas </a:t>
            </a:r>
            <a:r>
              <a:rPr lang="pt-PT" spc="-20" dirty="0">
                <a:cs typeface="Carlito"/>
              </a:rPr>
              <a:t>será       </a:t>
            </a:r>
            <a:r>
              <a:rPr lang="pt-PT" spc="-10" dirty="0">
                <a:cs typeface="Carlito"/>
              </a:rPr>
              <a:t>automaticamente </a:t>
            </a:r>
            <a:r>
              <a:rPr lang="pt-PT" spc="-5" dirty="0">
                <a:cs typeface="Carlito"/>
              </a:rPr>
              <a:t>adicionado à </a:t>
            </a:r>
            <a:r>
              <a:rPr lang="pt-PT" spc="-10" dirty="0">
                <a:cs typeface="Carlito"/>
              </a:rPr>
              <a:t>Biblioteca do </a:t>
            </a:r>
            <a:r>
              <a:rPr lang="pt-PT" i="1" spc="-5" dirty="0" err="1">
                <a:cs typeface="Carlito"/>
              </a:rPr>
              <a:t>Mendeley</a:t>
            </a:r>
            <a:r>
              <a:rPr lang="pt-PT" i="1" spc="-5" dirty="0">
                <a:cs typeface="Carlito"/>
              </a:rPr>
              <a:t>)</a:t>
            </a:r>
          </a:p>
          <a:p>
            <a:pPr marL="469265" indent="-457200">
              <a:lnSpc>
                <a:spcPct val="150000"/>
              </a:lnSpc>
              <a:buFont typeface="+mj-lt"/>
              <a:buAutoNum type="arabicPeriod"/>
              <a:tabLst>
                <a:tab pos="160655" algn="l"/>
              </a:tabLst>
            </a:pPr>
            <a:r>
              <a:rPr lang="pt-PT" spc="-10" dirty="0">
                <a:cs typeface="Carlito"/>
              </a:rPr>
              <a:t>Manualmente, </a:t>
            </a:r>
            <a:r>
              <a:rPr lang="pt-PT" spc="-20" dirty="0">
                <a:cs typeface="Carlito"/>
              </a:rPr>
              <a:t>através </a:t>
            </a:r>
            <a:r>
              <a:rPr lang="pt-PT" spc="-5" dirty="0">
                <a:cs typeface="Carlito"/>
              </a:rPr>
              <a:t>do </a:t>
            </a:r>
            <a:r>
              <a:rPr lang="pt-PT" spc="-10" dirty="0">
                <a:cs typeface="Carlito"/>
              </a:rPr>
              <a:t>preenchimento </a:t>
            </a:r>
            <a:r>
              <a:rPr lang="pt-PT" spc="-5" dirty="0">
                <a:cs typeface="Carlito"/>
              </a:rPr>
              <a:t>de </a:t>
            </a:r>
            <a:r>
              <a:rPr lang="pt-PT" spc="-10" dirty="0">
                <a:cs typeface="Carlito"/>
              </a:rPr>
              <a:t>uma </a:t>
            </a:r>
            <a:r>
              <a:rPr lang="pt-PT" spc="-15" dirty="0">
                <a:cs typeface="Carlito"/>
              </a:rPr>
              <a:t>folha</a:t>
            </a:r>
            <a:r>
              <a:rPr lang="pt-PT" spc="100" dirty="0">
                <a:cs typeface="Carlito"/>
              </a:rPr>
              <a:t> </a:t>
            </a:r>
            <a:r>
              <a:rPr lang="pt-PT" spc="-5" dirty="0">
                <a:cs typeface="Carlito"/>
              </a:rPr>
              <a:t>de Registo</a:t>
            </a:r>
            <a:endParaRPr lang="pt-PT" dirty="0">
              <a:cs typeface="Carlito"/>
            </a:endParaRPr>
          </a:p>
          <a:p>
            <a:pPr marL="469900" indent="-457200">
              <a:lnSpc>
                <a:spcPct val="150000"/>
              </a:lnSpc>
              <a:buFont typeface="+mj-lt"/>
              <a:buAutoNum type="arabicPeriod"/>
            </a:pPr>
            <a:r>
              <a:rPr lang="pt-PT" spc="-20" dirty="0">
                <a:cs typeface="Carlito"/>
              </a:rPr>
              <a:t>Através </a:t>
            </a:r>
            <a:r>
              <a:rPr lang="pt-PT" spc="-5" dirty="0">
                <a:cs typeface="Carlito"/>
              </a:rPr>
              <a:t>de </a:t>
            </a:r>
            <a:r>
              <a:rPr lang="pt-PT" i="1" spc="-5" dirty="0" err="1">
                <a:cs typeface="Carlito"/>
              </a:rPr>
              <a:t>drag</a:t>
            </a:r>
            <a:r>
              <a:rPr lang="pt-PT" i="1" spc="-5" dirty="0">
                <a:cs typeface="Carlito"/>
              </a:rPr>
              <a:t> </a:t>
            </a:r>
            <a:r>
              <a:rPr lang="pt-PT" i="1" spc="-5" dirty="0" err="1">
                <a:cs typeface="Carlito"/>
              </a:rPr>
              <a:t>and</a:t>
            </a:r>
            <a:r>
              <a:rPr lang="pt-PT" i="1" spc="-5" dirty="0">
                <a:cs typeface="Carlito"/>
              </a:rPr>
              <a:t> </a:t>
            </a:r>
            <a:r>
              <a:rPr lang="pt-PT" i="1" spc="-5" dirty="0" err="1">
                <a:cs typeface="Carlito"/>
              </a:rPr>
              <a:t>drop</a:t>
            </a:r>
            <a:r>
              <a:rPr lang="pt-PT" i="1" spc="-5" dirty="0">
                <a:cs typeface="Carlito"/>
              </a:rPr>
              <a:t> </a:t>
            </a:r>
            <a:r>
              <a:rPr lang="pt-PT" spc="-10" dirty="0">
                <a:cs typeface="Carlito"/>
              </a:rPr>
              <a:t>arrastando </a:t>
            </a:r>
            <a:r>
              <a:rPr lang="pt-PT" spc="-5" dirty="0">
                <a:cs typeface="Carlito"/>
              </a:rPr>
              <a:t>os </a:t>
            </a:r>
            <a:r>
              <a:rPr lang="pt-PT" spc="-10" dirty="0">
                <a:cs typeface="Carlito"/>
              </a:rPr>
              <a:t>ficheiros </a:t>
            </a:r>
            <a:r>
              <a:rPr lang="pt-PT" spc="-15" dirty="0">
                <a:cs typeface="Carlito"/>
              </a:rPr>
              <a:t>para </a:t>
            </a:r>
            <a:r>
              <a:rPr lang="pt-PT" spc="-5" dirty="0">
                <a:cs typeface="Carlito"/>
              </a:rPr>
              <a:t>o  painel </a:t>
            </a:r>
            <a:r>
              <a:rPr lang="pt-PT" spc="-15" dirty="0">
                <a:cs typeface="Carlito"/>
              </a:rPr>
              <a:t>central </a:t>
            </a:r>
            <a:r>
              <a:rPr lang="pt-PT" spc="-5" dirty="0">
                <a:cs typeface="Carlito"/>
              </a:rPr>
              <a:t>do </a:t>
            </a:r>
            <a:r>
              <a:rPr lang="pt-PT" i="1" spc="-5" dirty="0">
                <a:cs typeface="Carlito"/>
              </a:rPr>
              <a:t>Mendeley</a:t>
            </a:r>
            <a:r>
              <a:rPr lang="pt-PT" i="1" spc="35" dirty="0">
                <a:cs typeface="Carlito"/>
              </a:rPr>
              <a:t> </a:t>
            </a:r>
            <a:r>
              <a:rPr lang="pt-PT" i="1" spc="-10" dirty="0">
                <a:cs typeface="Carlito"/>
              </a:rPr>
              <a:t>Desktop</a:t>
            </a:r>
          </a:p>
          <a:p>
            <a:pPr marL="469900" indent="-457200">
              <a:lnSpc>
                <a:spcPct val="150000"/>
              </a:lnSpc>
              <a:buFont typeface="+mj-lt"/>
              <a:buAutoNum type="arabicPeriod"/>
            </a:pPr>
            <a:r>
              <a:rPr lang="pt-PT" spc="-20" dirty="0">
                <a:cs typeface="Carlito"/>
              </a:rPr>
              <a:t>Através </a:t>
            </a:r>
            <a:r>
              <a:rPr lang="pt-PT" spc="-5" dirty="0">
                <a:cs typeface="Carlito"/>
              </a:rPr>
              <a:t>da </a:t>
            </a:r>
            <a:r>
              <a:rPr lang="pt-PT" spc="-10" dirty="0">
                <a:cs typeface="Carlito"/>
              </a:rPr>
              <a:t>função </a:t>
            </a:r>
            <a:r>
              <a:rPr lang="pt-PT" i="1" spc="-25" dirty="0">
                <a:cs typeface="Carlito"/>
              </a:rPr>
              <a:t>Web</a:t>
            </a:r>
            <a:r>
              <a:rPr lang="pt-PT" i="1" spc="50" dirty="0">
                <a:cs typeface="Carlito"/>
              </a:rPr>
              <a:t> </a:t>
            </a:r>
            <a:r>
              <a:rPr lang="pt-PT" i="1" spc="-10" dirty="0" err="1">
                <a:cs typeface="Carlito"/>
              </a:rPr>
              <a:t>Importer</a:t>
            </a:r>
            <a:endParaRPr dirty="0">
              <a:cs typeface="Carlito"/>
            </a:endParaRPr>
          </a:p>
        </p:txBody>
      </p:sp>
      <p:sp>
        <p:nvSpPr>
          <p:cNvPr id="11" name="Seta para a esquerda 10"/>
          <p:cNvSpPr>
            <a:spLocks noChangeAspect="1"/>
          </p:cNvSpPr>
          <p:nvPr/>
        </p:nvSpPr>
        <p:spPr>
          <a:xfrm rot="10800000">
            <a:off x="6729319" y="2396650"/>
            <a:ext cx="756876" cy="761349"/>
          </a:xfrm>
          <a:prstGeom prst="leftArrow">
            <a:avLst>
              <a:gd name="adj1" fmla="val 50001"/>
              <a:gd name="adj2" fmla="val 50000"/>
            </a:avLst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9" name="Seta para a esquerda 8"/>
          <p:cNvSpPr>
            <a:spLocks noChangeAspect="1"/>
          </p:cNvSpPr>
          <p:nvPr/>
        </p:nvSpPr>
        <p:spPr>
          <a:xfrm>
            <a:off x="1956224" y="2155143"/>
            <a:ext cx="756876" cy="761349"/>
          </a:xfrm>
          <a:prstGeom prst="leftArrow">
            <a:avLst>
              <a:gd name="adj1" fmla="val 50001"/>
              <a:gd name="adj2" fmla="val 50000"/>
            </a:avLst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7" name="CaixaDeTexto 6"/>
          <p:cNvSpPr txBox="1"/>
          <p:nvPr/>
        </p:nvSpPr>
        <p:spPr>
          <a:xfrm>
            <a:off x="390566" y="3082152"/>
            <a:ext cx="11449587" cy="707886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>
            <a:defPPr>
              <a:defRPr lang="en-US"/>
            </a:defPPr>
            <a:lvl1pPr marR="5080" algn="just">
              <a:defRPr sz="2000" spc="-10">
                <a:cs typeface="Carlito"/>
              </a:defRPr>
            </a:lvl1pPr>
          </a:lstStyle>
          <a:p>
            <a:r>
              <a:rPr lang="pt-PT" dirty="0"/>
              <a:t>A Biblioteca fica sincronizada com a </a:t>
            </a:r>
            <a:r>
              <a:rPr lang="pt-PT" i="1" dirty="0"/>
              <a:t>Mendeley </a:t>
            </a:r>
            <a:r>
              <a:rPr lang="pt-PT" i="1" dirty="0" err="1"/>
              <a:t>Cloud</a:t>
            </a:r>
            <a:r>
              <a:rPr lang="pt-PT" i="1" dirty="0"/>
              <a:t> </a:t>
            </a:r>
            <a:r>
              <a:rPr lang="pt-PT" dirty="0"/>
              <a:t>permitindo aceder aos conteúdos em qualquer lugar e ler em todos os dispositivos.</a:t>
            </a:r>
          </a:p>
        </p:txBody>
      </p:sp>
      <p:sp>
        <p:nvSpPr>
          <p:cNvPr id="16" name="Marcador de Posição do Rodapé 2">
            <a:extLst>
              <a:ext uri="{FF2B5EF4-FFF2-40B4-BE49-F238E27FC236}">
                <a16:creationId xmlns:a16="http://schemas.microsoft.com/office/drawing/2014/main" id="{D03616DA-A7A3-45F0-BD28-0F7EA0632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2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3.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Online | Biblioteca</a:t>
            </a:r>
          </a:p>
        </p:txBody>
      </p:sp>
    </p:spTree>
    <p:extLst>
      <p:ext uri="{BB962C8B-B14F-4D97-AF65-F5344CB8AC3E}">
        <p14:creationId xmlns:p14="http://schemas.microsoft.com/office/powerpoint/2010/main" val="292585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13</a:t>
            </a:fld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629" y="2106108"/>
            <a:ext cx="10191750" cy="4227458"/>
          </a:xfrm>
          <a:prstGeom prst="rect">
            <a:avLst/>
          </a:prstGeom>
        </p:spPr>
      </p:pic>
      <p:sp>
        <p:nvSpPr>
          <p:cNvPr id="9" name="Seta para a esquerda 8"/>
          <p:cNvSpPr/>
          <p:nvPr/>
        </p:nvSpPr>
        <p:spPr>
          <a:xfrm>
            <a:off x="4805154" y="3255371"/>
            <a:ext cx="638922" cy="400110"/>
          </a:xfrm>
          <a:prstGeom prst="left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ysClr val="windowText" lastClr="000000"/>
              </a:solidFill>
            </a:endParaRPr>
          </a:p>
        </p:txBody>
      </p:sp>
      <p:sp>
        <p:nvSpPr>
          <p:cNvPr id="12" name="Seta para a esquerda 11"/>
          <p:cNvSpPr/>
          <p:nvPr/>
        </p:nvSpPr>
        <p:spPr>
          <a:xfrm>
            <a:off x="7514478" y="4221670"/>
            <a:ext cx="638922" cy="400110"/>
          </a:xfrm>
          <a:prstGeom prst="left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ysClr val="windowText" lastClr="000000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7874811" y="4219837"/>
            <a:ext cx="2380590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/>
          <a:p>
            <a:pPr marR="5080" algn="ctr"/>
            <a:r>
              <a:rPr lang="pt-PT" sz="2000" spc="-10" dirty="0"/>
              <a:t>Importar referências</a:t>
            </a: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6" name="Retângulo 15"/>
          <p:cNvSpPr/>
          <p:nvPr/>
        </p:nvSpPr>
        <p:spPr>
          <a:xfrm>
            <a:off x="5154976" y="3278155"/>
            <a:ext cx="4038600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/>
          <a:p>
            <a:pPr marR="5080" algn="ctr"/>
            <a:r>
              <a:rPr lang="pt-PT" sz="2000" spc="-10" dirty="0"/>
              <a:t>Adicionar referências manualmente</a:t>
            </a:r>
          </a:p>
        </p:txBody>
      </p:sp>
      <p:sp>
        <p:nvSpPr>
          <p:cNvPr id="4" name="Seta para a esquerda 3"/>
          <p:cNvSpPr/>
          <p:nvPr/>
        </p:nvSpPr>
        <p:spPr>
          <a:xfrm>
            <a:off x="4805154" y="2757438"/>
            <a:ext cx="638922" cy="400110"/>
          </a:xfrm>
          <a:prstGeom prst="left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ysClr val="windowText" lastClr="000000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5154976" y="2757438"/>
            <a:ext cx="6459269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/>
          <a:p>
            <a:pPr marR="5080" algn="ctr"/>
            <a:r>
              <a:rPr lang="pt-PT" sz="2000" spc="-10" dirty="0"/>
              <a:t>Selecionar um ficheiro ou uma pasta a partir do computador</a:t>
            </a:r>
          </a:p>
        </p:txBody>
      </p:sp>
      <p:sp>
        <p:nvSpPr>
          <p:cNvPr id="19" name="Marcador de Posição do Rodapé 2">
            <a:extLst>
              <a:ext uri="{FF2B5EF4-FFF2-40B4-BE49-F238E27FC236}">
                <a16:creationId xmlns:a16="http://schemas.microsoft.com/office/drawing/2014/main" id="{AC65172D-DDFD-4A18-9696-936E1129A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4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3.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Online | Adicionar referências bibliográficas</a:t>
            </a:r>
          </a:p>
        </p:txBody>
      </p:sp>
    </p:spTree>
    <p:extLst>
      <p:ext uri="{BB962C8B-B14F-4D97-AF65-F5344CB8AC3E}">
        <p14:creationId xmlns:p14="http://schemas.microsoft.com/office/powerpoint/2010/main" val="351764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2" grpId="0" animBg="1"/>
      <p:bldP spid="12" grpId="1" animBg="1"/>
      <p:bldP spid="8" grpId="0" animBg="1"/>
      <p:bldP spid="8" grpId="1" animBg="1"/>
      <p:bldP spid="16" grpId="0" animBg="1"/>
      <p:bldP spid="16" grpId="1" animBg="1"/>
      <p:bldP spid="4" grpId="0" animBg="1"/>
      <p:bldP spid="4" grpId="1" animBg="1"/>
      <p:bldP spid="10" grpId="0" animBg="1"/>
      <p:bldP spid="1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2513" y="2075565"/>
            <a:ext cx="8052180" cy="440434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14</a:t>
            </a:fld>
            <a:endParaRPr lang="en-US" altLang="pt-PT" dirty="0"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5" name="Seta para a esquerda 14"/>
          <p:cNvSpPr/>
          <p:nvPr/>
        </p:nvSpPr>
        <p:spPr>
          <a:xfrm>
            <a:off x="3413915" y="3316334"/>
            <a:ext cx="638922" cy="400110"/>
          </a:xfrm>
          <a:prstGeom prst="left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ysClr val="windowText" lastClr="000000"/>
              </a:solidFill>
            </a:endParaRPr>
          </a:p>
        </p:txBody>
      </p:sp>
      <p:sp>
        <p:nvSpPr>
          <p:cNvPr id="16" name="Seta para a esquerda 15"/>
          <p:cNvSpPr/>
          <p:nvPr/>
        </p:nvSpPr>
        <p:spPr>
          <a:xfrm rot="10800000">
            <a:off x="7221332" y="4483863"/>
            <a:ext cx="638922" cy="400110"/>
          </a:xfrm>
          <a:prstGeom prst="left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ysClr val="windowText" lastClr="000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6723" y="5068335"/>
            <a:ext cx="1452788" cy="771525"/>
          </a:xfrm>
          <a:prstGeom prst="rect">
            <a:avLst/>
          </a:prstGeom>
        </p:spPr>
      </p:pic>
      <p:sp>
        <p:nvSpPr>
          <p:cNvPr id="17" name="Seta para a esquerda 16"/>
          <p:cNvSpPr/>
          <p:nvPr/>
        </p:nvSpPr>
        <p:spPr>
          <a:xfrm>
            <a:off x="3650160" y="5591183"/>
            <a:ext cx="638922" cy="400110"/>
          </a:xfrm>
          <a:prstGeom prst="left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ysClr val="windowText" lastClr="000000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3969621" y="5591183"/>
            <a:ext cx="6779171" cy="40011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/>
          <a:p>
            <a:pPr marR="5080" algn="ctr"/>
            <a:r>
              <a:rPr lang="pt-PT" sz="2000" spc="-10" dirty="0"/>
              <a:t>Filtrar documentos por autor, palavra-chave, </a:t>
            </a:r>
            <a:r>
              <a:rPr lang="pt-PT" sz="2000" spc="-10" dirty="0" err="1"/>
              <a:t>tag</a:t>
            </a:r>
            <a:r>
              <a:rPr lang="pt-PT" sz="2000" spc="-10" dirty="0"/>
              <a:t> ou publicação </a:t>
            </a:r>
          </a:p>
        </p:txBody>
      </p:sp>
      <p:sp>
        <p:nvSpPr>
          <p:cNvPr id="19" name="Retângulo 18"/>
          <p:cNvSpPr/>
          <p:nvPr/>
        </p:nvSpPr>
        <p:spPr>
          <a:xfrm>
            <a:off x="5314780" y="2409032"/>
            <a:ext cx="5434012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/>
          <a:p>
            <a:pPr marR="5080" algn="ctr"/>
            <a:r>
              <a:rPr lang="pt-PT" sz="2000" spc="-10" dirty="0"/>
              <a:t>Pesquisar em texto integral ou filtrar os resultados </a:t>
            </a:r>
          </a:p>
        </p:txBody>
      </p:sp>
      <p:sp>
        <p:nvSpPr>
          <p:cNvPr id="23" name="Retângulo 22"/>
          <p:cNvSpPr/>
          <p:nvPr/>
        </p:nvSpPr>
        <p:spPr>
          <a:xfrm>
            <a:off x="3701227" y="3330224"/>
            <a:ext cx="3846786" cy="40011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/>
          <a:p>
            <a:pPr marR="5080" algn="ctr"/>
            <a:r>
              <a:rPr lang="pt-PT" sz="2000" spc="-10" dirty="0"/>
              <a:t>Criar e gerir as coleções de artigos </a:t>
            </a:r>
          </a:p>
        </p:txBody>
      </p:sp>
      <p:sp>
        <p:nvSpPr>
          <p:cNvPr id="25" name="Retângulo 24"/>
          <p:cNvSpPr/>
          <p:nvPr/>
        </p:nvSpPr>
        <p:spPr>
          <a:xfrm>
            <a:off x="1300231" y="4493596"/>
            <a:ext cx="6279931" cy="40011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/>
          <a:p>
            <a:pPr marR="5080" algn="ctr"/>
            <a:r>
              <a:rPr lang="pt-PT" sz="2000" spc="-10" dirty="0"/>
              <a:t>Adicionar </a:t>
            </a:r>
            <a:r>
              <a:rPr lang="pt-PT" sz="2000" spc="-10" dirty="0" err="1"/>
              <a:t>tags</a:t>
            </a:r>
            <a:r>
              <a:rPr lang="pt-PT" sz="2000" spc="-10" dirty="0"/>
              <a:t>, notas e editar detalhes nos documentos </a:t>
            </a:r>
          </a:p>
        </p:txBody>
      </p:sp>
      <p:sp>
        <p:nvSpPr>
          <p:cNvPr id="20" name="Marcador de Posição do Rodapé 2">
            <a:extLst>
              <a:ext uri="{FF2B5EF4-FFF2-40B4-BE49-F238E27FC236}">
                <a16:creationId xmlns:a16="http://schemas.microsoft.com/office/drawing/2014/main" id="{7C16B8BC-72EE-47FB-9A56-A9B9FD535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21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3.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Online | Adicionar referências bibliográficas</a:t>
            </a:r>
          </a:p>
        </p:txBody>
      </p:sp>
    </p:spTree>
    <p:extLst>
      <p:ext uri="{BB962C8B-B14F-4D97-AF65-F5344CB8AC3E}">
        <p14:creationId xmlns:p14="http://schemas.microsoft.com/office/powerpoint/2010/main" val="274836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2" grpId="0" animBg="1"/>
      <p:bldP spid="12" grpId="1" animBg="1"/>
      <p:bldP spid="19" grpId="0" animBg="1"/>
      <p:bldP spid="19" grpId="1" animBg="1"/>
      <p:bldP spid="23" grpId="0" animBg="1"/>
      <p:bldP spid="23" grpId="1" animBg="1"/>
      <p:bldP spid="25" grpId="0" animBg="1"/>
      <p:bldP spid="2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15</a:t>
            </a:fld>
            <a:endParaRPr lang="en-US" altLang="pt-PT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001" y="2053392"/>
            <a:ext cx="8650592" cy="4366978"/>
          </a:xfrm>
          <a:prstGeom prst="rect">
            <a:avLst/>
          </a:prstGeom>
        </p:spPr>
      </p:pic>
      <p:sp>
        <p:nvSpPr>
          <p:cNvPr id="7" name="Seta para a esquerda 6"/>
          <p:cNvSpPr>
            <a:spLocks noChangeAspect="1"/>
          </p:cNvSpPr>
          <p:nvPr/>
        </p:nvSpPr>
        <p:spPr>
          <a:xfrm rot="16200000">
            <a:off x="10118870" y="1337028"/>
            <a:ext cx="619446" cy="584960"/>
          </a:xfrm>
          <a:prstGeom prst="leftArrow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6695" y="2075756"/>
            <a:ext cx="3436831" cy="4387473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3" name="Marcador de Posição do Rodapé 2">
            <a:extLst>
              <a:ext uri="{FF2B5EF4-FFF2-40B4-BE49-F238E27FC236}">
                <a16:creationId xmlns:a16="http://schemas.microsoft.com/office/drawing/2014/main" id="{5AD26732-F90F-487B-8A0D-368436262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9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3.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Online | Adicionar referências bibliográficas</a:t>
            </a:r>
          </a:p>
        </p:txBody>
      </p:sp>
    </p:spTree>
    <p:extLst>
      <p:ext uri="{BB962C8B-B14F-4D97-AF65-F5344CB8AC3E}">
        <p14:creationId xmlns:p14="http://schemas.microsoft.com/office/powerpoint/2010/main" val="426825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041" y="1776338"/>
            <a:ext cx="9031673" cy="4580012"/>
          </a:xfrm>
          <a:prstGeom prst="rect">
            <a:avLst/>
          </a:prstGeom>
        </p:spPr>
      </p:pic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16</a:t>
            </a:fld>
            <a:endParaRPr lang="pt-PT"/>
          </a:p>
        </p:txBody>
      </p:sp>
      <p:sp>
        <p:nvSpPr>
          <p:cNvPr id="11" name="Seta para a esquerda 10"/>
          <p:cNvSpPr>
            <a:spLocks noChangeAspect="1"/>
          </p:cNvSpPr>
          <p:nvPr/>
        </p:nvSpPr>
        <p:spPr>
          <a:xfrm rot="16200000">
            <a:off x="9783680" y="1030538"/>
            <a:ext cx="756876" cy="761349"/>
          </a:xfrm>
          <a:prstGeom prst="leftArrow">
            <a:avLst>
              <a:gd name="adj1" fmla="val 50001"/>
              <a:gd name="adj2" fmla="val 50000"/>
            </a:avLst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3245" y="1032774"/>
            <a:ext cx="3133725" cy="4933950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394138" y="5161442"/>
            <a:ext cx="6129338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/>
          <a:p>
            <a:pPr marR="5080" algn="ctr"/>
            <a:r>
              <a:rPr lang="pt-PT" sz="2000" spc="-10" dirty="0"/>
              <a:t>Selecione e importe as referências para a sua Biblioteca</a:t>
            </a:r>
          </a:p>
        </p:txBody>
      </p:sp>
      <p:sp>
        <p:nvSpPr>
          <p:cNvPr id="12" name="Seta para a esquerda 11"/>
          <p:cNvSpPr>
            <a:spLocks noChangeAspect="1"/>
          </p:cNvSpPr>
          <p:nvPr/>
        </p:nvSpPr>
        <p:spPr>
          <a:xfrm rot="5400000">
            <a:off x="10970915" y="2016968"/>
            <a:ext cx="756876" cy="761349"/>
          </a:xfrm>
          <a:prstGeom prst="leftArrow">
            <a:avLst>
              <a:gd name="adj1" fmla="val 50001"/>
              <a:gd name="adj2" fmla="val 50000"/>
            </a:avLst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829" y="2061767"/>
            <a:ext cx="11683141" cy="2441764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5" name="Seta para a esquerda 14"/>
          <p:cNvSpPr>
            <a:spLocks noChangeAspect="1"/>
          </p:cNvSpPr>
          <p:nvPr/>
        </p:nvSpPr>
        <p:spPr>
          <a:xfrm rot="10800000">
            <a:off x="10077820" y="5355831"/>
            <a:ext cx="756876" cy="761349"/>
          </a:xfrm>
          <a:prstGeom prst="leftArrow">
            <a:avLst>
              <a:gd name="adj1" fmla="val 50001"/>
              <a:gd name="adj2" fmla="val 50000"/>
            </a:avLst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8" name="Marcador de Posição do Rodapé 2">
            <a:extLst>
              <a:ext uri="{FF2B5EF4-FFF2-40B4-BE49-F238E27FC236}">
                <a16:creationId xmlns:a16="http://schemas.microsoft.com/office/drawing/2014/main" id="{BDD2E2B5-ED02-4078-B9C0-F3615B7C5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6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3.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Online | Adicionar referências bibliográficas</a:t>
            </a:r>
          </a:p>
        </p:txBody>
      </p:sp>
    </p:spTree>
    <p:extLst>
      <p:ext uri="{BB962C8B-B14F-4D97-AF65-F5344CB8AC3E}">
        <p14:creationId xmlns:p14="http://schemas.microsoft.com/office/powerpoint/2010/main" val="375751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12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17</a:t>
            </a:fld>
            <a:endParaRPr lang="pt-PT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07" y="1978643"/>
            <a:ext cx="5810250" cy="4345817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2787" y="1978643"/>
            <a:ext cx="5553626" cy="4345817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1948" y="2069000"/>
            <a:ext cx="5503728" cy="434050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7368" y="2029137"/>
            <a:ext cx="4723421" cy="4319243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342631" y="5982817"/>
            <a:ext cx="7426860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/>
          <a:p>
            <a:pPr marR="5080" algn="ctr"/>
            <a:r>
              <a:rPr lang="pt-PT" sz="2000" spc="-10" dirty="0"/>
              <a:t>Organizar os ficheiros por:  Autor | Título | Título da revista | Ano </a:t>
            </a:r>
          </a:p>
        </p:txBody>
      </p:sp>
      <p:sp>
        <p:nvSpPr>
          <p:cNvPr id="10" name="Retângulo 9"/>
          <p:cNvSpPr/>
          <p:nvPr/>
        </p:nvSpPr>
        <p:spPr>
          <a:xfrm>
            <a:off x="6913812" y="3745086"/>
            <a:ext cx="5016977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/>
          <a:p>
            <a:pPr marR="5080" algn="ctr"/>
            <a:r>
              <a:rPr lang="pt-PT" sz="2000" spc="-10" dirty="0"/>
              <a:t>Resolver a ambiguidade nos nomes dos PDF </a:t>
            </a:r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4" name="Marcador de Posição do Rodapé 2">
            <a:extLst>
              <a:ext uri="{FF2B5EF4-FFF2-40B4-BE49-F238E27FC236}">
                <a16:creationId xmlns:a16="http://schemas.microsoft.com/office/drawing/2014/main" id="{88C889AC-A9E5-4585-A95F-148F3185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5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3.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Online | Organizar</a:t>
            </a:r>
          </a:p>
        </p:txBody>
      </p:sp>
    </p:spTree>
    <p:extLst>
      <p:ext uri="{BB962C8B-B14F-4D97-AF65-F5344CB8AC3E}">
        <p14:creationId xmlns:p14="http://schemas.microsoft.com/office/powerpoint/2010/main" val="134394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18</a:t>
            </a:fld>
            <a:endParaRPr lang="en-US" altLang="pt-PT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302" y="2117223"/>
            <a:ext cx="8601560" cy="4239126"/>
          </a:xfrm>
          <a:prstGeom prst="rect">
            <a:avLst/>
          </a:prstGeom>
        </p:spPr>
      </p:pic>
      <p:sp>
        <p:nvSpPr>
          <p:cNvPr id="11" name="Seta para a esquerda 10"/>
          <p:cNvSpPr>
            <a:spLocks noChangeAspect="1"/>
          </p:cNvSpPr>
          <p:nvPr/>
        </p:nvSpPr>
        <p:spPr>
          <a:xfrm rot="10800000">
            <a:off x="5481551" y="2298410"/>
            <a:ext cx="619446" cy="584960"/>
          </a:xfrm>
          <a:prstGeom prst="leftArrow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9" name="Seta para a esquerda 8"/>
          <p:cNvSpPr>
            <a:spLocks noChangeAspect="1"/>
          </p:cNvSpPr>
          <p:nvPr/>
        </p:nvSpPr>
        <p:spPr>
          <a:xfrm rot="10800000">
            <a:off x="6100997" y="3990056"/>
            <a:ext cx="619446" cy="584960"/>
          </a:xfrm>
          <a:prstGeom prst="leftArrow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2" name="Marcador de Posição do Rodapé 2">
            <a:extLst>
              <a:ext uri="{FF2B5EF4-FFF2-40B4-BE49-F238E27FC236}">
                <a16:creationId xmlns:a16="http://schemas.microsoft.com/office/drawing/2014/main" id="{F0587B0B-0DDF-483D-B891-C44B0F211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0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3.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Online | Web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Importer</a:t>
            </a:r>
            <a:endParaRPr lang="pt-PT" altLang="pt-PT" sz="28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03071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19</a:t>
            </a:fld>
            <a:endParaRPr lang="en-US" altLang="pt-PT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561" y="2023978"/>
            <a:ext cx="8349821" cy="433237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9" name="Seta para a esquerda 8"/>
          <p:cNvSpPr>
            <a:spLocks noChangeAspect="1"/>
          </p:cNvSpPr>
          <p:nvPr/>
        </p:nvSpPr>
        <p:spPr>
          <a:xfrm rot="10800000">
            <a:off x="3240657" y="5661472"/>
            <a:ext cx="619446" cy="584960"/>
          </a:xfrm>
          <a:prstGeom prst="leftArrow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AutoShape 2" descr="Ficheiro:Firefox Logo, 2017.svg – Wikipédia, a enciclopédia liv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2" name="Marcador de Posição do Rodapé 2">
            <a:extLst>
              <a:ext uri="{FF2B5EF4-FFF2-40B4-BE49-F238E27FC236}">
                <a16:creationId xmlns:a16="http://schemas.microsoft.com/office/drawing/2014/main" id="{65D5401B-A125-49E9-B789-9BEA4A576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3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3.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Online | Web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Importer</a:t>
            </a:r>
            <a:endParaRPr lang="pt-PT" altLang="pt-PT" sz="28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7985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>
            <a:spLocks noChangeArrowheads="1"/>
          </p:cNvSpPr>
          <p:nvPr/>
        </p:nvSpPr>
        <p:spPr bwMode="auto">
          <a:xfrm>
            <a:off x="341194" y="1247259"/>
            <a:ext cx="11546006" cy="5201424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indent="0">
              <a:buNone/>
            </a:pPr>
            <a:r>
              <a:rPr lang="pt-PT" sz="3200" b="1" dirty="0">
                <a:solidFill>
                  <a:srgbClr val="C00000"/>
                </a:solidFill>
                <a:latin typeface="+mn-lt"/>
              </a:rPr>
              <a:t>CONTEÚDOS </a:t>
            </a:r>
            <a:endParaRPr lang="pt-PT" altLang="pt-PT" sz="3200" b="1" dirty="0">
              <a:solidFill>
                <a:srgbClr val="C00000"/>
              </a:solidFill>
              <a:latin typeface="+mn-lt"/>
            </a:endParaRPr>
          </a:p>
          <a:p>
            <a:pPr marL="1257300" lvl="3" indent="-514350" algn="just">
              <a:lnSpc>
                <a:spcPct val="150000"/>
              </a:lnSpc>
              <a:spcBef>
                <a:spcPct val="0"/>
              </a:spcBef>
              <a:buClrTx/>
              <a:buFont typeface="+mj-lt"/>
              <a:buAutoNum type="arabicPeriod"/>
            </a:pPr>
            <a:r>
              <a:rPr lang="pt-PT" altLang="pt-PT" sz="2000" b="1" dirty="0">
                <a:solidFill>
                  <a:schemeClr val="tx1"/>
                </a:solidFill>
                <a:latin typeface="+mn-lt"/>
              </a:rPr>
              <a:t>O que é o Mendeley</a:t>
            </a:r>
          </a:p>
          <a:p>
            <a:pPr marL="1257300" lvl="3" indent="-457200" algn="just">
              <a:lnSpc>
                <a:spcPct val="150000"/>
              </a:lnSpc>
              <a:spcBef>
                <a:spcPct val="0"/>
              </a:spcBef>
              <a:buClrTx/>
              <a:buFont typeface="+mj-lt"/>
              <a:buAutoNum type="arabicPeriod"/>
            </a:pPr>
            <a:r>
              <a:rPr lang="pt-PT" altLang="pt-PT" sz="2000" b="1" dirty="0">
                <a:solidFill>
                  <a:schemeClr val="tx1"/>
                </a:solidFill>
                <a:latin typeface="+mn-lt"/>
              </a:rPr>
              <a:t>Registo</a:t>
            </a:r>
          </a:p>
          <a:p>
            <a:pPr marL="1257300" lvl="3" indent="-457200" algn="just">
              <a:lnSpc>
                <a:spcPct val="150000"/>
              </a:lnSpc>
              <a:spcBef>
                <a:spcPct val="0"/>
              </a:spcBef>
              <a:buClrTx/>
              <a:buFont typeface="+mj-lt"/>
              <a:buAutoNum type="arabicPeriod"/>
            </a:pPr>
            <a:r>
              <a:rPr lang="pt-PT" altLang="pt-PT" sz="2000" b="1" dirty="0">
                <a:solidFill>
                  <a:schemeClr val="tx1"/>
                </a:solidFill>
                <a:latin typeface="+mn-lt"/>
              </a:rPr>
              <a:t>Mendeley online</a:t>
            </a:r>
          </a:p>
          <a:p>
            <a:pPr marL="1257300" lvl="3" indent="-457200" algn="just">
              <a:lnSpc>
                <a:spcPct val="150000"/>
              </a:lnSpc>
              <a:spcBef>
                <a:spcPct val="0"/>
              </a:spcBef>
              <a:buClrTx/>
              <a:buFont typeface="+mj-lt"/>
              <a:buAutoNum type="arabicPeriod"/>
            </a:pPr>
            <a:r>
              <a:rPr lang="pt-PT" altLang="pt-PT" sz="2000" b="1" dirty="0">
                <a:solidFill>
                  <a:schemeClr val="tx1"/>
                </a:solidFill>
                <a:latin typeface="+mn-lt"/>
              </a:rPr>
              <a:t>Biblioteca</a:t>
            </a:r>
          </a:p>
          <a:p>
            <a:pPr marL="1257300" lvl="4" indent="0" algn="just">
              <a:lnSpc>
                <a:spcPct val="150000"/>
              </a:lnSpc>
              <a:spcBef>
                <a:spcPct val="0"/>
              </a:spcBef>
              <a:buClrTx/>
              <a:buNone/>
            </a:pPr>
            <a:r>
              <a:rPr lang="pt-PT" altLang="pt-PT" sz="2000" b="1" dirty="0">
                <a:solidFill>
                  <a:schemeClr val="tx1"/>
                </a:solidFill>
                <a:latin typeface="+mn-lt"/>
              </a:rPr>
              <a:t>Organizar referências</a:t>
            </a:r>
          </a:p>
          <a:p>
            <a:pPr marL="1257300" lvl="4" indent="0" algn="just">
              <a:lnSpc>
                <a:spcPct val="150000"/>
              </a:lnSpc>
              <a:spcBef>
                <a:spcPct val="0"/>
              </a:spcBef>
              <a:buClrTx/>
              <a:buNone/>
            </a:pPr>
            <a:r>
              <a:rPr lang="pt-PT" altLang="pt-PT" sz="2000" b="1" dirty="0">
                <a:solidFill>
                  <a:schemeClr val="tx1"/>
                </a:solidFill>
                <a:latin typeface="+mn-lt"/>
              </a:rPr>
              <a:t>Visualizar PDF </a:t>
            </a:r>
          </a:p>
          <a:p>
            <a:pPr marL="1257300" lvl="4" indent="0" algn="just">
              <a:lnSpc>
                <a:spcPct val="150000"/>
              </a:lnSpc>
              <a:spcBef>
                <a:spcPct val="0"/>
              </a:spcBef>
              <a:buClrTx/>
              <a:buNone/>
            </a:pPr>
            <a:r>
              <a:rPr lang="pt-PT" altLang="pt-PT" sz="2000" b="1" dirty="0">
                <a:solidFill>
                  <a:schemeClr val="tx1"/>
                </a:solidFill>
                <a:latin typeface="+mn-lt"/>
              </a:rPr>
              <a:t>Pesquisar no texto integral</a:t>
            </a:r>
          </a:p>
          <a:p>
            <a:pPr marL="1257300" lvl="4" indent="0" algn="just">
              <a:lnSpc>
                <a:spcPct val="150000"/>
              </a:lnSpc>
              <a:spcBef>
                <a:spcPct val="0"/>
              </a:spcBef>
              <a:buClrTx/>
              <a:buNone/>
            </a:pPr>
            <a:r>
              <a:rPr lang="pt-PT" altLang="pt-PT" sz="2000" b="1" dirty="0">
                <a:solidFill>
                  <a:schemeClr val="tx1"/>
                </a:solidFill>
                <a:latin typeface="+mn-lt"/>
              </a:rPr>
              <a:t>Anotar e destacar</a:t>
            </a:r>
          </a:p>
          <a:p>
            <a:pPr marL="1257300" lvl="4" indent="0" algn="just">
              <a:lnSpc>
                <a:spcPct val="150000"/>
              </a:lnSpc>
              <a:spcBef>
                <a:spcPct val="0"/>
              </a:spcBef>
              <a:buClrTx/>
              <a:buNone/>
            </a:pPr>
            <a:r>
              <a:rPr lang="pt-PT" altLang="pt-PT" sz="2000" b="1" dirty="0">
                <a:solidFill>
                  <a:schemeClr val="tx1"/>
                </a:solidFill>
                <a:latin typeface="+mn-lt"/>
              </a:rPr>
              <a:t>Integrar com o Word</a:t>
            </a:r>
          </a:p>
          <a:p>
            <a:pPr marL="1257300" lvl="3" indent="-457200" algn="just">
              <a:lnSpc>
                <a:spcPct val="150000"/>
              </a:lnSpc>
              <a:spcBef>
                <a:spcPct val="0"/>
              </a:spcBef>
              <a:buClrTx/>
              <a:buFont typeface="+mj-lt"/>
              <a:buAutoNum type="arabicPeriod"/>
            </a:pPr>
            <a:r>
              <a:rPr lang="pt-PT" altLang="pt-PT" sz="2000" b="1" dirty="0">
                <a:solidFill>
                  <a:schemeClr val="tx1"/>
                </a:solidFill>
                <a:latin typeface="+mn-lt"/>
              </a:rPr>
              <a:t>Grupos e partilha</a:t>
            </a: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3666136" y="6356350"/>
            <a:ext cx="4622800" cy="365125"/>
          </a:xfrm>
        </p:spPr>
        <p:txBody>
          <a:bodyPr/>
          <a:lstStyle/>
          <a:p>
            <a:pPr>
              <a:defRPr/>
            </a:pPr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2</a:t>
            </a:fld>
            <a:endParaRPr lang="en-US" altLang="pt-PT" dirty="0"/>
          </a:p>
        </p:txBody>
      </p:sp>
      <p:sp>
        <p:nvSpPr>
          <p:cNvPr id="7" name="Retângulo arredondado 6"/>
          <p:cNvSpPr/>
          <p:nvPr/>
        </p:nvSpPr>
        <p:spPr>
          <a:xfrm>
            <a:off x="222118" y="3016111"/>
            <a:ext cx="2569763" cy="713573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605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1382" y="1265129"/>
            <a:ext cx="833713" cy="8337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20</a:t>
            </a:fld>
            <a:endParaRPr lang="en-US" altLang="pt-PT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443" y="2098842"/>
            <a:ext cx="6206292" cy="4257507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9213" y="2098842"/>
            <a:ext cx="6058647" cy="4177572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7260" y="2094876"/>
            <a:ext cx="4377835" cy="222763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443" y="3389039"/>
            <a:ext cx="11480417" cy="693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Seta para a esquerda 12"/>
          <p:cNvSpPr>
            <a:spLocks noChangeAspect="1"/>
          </p:cNvSpPr>
          <p:nvPr/>
        </p:nvSpPr>
        <p:spPr>
          <a:xfrm rot="5400000">
            <a:off x="11044077" y="3994024"/>
            <a:ext cx="619446" cy="584960"/>
          </a:xfrm>
          <a:prstGeom prst="leftArrow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5" name="Marcador de Posição do Rodapé 2">
            <a:extLst>
              <a:ext uri="{FF2B5EF4-FFF2-40B4-BE49-F238E27FC236}">
                <a16:creationId xmlns:a16="http://schemas.microsoft.com/office/drawing/2014/main" id="{C5C25718-E925-4D27-A8C1-EB432A94B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6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3.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Online | Web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Importer</a:t>
            </a:r>
            <a:endParaRPr lang="pt-PT" altLang="pt-PT" sz="28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544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4575" y="1199865"/>
            <a:ext cx="898977" cy="8989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21</a:t>
            </a:fld>
            <a:endParaRPr lang="en-US" altLang="pt-PT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881" y="2006820"/>
            <a:ext cx="10073899" cy="4532091"/>
          </a:xfrm>
          <a:prstGeom prst="rect">
            <a:avLst/>
          </a:prstGeom>
        </p:spPr>
      </p:pic>
      <p:sp>
        <p:nvSpPr>
          <p:cNvPr id="10" name="Seta para a esquerda 9"/>
          <p:cNvSpPr>
            <a:spLocks noChangeAspect="1"/>
          </p:cNvSpPr>
          <p:nvPr/>
        </p:nvSpPr>
        <p:spPr>
          <a:xfrm rot="10800000">
            <a:off x="2443397" y="5508890"/>
            <a:ext cx="619446" cy="584960"/>
          </a:xfrm>
          <a:prstGeom prst="leftArrow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1" name="Marcador de Posição do Rodapé 2">
            <a:extLst>
              <a:ext uri="{FF2B5EF4-FFF2-40B4-BE49-F238E27FC236}">
                <a16:creationId xmlns:a16="http://schemas.microsoft.com/office/drawing/2014/main" id="{8E6A3D02-279B-4FF2-AC42-0B4053EC7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9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3.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Online | Web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Importer</a:t>
            </a:r>
            <a:endParaRPr lang="pt-PT" altLang="pt-PT" sz="28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0133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22</a:t>
            </a:fld>
            <a:endParaRPr lang="en-US" altLang="pt-PT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807" y="1978703"/>
            <a:ext cx="10088380" cy="4512038"/>
          </a:xfrm>
          <a:prstGeom prst="rect">
            <a:avLst/>
          </a:prstGeom>
        </p:spPr>
      </p:pic>
      <p:sp>
        <p:nvSpPr>
          <p:cNvPr id="10" name="Seta para a esquerda 9"/>
          <p:cNvSpPr>
            <a:spLocks noChangeAspect="1"/>
          </p:cNvSpPr>
          <p:nvPr/>
        </p:nvSpPr>
        <p:spPr>
          <a:xfrm rot="10800000">
            <a:off x="8425625" y="3165089"/>
            <a:ext cx="619446" cy="584960"/>
          </a:xfrm>
          <a:prstGeom prst="leftArrow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4300" y="1978702"/>
            <a:ext cx="3619500" cy="190500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4575" y="1199865"/>
            <a:ext cx="898977" cy="8989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Marcador de Posição do Rodapé 2">
            <a:extLst>
              <a:ext uri="{FF2B5EF4-FFF2-40B4-BE49-F238E27FC236}">
                <a16:creationId xmlns:a16="http://schemas.microsoft.com/office/drawing/2014/main" id="{04BA8EE2-DE96-4F58-8DD2-30D497145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2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3.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Online | Web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Importer</a:t>
            </a:r>
            <a:endParaRPr lang="pt-PT" altLang="pt-PT" sz="28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5088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9"/>
          <p:cNvSpPr/>
          <p:nvPr/>
        </p:nvSpPr>
        <p:spPr>
          <a:xfrm>
            <a:off x="3775143" y="2079787"/>
            <a:ext cx="2217906" cy="42765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Marcador de Posição do Número do Diapositivo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23</a:t>
            </a:fld>
            <a:endParaRPr lang="pt-PT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917" y="1978702"/>
            <a:ext cx="3201483" cy="44286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6198953" y="2609616"/>
            <a:ext cx="5702222" cy="3216905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61594" rIns="0" bIns="0" rtlCol="0">
            <a:spAutoFit/>
          </a:bodyPr>
          <a:lstStyle/>
          <a:p>
            <a:pPr marL="469900" marR="86995" indent="-457200" algn="just">
              <a:lnSpc>
                <a:spcPct val="100000"/>
              </a:lnSpc>
              <a:spcAft>
                <a:spcPts val="1800"/>
              </a:spcAft>
              <a:buFont typeface="+mj-lt"/>
              <a:buAutoNum type="arabicPeriod"/>
            </a:pPr>
            <a:r>
              <a:rPr lang="pt-PT" sz="2000" spc="-5" dirty="0">
                <a:cs typeface="Carlito"/>
              </a:rPr>
              <a:t>Recolher os registos bibliográficos e os PDF</a:t>
            </a:r>
          </a:p>
          <a:p>
            <a:pPr marL="469900" marR="86995" indent="-457200" algn="just">
              <a:lnSpc>
                <a:spcPct val="100000"/>
              </a:lnSpc>
              <a:spcAft>
                <a:spcPts val="1800"/>
              </a:spcAft>
              <a:buFont typeface="+mj-lt"/>
              <a:buAutoNum type="arabicPeriod"/>
            </a:pPr>
            <a:r>
              <a:rPr sz="2000" spc="-5" dirty="0">
                <a:cs typeface="Carlito"/>
              </a:rPr>
              <a:t>Adicionar </a:t>
            </a:r>
            <a:r>
              <a:rPr sz="2000" dirty="0">
                <a:cs typeface="Carlito"/>
              </a:rPr>
              <a:t>a </a:t>
            </a:r>
            <a:r>
              <a:rPr sz="2000" spc="-10" dirty="0">
                <a:cs typeface="Carlito"/>
              </a:rPr>
              <a:t>extensão </a:t>
            </a:r>
            <a:r>
              <a:rPr sz="2000" dirty="0">
                <a:cs typeface="Carlito"/>
              </a:rPr>
              <a:t>ao </a:t>
            </a:r>
            <a:r>
              <a:rPr sz="2000" spc="-10" dirty="0">
                <a:cs typeface="Carlito"/>
              </a:rPr>
              <a:t>browser </a:t>
            </a:r>
            <a:r>
              <a:rPr sz="2000" spc="-5" dirty="0">
                <a:cs typeface="Carlito"/>
              </a:rPr>
              <a:t>ou </a:t>
            </a:r>
            <a:r>
              <a:rPr sz="2000" spc="-10" dirty="0">
                <a:cs typeface="Carlito"/>
              </a:rPr>
              <a:t>botão  </a:t>
            </a:r>
            <a:r>
              <a:rPr sz="2000" spc="25" dirty="0">
                <a:solidFill>
                  <a:srgbClr val="C00000"/>
                </a:solidFill>
                <a:cs typeface="Arial"/>
              </a:rPr>
              <a:t>“</a:t>
            </a:r>
            <a:r>
              <a:rPr sz="2000" i="1" spc="25" dirty="0">
                <a:solidFill>
                  <a:srgbClr val="C00000"/>
                </a:solidFill>
                <a:cs typeface="Carlito"/>
              </a:rPr>
              <a:t>Save </a:t>
            </a:r>
            <a:r>
              <a:rPr sz="2000" i="1" spc="-15" dirty="0">
                <a:solidFill>
                  <a:srgbClr val="C00000"/>
                </a:solidFill>
                <a:cs typeface="Carlito"/>
              </a:rPr>
              <a:t>to</a:t>
            </a:r>
            <a:r>
              <a:rPr sz="2000" i="1" spc="-25" dirty="0">
                <a:solidFill>
                  <a:srgbClr val="C00000"/>
                </a:solidFill>
                <a:cs typeface="Carlito"/>
              </a:rPr>
              <a:t> </a:t>
            </a:r>
            <a:r>
              <a:rPr sz="2000" i="1" spc="15" dirty="0" err="1">
                <a:solidFill>
                  <a:srgbClr val="C00000"/>
                </a:solidFill>
                <a:cs typeface="Carlito"/>
              </a:rPr>
              <a:t>Mendeley</a:t>
            </a:r>
            <a:r>
              <a:rPr sz="2000" spc="15" dirty="0">
                <a:solidFill>
                  <a:srgbClr val="C00000"/>
                </a:solidFill>
                <a:cs typeface="Arial"/>
              </a:rPr>
              <a:t>”</a:t>
            </a:r>
            <a:endParaRPr lang="pt-PT" sz="2000" spc="15" dirty="0">
              <a:solidFill>
                <a:srgbClr val="C00000"/>
              </a:solidFill>
              <a:cs typeface="Arial"/>
            </a:endParaRPr>
          </a:p>
          <a:p>
            <a:pPr marL="469900" marR="86995" indent="-457200" algn="just">
              <a:spcAft>
                <a:spcPts val="1800"/>
              </a:spcAft>
              <a:buFont typeface="+mj-lt"/>
              <a:buAutoNum type="arabicPeriod"/>
            </a:pPr>
            <a:r>
              <a:rPr lang="pt-PT" sz="2000" spc="-5" dirty="0">
                <a:cs typeface="Carlito"/>
              </a:rPr>
              <a:t>As r</a:t>
            </a:r>
            <a:r>
              <a:rPr lang="pt-PT" sz="2000" spc="-15" dirty="0">
                <a:cs typeface="Carlito"/>
              </a:rPr>
              <a:t>eferências importadas </a:t>
            </a:r>
            <a:r>
              <a:rPr lang="pt-PT" sz="2000" spc="-10" dirty="0">
                <a:cs typeface="Carlito"/>
              </a:rPr>
              <a:t>automaticamente </a:t>
            </a:r>
            <a:r>
              <a:rPr lang="pt-PT" sz="2000" spc="-5" dirty="0">
                <a:cs typeface="Carlito"/>
              </a:rPr>
              <a:t>são enviadas </a:t>
            </a:r>
            <a:r>
              <a:rPr lang="pt-PT" sz="2000" spc="-15" dirty="0">
                <a:cs typeface="Carlito"/>
              </a:rPr>
              <a:t>para </a:t>
            </a:r>
            <a:r>
              <a:rPr lang="pt-PT" sz="2000" dirty="0">
                <a:cs typeface="Carlito"/>
              </a:rPr>
              <a:t>a </a:t>
            </a:r>
            <a:r>
              <a:rPr lang="pt-PT" sz="2000" spc="-10" dirty="0">
                <a:cs typeface="Carlito"/>
              </a:rPr>
              <a:t>versão </a:t>
            </a:r>
            <a:r>
              <a:rPr lang="pt-PT" sz="2000" spc="-25" dirty="0">
                <a:cs typeface="Carlito"/>
              </a:rPr>
              <a:t>Web </a:t>
            </a:r>
            <a:r>
              <a:rPr lang="pt-PT" sz="2000" spc="-5" dirty="0">
                <a:cs typeface="Carlito"/>
              </a:rPr>
              <a:t>do  </a:t>
            </a:r>
            <a:r>
              <a:rPr lang="pt-PT" sz="2000" spc="-15" dirty="0">
                <a:cs typeface="Carlito"/>
              </a:rPr>
              <a:t>programa</a:t>
            </a:r>
          </a:p>
          <a:p>
            <a:pPr marL="469900" marR="86995" indent="-457200" algn="just">
              <a:spcAft>
                <a:spcPts val="1800"/>
              </a:spcAft>
              <a:buFont typeface="+mj-lt"/>
              <a:buAutoNum type="arabicPeriod"/>
            </a:pPr>
            <a:r>
              <a:rPr lang="pt-PT" sz="2000" spc="-15" dirty="0">
                <a:cs typeface="Carlito"/>
              </a:rPr>
              <a:t>A informação é atualizada </a:t>
            </a:r>
            <a:r>
              <a:rPr lang="pt-PT" sz="2000" spc="-10" dirty="0">
                <a:cs typeface="Carlito"/>
              </a:rPr>
              <a:t>posteriormente </a:t>
            </a:r>
            <a:r>
              <a:rPr lang="pt-PT" sz="2000" spc="-5" dirty="0">
                <a:cs typeface="Carlito"/>
              </a:rPr>
              <a:t>na </a:t>
            </a:r>
            <a:r>
              <a:rPr lang="pt-PT" sz="2000" spc="-10" dirty="0">
                <a:cs typeface="Carlito"/>
              </a:rPr>
              <a:t>versão Desktop, </a:t>
            </a:r>
            <a:r>
              <a:rPr lang="pt-PT" sz="2000" spc="-15" dirty="0">
                <a:cs typeface="Carlito"/>
              </a:rPr>
              <a:t>através </a:t>
            </a:r>
            <a:r>
              <a:rPr lang="pt-PT" sz="2000" spc="-5" dirty="0">
                <a:cs typeface="Carlito"/>
              </a:rPr>
              <a:t>da </a:t>
            </a:r>
            <a:r>
              <a:rPr lang="pt-PT" sz="2000" spc="-10" dirty="0">
                <a:cs typeface="Carlito"/>
              </a:rPr>
              <a:t>sincronização </a:t>
            </a:r>
            <a:r>
              <a:rPr lang="pt-PT" sz="2000" spc="-5" dirty="0">
                <a:cs typeface="Carlito"/>
              </a:rPr>
              <a:t>das </a:t>
            </a:r>
            <a:r>
              <a:rPr lang="pt-PT" sz="2000" spc="-10" dirty="0">
                <a:cs typeface="Carlito"/>
              </a:rPr>
              <a:t>versões</a:t>
            </a:r>
            <a:endParaRPr sz="2000" dirty="0">
              <a:cs typeface="Arial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4" name="Marcador de Posição do Rodapé 2">
            <a:extLst>
              <a:ext uri="{FF2B5EF4-FFF2-40B4-BE49-F238E27FC236}">
                <a16:creationId xmlns:a16="http://schemas.microsoft.com/office/drawing/2014/main" id="{74EFFCC7-859B-445F-904E-15BD8B7F9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1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3.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Online | Web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Importer</a:t>
            </a:r>
            <a:endParaRPr lang="pt-PT" altLang="pt-PT" sz="28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1004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444" y="2205117"/>
            <a:ext cx="10182225" cy="4114800"/>
          </a:xfrm>
          <a:prstGeom prst="rect">
            <a:avLst/>
          </a:prstGeom>
        </p:spPr>
      </p:pic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24</a:t>
            </a:fld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4006688" y="2684955"/>
            <a:ext cx="7904509" cy="24006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marR="5080" indent="-457200" algn="just">
              <a:spcBef>
                <a:spcPts val="1800"/>
              </a:spcBef>
              <a:buFont typeface="+mj-lt"/>
              <a:buAutoNum type="arabicPeriod"/>
            </a:pPr>
            <a:r>
              <a:rPr lang="pt-PT" sz="2000" spc="-15" dirty="0">
                <a:cs typeface="Carlito"/>
              </a:rPr>
              <a:t>I</a:t>
            </a:r>
            <a:r>
              <a:rPr lang="pt-PT" sz="2000" spc="-10" dirty="0">
                <a:cs typeface="Carlito"/>
              </a:rPr>
              <a:t>dentificar registos </a:t>
            </a:r>
            <a:r>
              <a:rPr lang="pt-PT" sz="2000" spc="-5" dirty="0">
                <a:cs typeface="Carlito"/>
              </a:rPr>
              <a:t>que  não </a:t>
            </a:r>
            <a:r>
              <a:rPr lang="pt-PT" sz="2000" spc="-10" dirty="0">
                <a:cs typeface="Carlito"/>
              </a:rPr>
              <a:t>estão </a:t>
            </a:r>
            <a:r>
              <a:rPr lang="pt-PT" sz="2000" spc="-15" dirty="0">
                <a:cs typeface="Carlito"/>
              </a:rPr>
              <a:t>corretos </a:t>
            </a:r>
            <a:r>
              <a:rPr lang="pt-PT" sz="2000" dirty="0">
                <a:cs typeface="Carlito"/>
              </a:rPr>
              <a:t>e </a:t>
            </a:r>
            <a:r>
              <a:rPr lang="pt-PT" sz="2000" spc="-10" dirty="0">
                <a:cs typeface="Carlito"/>
              </a:rPr>
              <a:t>efetuar as </a:t>
            </a:r>
            <a:r>
              <a:rPr lang="pt-PT" sz="2000" spc="-15" dirty="0">
                <a:cs typeface="Carlito"/>
              </a:rPr>
              <a:t>alterações</a:t>
            </a:r>
          </a:p>
          <a:p>
            <a:pPr marL="457200" marR="5080" indent="-457200" algn="just">
              <a:spcBef>
                <a:spcPts val="1800"/>
              </a:spcBef>
              <a:buFont typeface="+mj-lt"/>
              <a:buAutoNum type="arabicPeriod"/>
            </a:pPr>
            <a:r>
              <a:rPr lang="pt-PT" sz="2000" spc="-5" dirty="0">
                <a:cs typeface="Carlito"/>
              </a:rPr>
              <a:t>Após </a:t>
            </a:r>
            <a:r>
              <a:rPr lang="pt-PT" sz="2000" spc="-10" dirty="0">
                <a:cs typeface="Carlito"/>
              </a:rPr>
              <a:t>confirmação </a:t>
            </a:r>
            <a:r>
              <a:rPr lang="pt-PT" sz="2000" spc="-5" dirty="0">
                <a:cs typeface="Carlito"/>
              </a:rPr>
              <a:t>dos dados,  </a:t>
            </a:r>
            <a:r>
              <a:rPr lang="pt-PT" sz="2000" spc="-10" dirty="0">
                <a:cs typeface="Carlito"/>
              </a:rPr>
              <a:t>clica-se n</a:t>
            </a:r>
            <a:r>
              <a:rPr lang="pt-PT" sz="2000" spc="-5" dirty="0">
                <a:cs typeface="Carlito"/>
              </a:rPr>
              <a:t>o </a:t>
            </a:r>
            <a:r>
              <a:rPr lang="pt-PT" sz="2000" spc="-10" dirty="0">
                <a:cs typeface="Carlito"/>
              </a:rPr>
              <a:t>botão </a:t>
            </a:r>
            <a:r>
              <a:rPr lang="pt-PT" sz="2000" spc="10" dirty="0">
                <a:cs typeface="Arial"/>
              </a:rPr>
              <a:t>“</a:t>
            </a:r>
            <a:r>
              <a:rPr lang="pt-PT" sz="2000" i="1" spc="10" dirty="0" err="1">
                <a:cs typeface="Carlito"/>
              </a:rPr>
              <a:t>Details</a:t>
            </a:r>
            <a:r>
              <a:rPr lang="pt-PT" sz="2000" i="1" spc="10" dirty="0">
                <a:cs typeface="Carlito"/>
              </a:rPr>
              <a:t> </a:t>
            </a:r>
            <a:r>
              <a:rPr lang="pt-PT" sz="2000" i="1" spc="-5" dirty="0">
                <a:cs typeface="Carlito"/>
              </a:rPr>
              <a:t>are  </a:t>
            </a:r>
            <a:r>
              <a:rPr lang="pt-PT" sz="2000" i="1" spc="10" dirty="0" err="1">
                <a:cs typeface="Carlito"/>
              </a:rPr>
              <a:t>correct</a:t>
            </a:r>
            <a:r>
              <a:rPr lang="pt-PT" sz="2000" spc="10" dirty="0">
                <a:cs typeface="Arial"/>
              </a:rPr>
              <a:t>” </a:t>
            </a:r>
            <a:r>
              <a:rPr lang="pt-PT" sz="2000" dirty="0">
                <a:cs typeface="Carlito"/>
              </a:rPr>
              <a:t>e a r</a:t>
            </a:r>
            <a:r>
              <a:rPr lang="pt-PT" sz="2000" spc="-15" dirty="0">
                <a:cs typeface="Carlito"/>
              </a:rPr>
              <a:t>eferência </a:t>
            </a:r>
            <a:r>
              <a:rPr lang="pt-PT" sz="2000" spc="-5" dirty="0">
                <a:cs typeface="Carlito"/>
              </a:rPr>
              <a:t>passa</a:t>
            </a:r>
            <a:r>
              <a:rPr lang="pt-PT" sz="2000" spc="-90" dirty="0">
                <a:cs typeface="Carlito"/>
              </a:rPr>
              <a:t> </a:t>
            </a:r>
            <a:r>
              <a:rPr lang="pt-PT" sz="2000" spc="-5" dirty="0">
                <a:cs typeface="Carlito"/>
              </a:rPr>
              <a:t>da  </a:t>
            </a:r>
            <a:r>
              <a:rPr lang="pt-PT" sz="2000" spc="-15" dirty="0">
                <a:cs typeface="Carlito"/>
              </a:rPr>
              <a:t>pasta </a:t>
            </a:r>
            <a:r>
              <a:rPr lang="pt-PT" sz="2000" i="1" dirty="0">
                <a:cs typeface="Carlito"/>
              </a:rPr>
              <a:t>Needs </a:t>
            </a:r>
            <a:r>
              <a:rPr lang="pt-PT" sz="2000" i="1" spc="-15" dirty="0" err="1">
                <a:cs typeface="Carlito"/>
              </a:rPr>
              <a:t>Review</a:t>
            </a:r>
            <a:r>
              <a:rPr lang="pt-PT" sz="2000" i="1" spc="-15" dirty="0">
                <a:cs typeface="Carlito"/>
              </a:rPr>
              <a:t> </a:t>
            </a:r>
            <a:r>
              <a:rPr lang="pt-PT" sz="2000" spc="-15" dirty="0">
                <a:cs typeface="Carlito"/>
              </a:rPr>
              <a:t>para </a:t>
            </a:r>
            <a:r>
              <a:rPr lang="pt-PT" sz="2000" i="1" dirty="0" err="1">
                <a:cs typeface="Carlito"/>
              </a:rPr>
              <a:t>All</a:t>
            </a:r>
            <a:r>
              <a:rPr lang="pt-PT" sz="2000" i="1" dirty="0">
                <a:cs typeface="Carlito"/>
              </a:rPr>
              <a:t>  </a:t>
            </a:r>
            <a:r>
              <a:rPr lang="pt-PT" sz="2000" i="1" spc="-5" dirty="0" err="1">
                <a:cs typeface="Carlito"/>
              </a:rPr>
              <a:t>Documents</a:t>
            </a:r>
            <a:endParaRPr lang="pt-PT" sz="2000" i="1" spc="-5" dirty="0">
              <a:cs typeface="Carlito"/>
            </a:endParaRPr>
          </a:p>
          <a:p>
            <a:pPr marL="457200" marR="5080" indent="-457200" algn="just">
              <a:spcBef>
                <a:spcPts val="1800"/>
              </a:spcBef>
              <a:buFont typeface="+mj-lt"/>
              <a:buAutoNum type="arabicPeriod"/>
            </a:pPr>
            <a:r>
              <a:rPr lang="pt-PT" sz="2000" spc="-5" dirty="0">
                <a:cs typeface="Carlito"/>
              </a:rPr>
              <a:t>A maioria dos </a:t>
            </a:r>
            <a:r>
              <a:rPr lang="pt-PT" sz="2000" spc="-180" dirty="0" err="1">
                <a:cs typeface="Arial"/>
              </a:rPr>
              <a:t>PDF’s</a:t>
            </a:r>
            <a:r>
              <a:rPr lang="pt-PT" sz="2000" spc="-180" dirty="0">
                <a:cs typeface="Arial"/>
              </a:rPr>
              <a:t> </a:t>
            </a:r>
            <a:r>
              <a:rPr lang="pt-PT" sz="2000" spc="-5" dirty="0">
                <a:cs typeface="Carlito"/>
              </a:rPr>
              <a:t>importados </a:t>
            </a:r>
            <a:r>
              <a:rPr lang="pt-PT" sz="2000" spc="-15" dirty="0">
                <a:cs typeface="Carlito"/>
              </a:rPr>
              <a:t>para </a:t>
            </a:r>
            <a:r>
              <a:rPr lang="pt-PT" sz="2000" spc="-5" dirty="0">
                <a:cs typeface="Carlito"/>
              </a:rPr>
              <a:t>o  </a:t>
            </a:r>
            <a:r>
              <a:rPr lang="pt-PT" sz="2000" i="1" spc="-5" dirty="0">
                <a:cs typeface="Carlito"/>
              </a:rPr>
              <a:t>Mendeley</a:t>
            </a:r>
            <a:r>
              <a:rPr lang="pt-PT" sz="2000" spc="-5" dirty="0">
                <a:cs typeface="Carlito"/>
              </a:rPr>
              <a:t> fica </a:t>
            </a:r>
            <a:r>
              <a:rPr lang="pt-PT" sz="2000" spc="-15" dirty="0">
                <a:cs typeface="Carlito"/>
              </a:rPr>
              <a:t>nesta </a:t>
            </a:r>
            <a:r>
              <a:rPr lang="pt-PT" sz="2000" spc="-10" dirty="0">
                <a:cs typeface="Carlito"/>
              </a:rPr>
              <a:t>pasta a aguardar </a:t>
            </a:r>
            <a:r>
              <a:rPr lang="pt-PT" sz="2000" spc="-5" dirty="0">
                <a:cs typeface="Carlito"/>
              </a:rPr>
              <a:t>a  </a:t>
            </a:r>
            <a:r>
              <a:rPr lang="pt-PT" sz="2000" spc="-10" dirty="0">
                <a:cs typeface="Carlito"/>
              </a:rPr>
              <a:t>retificação dos elementos constituintes da  </a:t>
            </a:r>
            <a:r>
              <a:rPr lang="pt-PT" sz="2000" spc="-15" dirty="0">
                <a:cs typeface="Carlito"/>
              </a:rPr>
              <a:t>referência</a:t>
            </a:r>
            <a:r>
              <a:rPr lang="pt-PT" sz="2000" spc="20" dirty="0">
                <a:cs typeface="Carlito"/>
              </a:rPr>
              <a:t> </a:t>
            </a:r>
            <a:r>
              <a:rPr lang="pt-PT" sz="2000" spc="-10" dirty="0">
                <a:cs typeface="Carlito"/>
              </a:rPr>
              <a:t>bibliográfica</a:t>
            </a:r>
            <a:endParaRPr lang="pt-PT" sz="2000" dirty="0">
              <a:cs typeface="Carlito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2" name="Marcador de Posição do Rodapé 2">
            <a:extLst>
              <a:ext uri="{FF2B5EF4-FFF2-40B4-BE49-F238E27FC236}">
                <a16:creationId xmlns:a16="http://schemas.microsoft.com/office/drawing/2014/main" id="{676410B8-951F-424A-AAAE-721EA0F7B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0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3.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Online |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Needs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Review</a:t>
            </a:r>
            <a:endParaRPr lang="pt-PT" altLang="pt-PT" sz="28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8348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368" y="2780718"/>
            <a:ext cx="4005810" cy="2381016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368" y="2965379"/>
            <a:ext cx="555621" cy="555621"/>
          </a:xfrm>
          <a:prstGeom prst="rect">
            <a:avLst/>
          </a:prstGeom>
        </p:spPr>
      </p:pic>
      <p:sp>
        <p:nvSpPr>
          <p:cNvPr id="6" name="object 7"/>
          <p:cNvSpPr txBox="1"/>
          <p:nvPr/>
        </p:nvSpPr>
        <p:spPr>
          <a:xfrm>
            <a:off x="1154398" y="2187095"/>
            <a:ext cx="4147897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2060"/>
              </a:spcBef>
              <a:tabLst>
                <a:tab pos="178435" algn="l"/>
              </a:tabLst>
            </a:pPr>
            <a:r>
              <a:rPr sz="2000" b="1" dirty="0" err="1">
                <a:cs typeface="Carlito"/>
              </a:rPr>
              <a:t>Símbolos</a:t>
            </a:r>
            <a:r>
              <a:rPr sz="2000" b="1" dirty="0">
                <a:cs typeface="Carlito"/>
              </a:rPr>
              <a:t> de</a:t>
            </a:r>
            <a:r>
              <a:rPr sz="2000" b="1" spc="-65" dirty="0">
                <a:cs typeface="Carlito"/>
              </a:rPr>
              <a:t> </a:t>
            </a:r>
            <a:r>
              <a:rPr sz="2000" b="1" spc="-15" dirty="0" err="1">
                <a:cs typeface="Carlito"/>
              </a:rPr>
              <a:t>referência</a:t>
            </a:r>
            <a:r>
              <a:rPr lang="pt-PT" sz="2000" b="1" spc="-15" dirty="0">
                <a:cs typeface="Carlito"/>
              </a:rPr>
              <a:t>: </a:t>
            </a:r>
            <a:endParaRPr sz="2000" b="1" dirty="0">
              <a:latin typeface="Carlito"/>
              <a:cs typeface="Carlito"/>
            </a:endParaRPr>
          </a:p>
        </p:txBody>
      </p:sp>
      <p:sp>
        <p:nvSpPr>
          <p:cNvPr id="13" name="Marcador de Posição do Número do Diapositivo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25</a:t>
            </a:fld>
            <a:endParaRPr lang="pt-PT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6679" y="2780717"/>
            <a:ext cx="6569121" cy="1480566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3809" y="1928813"/>
            <a:ext cx="2194678" cy="449580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4" name="Marcador de Posição do Rodapé 2">
            <a:extLst>
              <a:ext uri="{FF2B5EF4-FFF2-40B4-BE49-F238E27FC236}">
                <a16:creationId xmlns:a16="http://schemas.microsoft.com/office/drawing/2014/main" id="{041E7F0E-3211-49E5-B0AC-C7D815B20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2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Calibri Light" panose="020F0302020204030204"/>
              </a:rPr>
              <a:t>4. Biblioteca 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| Organizar Referências</a:t>
            </a:r>
          </a:p>
        </p:txBody>
      </p:sp>
    </p:spTree>
    <p:extLst>
      <p:ext uri="{BB962C8B-B14F-4D97-AF65-F5344CB8AC3E}">
        <p14:creationId xmlns:p14="http://schemas.microsoft.com/office/powerpoint/2010/main" val="1866409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Posição do Número do Diapositivo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26</a:t>
            </a:fld>
            <a:endParaRPr lang="pt-PT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753" y="2014121"/>
            <a:ext cx="9343126" cy="4374008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1078540" y="5580010"/>
            <a:ext cx="1716528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/>
          <a:p>
            <a:pPr marR="5080" algn="ctr"/>
            <a:r>
              <a:rPr lang="pt-PT" sz="2000" spc="-10" dirty="0"/>
              <a:t>Pastas 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4286" y="2140096"/>
            <a:ext cx="5476344" cy="3046610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8211603" y="5587362"/>
            <a:ext cx="3629027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/>
          <a:p>
            <a:pPr marR="5080" algn="just"/>
            <a:r>
              <a:rPr lang="pt-PT" sz="2000" spc="-10" dirty="0"/>
              <a:t>Encontrar referências duplicadas </a:t>
            </a: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7" name="Marcador de Posição do Rodapé 2">
            <a:extLst>
              <a:ext uri="{FF2B5EF4-FFF2-40B4-BE49-F238E27FC236}">
                <a16:creationId xmlns:a16="http://schemas.microsoft.com/office/drawing/2014/main" id="{B18B773B-6B2E-4E27-9DEE-FE10683AA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2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Calibri Light" panose="020F0302020204030204"/>
              </a:rPr>
              <a:t>4. Biblioteca 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| Organizar Referências</a:t>
            </a:r>
          </a:p>
        </p:txBody>
      </p:sp>
      <p:sp>
        <p:nvSpPr>
          <p:cNvPr id="15" name="Seta para a esquerda 14"/>
          <p:cNvSpPr>
            <a:spLocks noChangeAspect="1"/>
          </p:cNvSpPr>
          <p:nvPr/>
        </p:nvSpPr>
        <p:spPr>
          <a:xfrm rot="10800000">
            <a:off x="7483459" y="3663401"/>
            <a:ext cx="619446" cy="584960"/>
          </a:xfrm>
          <a:prstGeom prst="leftArrow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15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2162" y="1304890"/>
            <a:ext cx="5683958" cy="4914935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1731548" y="2759396"/>
            <a:ext cx="2585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PT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pt-PT" sz="2800" b="1" dirty="0"/>
              <a:t>Visualizar </a:t>
            </a:r>
            <a:r>
              <a:rPr lang="pt-PT" sz="2800" b="1" dirty="0" err="1"/>
              <a:t>PDF’s</a:t>
            </a:r>
            <a:r>
              <a:rPr lang="pt-PT" sz="2800" b="1" dirty="0"/>
              <a:t> </a:t>
            </a:r>
          </a:p>
          <a:p>
            <a:endParaRPr lang="pt-PT" sz="2800" b="1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27</a:t>
            </a:fld>
            <a:endParaRPr lang="pt-PT"/>
          </a:p>
        </p:txBody>
      </p:sp>
      <p:sp>
        <p:nvSpPr>
          <p:cNvPr id="13" name="Retângulo 12"/>
          <p:cNvSpPr/>
          <p:nvPr/>
        </p:nvSpPr>
        <p:spPr>
          <a:xfrm>
            <a:off x="1050878" y="5281106"/>
            <a:ext cx="10090174" cy="93871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/>
          <a:p>
            <a:pPr marR="5080" algn="just">
              <a:spcBef>
                <a:spcPts val="1800"/>
              </a:spcBef>
            </a:pPr>
            <a:r>
              <a:rPr lang="pt-PT" sz="2000" spc="-10" dirty="0"/>
              <a:t>A barra de comandos possibilita ler, destacar e selecionar texto, assim como fazer anotações </a:t>
            </a:r>
          </a:p>
          <a:p>
            <a:pPr marR="5080" algn="just">
              <a:spcBef>
                <a:spcPts val="1800"/>
              </a:spcBef>
            </a:pPr>
            <a:r>
              <a:rPr lang="pt-PT" sz="2000" spc="-10" dirty="0"/>
              <a:t>As referências ficam automaticamente guardadas ao fechar o documento 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4" name="Marcador de Posição do Rodapé 2">
            <a:extLst>
              <a:ext uri="{FF2B5EF4-FFF2-40B4-BE49-F238E27FC236}">
                <a16:creationId xmlns:a16="http://schemas.microsoft.com/office/drawing/2014/main" id="{55998E7F-415E-4DFE-BEFB-B10F12911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2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Calibri Light" panose="020F0302020204030204"/>
              </a:rPr>
              <a:t>4. 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Biblioteca | Visualizar PDF</a:t>
            </a:r>
          </a:p>
        </p:txBody>
      </p:sp>
    </p:spTree>
    <p:extLst>
      <p:ext uri="{BB962C8B-B14F-4D97-AF65-F5344CB8AC3E}">
        <p14:creationId xmlns:p14="http://schemas.microsoft.com/office/powerpoint/2010/main" val="58908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28</a:t>
            </a:fld>
            <a:endParaRPr lang="pt-PT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277" y="1978702"/>
            <a:ext cx="6675446" cy="4377648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0" name="Marcador de Posição do Rodapé 2">
            <a:extLst>
              <a:ext uri="{FF2B5EF4-FFF2-40B4-BE49-F238E27FC236}">
                <a16:creationId xmlns:a16="http://schemas.microsoft.com/office/drawing/2014/main" id="{E7D359EC-071C-4982-9986-F7E243BC7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8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0"/>
              </a:spcBef>
            </a:pPr>
            <a:r>
              <a:rPr lang="pt-PT" altLang="pt-PT" sz="2800" b="1" dirty="0">
                <a:solidFill>
                  <a:srgbClr val="C00000"/>
                </a:solidFill>
                <a:latin typeface="Calibri Light" panose="020F0302020204030204"/>
              </a:rPr>
              <a:t>4. 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Biblioteca | Pesquisar no texto integral</a:t>
            </a:r>
          </a:p>
        </p:txBody>
      </p:sp>
    </p:spTree>
    <p:extLst>
      <p:ext uri="{BB962C8B-B14F-4D97-AF65-F5344CB8AC3E}">
        <p14:creationId xmlns:p14="http://schemas.microsoft.com/office/powerpoint/2010/main" val="3209342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29</a:t>
            </a:fld>
            <a:endParaRPr lang="pt-PT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7222" y="1978702"/>
            <a:ext cx="6688246" cy="4377648"/>
          </a:xfrm>
          <a:prstGeom prst="rect">
            <a:avLst/>
          </a:prstGeom>
        </p:spPr>
      </p:pic>
      <p:sp>
        <p:nvSpPr>
          <p:cNvPr id="6" name="Seta para a esquerda 5"/>
          <p:cNvSpPr>
            <a:spLocks noChangeAspect="1"/>
          </p:cNvSpPr>
          <p:nvPr/>
        </p:nvSpPr>
        <p:spPr>
          <a:xfrm rot="5400000">
            <a:off x="6104102" y="4184769"/>
            <a:ext cx="619446" cy="584960"/>
          </a:xfrm>
          <a:prstGeom prst="leftArrow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0" name="Marcador de Posição do Rodapé 2">
            <a:extLst>
              <a:ext uri="{FF2B5EF4-FFF2-40B4-BE49-F238E27FC236}">
                <a16:creationId xmlns:a16="http://schemas.microsoft.com/office/drawing/2014/main" id="{24391B77-D5D0-47F2-A615-71883A31A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1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0"/>
              </a:spcBef>
            </a:pPr>
            <a:r>
              <a:rPr lang="pt-PT" altLang="pt-PT" sz="2800" b="1" dirty="0">
                <a:solidFill>
                  <a:srgbClr val="C00000"/>
                </a:solidFill>
                <a:latin typeface="Calibri Light" panose="020F0302020204030204"/>
              </a:rPr>
              <a:t>4. 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Biblioteca | Anotar e destacar</a:t>
            </a:r>
          </a:p>
        </p:txBody>
      </p:sp>
    </p:spTree>
    <p:extLst>
      <p:ext uri="{BB962C8B-B14F-4D97-AF65-F5344CB8AC3E}">
        <p14:creationId xmlns:p14="http://schemas.microsoft.com/office/powerpoint/2010/main" val="326830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67444" y="2081146"/>
            <a:ext cx="11441935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pt-PT" sz="2000" dirty="0"/>
              <a:t>Gestor de referências bibliográficas e uma rede social académica </a:t>
            </a:r>
          </a:p>
          <a:p>
            <a:pPr marL="354965" lvl="0" indent="-3429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214629" algn="l"/>
              </a:tabLst>
            </a:pPr>
            <a:r>
              <a:rPr lang="pt-PT" sz="2000" dirty="0"/>
              <a:t>Está disponível em versão Desktop, Web e móvel </a:t>
            </a:r>
          </a:p>
          <a:p>
            <a:pPr marL="342900" indent="-342900" algn="just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pt-PT" sz="2000" dirty="0"/>
              <a:t>Na web é compatível com diferentes sistemas operativos e com os browsers mais comuns e nos dispositivos móveis com </a:t>
            </a:r>
            <a:r>
              <a:rPr lang="pt-PT" sz="2000" dirty="0" err="1"/>
              <a:t>Android</a:t>
            </a:r>
            <a:r>
              <a:rPr lang="pt-PT" sz="2000" dirty="0"/>
              <a:t> e IOS</a:t>
            </a:r>
          </a:p>
          <a:p>
            <a:pPr marL="342900" indent="-34290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pt-PT" sz="2000" dirty="0"/>
              <a:t>É gratuito -  </a:t>
            </a:r>
            <a:r>
              <a:rPr lang="pt-PT" sz="2000" spc="-10" dirty="0">
                <a:solidFill>
                  <a:prstClr val="black"/>
                </a:solidFill>
                <a:cs typeface="Carlito"/>
              </a:rPr>
              <a:t>Limite </a:t>
            </a:r>
            <a:r>
              <a:rPr lang="pt-PT" sz="2000" spc="-5" dirty="0">
                <a:solidFill>
                  <a:prstClr val="black"/>
                </a:solidFill>
                <a:cs typeface="Carlito"/>
              </a:rPr>
              <a:t>de </a:t>
            </a:r>
            <a:r>
              <a:rPr lang="pt-PT" sz="2000" spc="-10" dirty="0">
                <a:solidFill>
                  <a:prstClr val="black"/>
                </a:solidFill>
                <a:cs typeface="Carlito"/>
              </a:rPr>
              <a:t>espaço - </a:t>
            </a:r>
            <a:r>
              <a:rPr lang="pt-PT" sz="2000" i="1" spc="-10" dirty="0" err="1">
                <a:solidFill>
                  <a:prstClr val="black"/>
                </a:solidFill>
                <a:cs typeface="Carlito"/>
              </a:rPr>
              <a:t>Cloud</a:t>
            </a:r>
            <a:r>
              <a:rPr lang="pt-PT" sz="2000" spc="-10" dirty="0">
                <a:solidFill>
                  <a:prstClr val="black"/>
                </a:solidFill>
                <a:cs typeface="Carlito"/>
              </a:rPr>
              <a:t> 2GB | </a:t>
            </a:r>
            <a:r>
              <a:rPr lang="pt-PT" sz="2000" i="1" spc="-10" dirty="0" err="1">
                <a:solidFill>
                  <a:prstClr val="black"/>
                </a:solidFill>
                <a:cs typeface="Carlito"/>
              </a:rPr>
              <a:t>Mendeley</a:t>
            </a:r>
            <a:r>
              <a:rPr lang="pt-PT" sz="2000" i="1" spc="-10" dirty="0">
                <a:solidFill>
                  <a:prstClr val="black"/>
                </a:solidFill>
                <a:cs typeface="Carlito"/>
              </a:rPr>
              <a:t> </a:t>
            </a:r>
            <a:r>
              <a:rPr lang="pt-PT" sz="2000" i="1" spc="-10">
                <a:solidFill>
                  <a:prstClr val="black"/>
                </a:solidFill>
                <a:cs typeface="Carlito"/>
              </a:rPr>
              <a:t>Desktop</a:t>
            </a:r>
            <a:r>
              <a:rPr lang="pt-PT" sz="2000" spc="-10">
                <a:solidFill>
                  <a:prstClr val="black"/>
                </a:solidFill>
                <a:cs typeface="Carlito"/>
              </a:rPr>
              <a:t> 5GB</a:t>
            </a:r>
            <a:r>
              <a:rPr lang="pt-PT" sz="2000" spc="-5">
                <a:solidFill>
                  <a:prstClr val="black"/>
                </a:solidFill>
                <a:cs typeface="Carlito"/>
              </a:rPr>
              <a:t>                 </a:t>
            </a:r>
            <a:endParaRPr lang="pt-PT" sz="2000" spc="-5" dirty="0">
              <a:solidFill>
                <a:prstClr val="black"/>
              </a:solidFill>
              <a:cs typeface="Carlito"/>
            </a:endParaRPr>
          </a:p>
          <a:p>
            <a:pPr marL="342900" indent="-342900" algn="just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pt-PT" sz="2000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3</a:t>
            </a:fld>
            <a:endParaRPr lang="pt-PT"/>
          </a:p>
        </p:txBody>
      </p:sp>
      <p:sp>
        <p:nvSpPr>
          <p:cNvPr id="6" name="Retângulo arredondado 5"/>
          <p:cNvSpPr/>
          <p:nvPr/>
        </p:nvSpPr>
        <p:spPr>
          <a:xfrm>
            <a:off x="367444" y="1264063"/>
            <a:ext cx="11441935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1. O que é o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endParaRPr lang="pt-PT" altLang="pt-PT" sz="28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4796" y="4094298"/>
            <a:ext cx="2041328" cy="13637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929" y="1473448"/>
            <a:ext cx="2027341" cy="115995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2" name="Marcador de Posição do Rodapé 2">
            <a:extLst>
              <a:ext uri="{FF2B5EF4-FFF2-40B4-BE49-F238E27FC236}">
                <a16:creationId xmlns:a16="http://schemas.microsoft.com/office/drawing/2014/main" id="{02C7C140-1C03-4234-9BE6-13E211133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097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30</a:t>
            </a:fld>
            <a:endParaRPr lang="en-US" altLang="pt-PT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2" name="Marcador de Posição do Rodapé 2">
            <a:extLst>
              <a:ext uri="{FF2B5EF4-FFF2-40B4-BE49-F238E27FC236}">
                <a16:creationId xmlns:a16="http://schemas.microsoft.com/office/drawing/2014/main" id="{5FDF0919-B315-4998-BC72-D3DB34453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4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0"/>
              </a:spcBef>
            </a:pPr>
            <a:r>
              <a:rPr lang="pt-PT" altLang="pt-PT" sz="2800" b="1" dirty="0">
                <a:solidFill>
                  <a:srgbClr val="C00000"/>
                </a:solidFill>
                <a:latin typeface="Calibri Light" panose="020F0302020204030204"/>
              </a:rPr>
              <a:t>4. 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Biblioteca | Integrar com o Word</a:t>
            </a:r>
          </a:p>
        </p:txBody>
      </p:sp>
      <p:sp>
        <p:nvSpPr>
          <p:cNvPr id="11" name="CaixaDeTexto 10"/>
          <p:cNvSpPr txBox="1">
            <a:spLocks noChangeArrowheads="1"/>
          </p:cNvSpPr>
          <p:nvPr/>
        </p:nvSpPr>
        <p:spPr bwMode="auto">
          <a:xfrm>
            <a:off x="383546" y="2023501"/>
            <a:ext cx="11478813" cy="286232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pt-P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Instalar o </a:t>
            </a:r>
            <a:r>
              <a:rPr lang="pt-PT" sz="20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plugin</a:t>
            </a:r>
            <a:r>
              <a:rPr lang="pt-P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do </a:t>
            </a:r>
            <a:r>
              <a:rPr lang="pt-PT" sz="2000" i="1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Word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pt-P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Ter os campos da citação nas referências do </a:t>
            </a:r>
            <a:r>
              <a:rPr lang="pt-PT" sz="2000" i="1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Mendeley</a:t>
            </a:r>
            <a:r>
              <a:rPr lang="pt-P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devidamente preenchidos  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pt-P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Colocar o cursor na parte do texto onde se pretende inserir a citação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pt-P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Ter o estilo de citação definido e referenciado em </a:t>
            </a:r>
            <a:r>
              <a:rPr lang="pt-PT" sz="2000" i="1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Style</a:t>
            </a:r>
            <a:r>
              <a:rPr lang="pt-P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pt-P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Selecionar a opção </a:t>
            </a:r>
            <a:r>
              <a:rPr lang="pt-PT" sz="2000" i="1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Insert</a:t>
            </a:r>
            <a:r>
              <a:rPr lang="pt-PT" sz="2000" i="1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pt-PT" sz="2000" i="1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citation</a:t>
            </a:r>
            <a:r>
              <a:rPr lang="pt-P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 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pt-P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Selecionar a opção </a:t>
            </a:r>
            <a:r>
              <a:rPr lang="pt-PT" sz="2000" i="1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Insert</a:t>
            </a:r>
            <a:r>
              <a:rPr lang="pt-PT" sz="2000" i="1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pt-PT" sz="2000" i="1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Bibliography</a:t>
            </a:r>
            <a:r>
              <a:rPr lang="pt-PT" sz="2000" i="1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pt-PT" sz="2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para inserir a bibliografia </a:t>
            </a:r>
          </a:p>
        </p:txBody>
      </p:sp>
    </p:spTree>
    <p:extLst>
      <p:ext uri="{BB962C8B-B14F-4D97-AF65-F5344CB8AC3E}">
        <p14:creationId xmlns:p14="http://schemas.microsoft.com/office/powerpoint/2010/main" val="417755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31</a:t>
            </a:fld>
            <a:endParaRPr lang="en-US" altLang="pt-PT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628" y="1973237"/>
            <a:ext cx="7613833" cy="4388577"/>
          </a:xfrm>
          <a:prstGeom prst="rect">
            <a:avLst/>
          </a:prstGeom>
        </p:spPr>
      </p:pic>
      <p:sp>
        <p:nvSpPr>
          <p:cNvPr id="10" name="Seta para a esquerda 9"/>
          <p:cNvSpPr>
            <a:spLocks noChangeAspect="1"/>
          </p:cNvSpPr>
          <p:nvPr/>
        </p:nvSpPr>
        <p:spPr>
          <a:xfrm>
            <a:off x="2599811" y="2394330"/>
            <a:ext cx="619446" cy="584960"/>
          </a:xfrm>
          <a:prstGeom prst="leftArrow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6437" y="1224216"/>
            <a:ext cx="4826834" cy="4987728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2648" y="2388421"/>
            <a:ext cx="7667625" cy="3895725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2" name="Marcador de Posição do Rodapé 2">
            <a:extLst>
              <a:ext uri="{FF2B5EF4-FFF2-40B4-BE49-F238E27FC236}">
                <a16:creationId xmlns:a16="http://schemas.microsoft.com/office/drawing/2014/main" id="{5FDF0919-B315-4998-BC72-D3DB34453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1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0"/>
              </a:spcBef>
            </a:pPr>
            <a:r>
              <a:rPr lang="pt-PT" altLang="pt-PT" sz="2800" b="1" dirty="0">
                <a:solidFill>
                  <a:srgbClr val="C00000"/>
                </a:solidFill>
                <a:latin typeface="Calibri Light" panose="020F0302020204030204"/>
              </a:rPr>
              <a:t>4. 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Biblioteca | Integrar com o Word</a:t>
            </a:r>
          </a:p>
        </p:txBody>
      </p:sp>
    </p:spTree>
    <p:extLst>
      <p:ext uri="{BB962C8B-B14F-4D97-AF65-F5344CB8AC3E}">
        <p14:creationId xmlns:p14="http://schemas.microsoft.com/office/powerpoint/2010/main" val="313352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32</a:t>
            </a:fld>
            <a:endParaRPr lang="en-US" altLang="pt-PT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443" y="2068902"/>
            <a:ext cx="11504767" cy="2098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rgbClr val="C00000"/>
            </a:solidFill>
          </a:ln>
          <a:effectLst>
            <a:reflection blurRad="6350" stA="50000" endA="300" endPos="55000" dir="5400000" sy="-100000" algn="bl" rotWithShape="0"/>
          </a:effectLst>
        </p:spPr>
      </p:pic>
      <p:sp>
        <p:nvSpPr>
          <p:cNvPr id="10" name="Seta para a esquerda 9"/>
          <p:cNvSpPr>
            <a:spLocks noChangeAspect="1"/>
          </p:cNvSpPr>
          <p:nvPr/>
        </p:nvSpPr>
        <p:spPr>
          <a:xfrm rot="5400000">
            <a:off x="3754513" y="3796332"/>
            <a:ext cx="756876" cy="620922"/>
          </a:xfrm>
          <a:prstGeom prst="leftArrow">
            <a:avLst>
              <a:gd name="adj1" fmla="val 50001"/>
              <a:gd name="adj2" fmla="val 50000"/>
            </a:avLst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7" name="CaixaDeTexto 6"/>
          <p:cNvSpPr txBox="1"/>
          <p:nvPr/>
        </p:nvSpPr>
        <p:spPr>
          <a:xfrm>
            <a:off x="3822491" y="2825777"/>
            <a:ext cx="3567659" cy="122028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11" name="object 11"/>
          <p:cNvSpPr txBox="1"/>
          <p:nvPr/>
        </p:nvSpPr>
        <p:spPr>
          <a:xfrm>
            <a:off x="456343" y="5513356"/>
            <a:ext cx="11504767" cy="707886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>
            <a:defPPr>
              <a:defRPr lang="en-US"/>
            </a:defPPr>
            <a:lvl1pPr marL="342900" marR="5080" indent="-342900">
              <a:buFont typeface="Arial" panose="020B0604020202020204" pitchFamily="34" charset="0"/>
              <a:buChar char="•"/>
              <a:defRPr sz="2000" spc="-10"/>
            </a:lvl1pPr>
          </a:lstStyle>
          <a:p>
            <a:pPr marL="0" indent="0">
              <a:buNone/>
            </a:pPr>
            <a:r>
              <a:rPr dirty="0"/>
              <a:t>Automaticamente aparece uma </a:t>
            </a:r>
            <a:r>
              <a:rPr dirty="0" err="1"/>
              <a:t>caixa</a:t>
            </a:r>
            <a:r>
              <a:rPr dirty="0"/>
              <a:t> que permite a pesquisa por autor,  título ou ano, ou ir diretamente ao </a:t>
            </a:r>
            <a:r>
              <a:rPr i="1" dirty="0"/>
              <a:t>Mendeley Desktop </a:t>
            </a:r>
            <a:r>
              <a:rPr dirty="0"/>
              <a:t>e selecionar o documento que  se pretende citar.</a:t>
            </a:r>
          </a:p>
        </p:txBody>
      </p:sp>
      <p:sp>
        <p:nvSpPr>
          <p:cNvPr id="12" name="object 8"/>
          <p:cNvSpPr/>
          <p:nvPr/>
        </p:nvSpPr>
        <p:spPr>
          <a:xfrm>
            <a:off x="4581436" y="4284232"/>
            <a:ext cx="4495872" cy="11131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6" name="Marcador de Posição do Rodapé 2">
            <a:extLst>
              <a:ext uri="{FF2B5EF4-FFF2-40B4-BE49-F238E27FC236}">
                <a16:creationId xmlns:a16="http://schemas.microsoft.com/office/drawing/2014/main" id="{4495DF12-F98F-4CBF-AF7D-0F5207358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5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0"/>
              </a:spcBef>
            </a:pPr>
            <a:r>
              <a:rPr lang="pt-PT" altLang="pt-PT" sz="2800" b="1" dirty="0">
                <a:solidFill>
                  <a:srgbClr val="C00000"/>
                </a:solidFill>
                <a:latin typeface="Calibri Light" panose="020F0302020204030204"/>
              </a:rPr>
              <a:t>4. 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Biblioteca | Integrar com o Word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6942213" y="2826811"/>
            <a:ext cx="4929998" cy="132343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/>
          <a:p>
            <a:pPr marR="5080" algn="just"/>
            <a:r>
              <a:rPr lang="pt-PT" sz="2000" spc="-10" dirty="0"/>
              <a:t>Escolha a referência | Procure por autor, título ou ano ou  escolha </a:t>
            </a:r>
            <a:r>
              <a:rPr lang="pt-PT" sz="2000" i="1" spc="-10" dirty="0" err="1"/>
              <a:t>Go</a:t>
            </a:r>
            <a:r>
              <a:rPr lang="pt-PT" sz="2000" i="1" spc="-10" dirty="0"/>
              <a:t> to Mendeley </a:t>
            </a:r>
            <a:r>
              <a:rPr lang="pt-PT" sz="2000" spc="-10" dirty="0"/>
              <a:t>e selecione um documento a partir da sua Biblioteca </a:t>
            </a:r>
            <a:r>
              <a:rPr lang="pt-PT" sz="2000" i="1" spc="-10" dirty="0"/>
              <a:t>Mendeley</a:t>
            </a:r>
            <a:r>
              <a:rPr lang="pt-PT" sz="2000" spc="-1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5444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443" y="2070335"/>
            <a:ext cx="9077325" cy="3400296"/>
          </a:xfrm>
          <a:prstGeom prst="rect">
            <a:avLst/>
          </a:prstGeom>
        </p:spPr>
      </p:pic>
      <p:sp>
        <p:nvSpPr>
          <p:cNvPr id="6" name="object 11"/>
          <p:cNvSpPr/>
          <p:nvPr/>
        </p:nvSpPr>
        <p:spPr>
          <a:xfrm>
            <a:off x="8289814" y="3330054"/>
            <a:ext cx="3501852" cy="25635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33</a:t>
            </a:fld>
            <a:endParaRPr lang="pt-PT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9926" y="2070335"/>
            <a:ext cx="3858551" cy="2977277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9870" y="3467585"/>
            <a:ext cx="3741739" cy="3007753"/>
          </a:xfrm>
          <a:prstGeom prst="rect">
            <a:avLst/>
          </a:prstGeom>
        </p:spPr>
      </p:pic>
      <p:sp>
        <p:nvSpPr>
          <p:cNvPr id="13" name="Marcador de Posição do Rodapé 2">
            <a:extLst>
              <a:ext uri="{FF2B5EF4-FFF2-40B4-BE49-F238E27FC236}">
                <a16:creationId xmlns:a16="http://schemas.microsoft.com/office/drawing/2014/main" id="{0D1B062D-E4ED-4CF9-ABB5-0987BB4C3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2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0"/>
              </a:spcBef>
            </a:pPr>
            <a:r>
              <a:rPr lang="pt-PT" altLang="pt-PT" sz="2800" b="1" dirty="0">
                <a:solidFill>
                  <a:srgbClr val="C00000"/>
                </a:solidFill>
                <a:latin typeface="Calibri Light" panose="020F0302020204030204"/>
              </a:rPr>
              <a:t>4. 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Biblioteca | Integrar com o Word</a:t>
            </a: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7" name="Rectângulo 16"/>
          <p:cNvSpPr/>
          <p:nvPr/>
        </p:nvSpPr>
        <p:spPr>
          <a:xfrm>
            <a:off x="339066" y="4380288"/>
            <a:ext cx="2718034" cy="11510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/>
              <a:defRPr/>
            </a:pPr>
            <a:r>
              <a:rPr lang="pt-PT" sz="2000" dirty="0">
                <a:solidFill>
                  <a:schemeClr val="tx1"/>
                </a:solidFill>
              </a:rPr>
              <a:t>Escolher estilo 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  <a:defRPr/>
            </a:pPr>
            <a:r>
              <a:rPr lang="pt-PT" sz="2000" dirty="0">
                <a:solidFill>
                  <a:schemeClr val="tx1"/>
                </a:solidFill>
              </a:rPr>
              <a:t>Inserir citação</a:t>
            </a:r>
          </a:p>
        </p:txBody>
      </p:sp>
      <p:sp>
        <p:nvSpPr>
          <p:cNvPr id="18" name="Seta para a esquerda 17"/>
          <p:cNvSpPr>
            <a:spLocks noChangeAspect="1"/>
          </p:cNvSpPr>
          <p:nvPr/>
        </p:nvSpPr>
        <p:spPr>
          <a:xfrm rot="5400000">
            <a:off x="2989123" y="3248512"/>
            <a:ext cx="756876" cy="620922"/>
          </a:xfrm>
          <a:prstGeom prst="leftArrow">
            <a:avLst>
              <a:gd name="adj1" fmla="val 50001"/>
              <a:gd name="adj2" fmla="val 50000"/>
            </a:avLst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832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0698" y="1954056"/>
            <a:ext cx="8290602" cy="4312040"/>
          </a:xfrm>
          <a:prstGeom prst="rect">
            <a:avLst/>
          </a:prstGeom>
          <a:ln>
            <a:solidFill>
              <a:srgbClr val="A41C26"/>
            </a:solidFill>
          </a:ln>
        </p:spPr>
      </p:pic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863850" y="6330201"/>
            <a:ext cx="5486400" cy="365125"/>
          </a:xfrm>
        </p:spPr>
        <p:txBody>
          <a:bodyPr/>
          <a:lstStyle/>
          <a:p>
            <a:pPr>
              <a:defRPr/>
            </a:pPr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34</a:t>
            </a:fld>
            <a:endParaRPr lang="en-US" altLang="pt-PT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7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0"/>
              </a:spcBef>
            </a:pPr>
            <a:r>
              <a:rPr lang="pt-PT" altLang="pt-PT" sz="2800" b="1" dirty="0">
                <a:solidFill>
                  <a:srgbClr val="C00000"/>
                </a:solidFill>
                <a:latin typeface="Calibri Light" panose="020F0302020204030204"/>
              </a:rPr>
              <a:t>4. 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Biblioteca | Integrar com o Word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5907137" y="5865986"/>
            <a:ext cx="5233915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txBody>
          <a:bodyPr wrap="square" anchor="ctr">
            <a:spAutoFit/>
          </a:bodyPr>
          <a:lstStyle/>
          <a:p>
            <a:pPr marR="5080" algn="ctr"/>
            <a:r>
              <a:rPr lang="pt-PT" sz="2000" spc="-10" dirty="0"/>
              <a:t>Use o botão </a:t>
            </a:r>
            <a:r>
              <a:rPr lang="pt-PT" sz="2000" b="1" i="1" spc="-10" dirty="0"/>
              <a:t>Cite</a:t>
            </a:r>
            <a:r>
              <a:rPr lang="pt-PT" sz="2000" spc="-10" dirty="0"/>
              <a:t> para fazer a citação no </a:t>
            </a:r>
            <a:r>
              <a:rPr lang="pt-PT" sz="2000" i="1" spc="-10" dirty="0"/>
              <a:t>Word</a:t>
            </a:r>
          </a:p>
        </p:txBody>
      </p:sp>
      <p:sp>
        <p:nvSpPr>
          <p:cNvPr id="19" name="Seta para a esquerda 18"/>
          <p:cNvSpPr>
            <a:spLocks noChangeAspect="1"/>
          </p:cNvSpPr>
          <p:nvPr/>
        </p:nvSpPr>
        <p:spPr>
          <a:xfrm rot="5400000">
            <a:off x="3782246" y="2533595"/>
            <a:ext cx="756876" cy="761349"/>
          </a:xfrm>
          <a:prstGeom prst="leftArrow">
            <a:avLst>
              <a:gd name="adj1" fmla="val 50001"/>
              <a:gd name="adj2" fmla="val 50000"/>
            </a:avLst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0" name="Seta para a esquerda 19"/>
          <p:cNvSpPr>
            <a:spLocks noChangeAspect="1"/>
          </p:cNvSpPr>
          <p:nvPr/>
        </p:nvSpPr>
        <p:spPr>
          <a:xfrm rot="10800000">
            <a:off x="3023133" y="4208125"/>
            <a:ext cx="756876" cy="761349"/>
          </a:xfrm>
          <a:prstGeom prst="leftArrow">
            <a:avLst>
              <a:gd name="adj1" fmla="val 50001"/>
              <a:gd name="adj2" fmla="val 50000"/>
            </a:avLst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1" name="Retângulo 20"/>
          <p:cNvSpPr/>
          <p:nvPr/>
        </p:nvSpPr>
        <p:spPr>
          <a:xfrm>
            <a:off x="321316" y="4848597"/>
            <a:ext cx="2988399" cy="1015663"/>
          </a:xfrm>
          <a:prstGeom prst="rect">
            <a:avLst/>
          </a:prstGeom>
          <a:solidFill>
            <a:schemeClr val="bg1"/>
          </a:solidFill>
          <a:ln>
            <a:solidFill>
              <a:srgbClr val="A41C26"/>
            </a:solidFill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/>
              <a:defRPr/>
            </a:pPr>
            <a:r>
              <a:rPr lang="pt-PT" sz="2000" dirty="0"/>
              <a:t>Procurar referência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  <a:defRPr/>
            </a:pPr>
            <a:r>
              <a:rPr lang="pt-PT" sz="2000" dirty="0"/>
              <a:t>Inserir citação</a:t>
            </a:r>
            <a:endParaRPr lang="pt-PT" sz="2000" dirty="0">
              <a:cs typeface="Carlito"/>
            </a:endParaRPr>
          </a:p>
        </p:txBody>
      </p:sp>
    </p:spTree>
    <p:extLst>
      <p:ext uri="{BB962C8B-B14F-4D97-AF65-F5344CB8AC3E}">
        <p14:creationId xmlns:p14="http://schemas.microsoft.com/office/powerpoint/2010/main" val="232189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2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35</a:t>
            </a:fld>
            <a:endParaRPr lang="pt-PT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1" name="Marcador de Posição do Rodapé 2">
            <a:extLst>
              <a:ext uri="{FF2B5EF4-FFF2-40B4-BE49-F238E27FC236}">
                <a16:creationId xmlns:a16="http://schemas.microsoft.com/office/drawing/2014/main" id="{9A04FEA1-E9D4-48EF-BE01-AC3B23214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2103" y="1787122"/>
            <a:ext cx="8521700" cy="4668974"/>
          </a:xfrm>
          <a:prstGeom prst="rect">
            <a:avLst/>
          </a:prstGeom>
          <a:ln w="38100">
            <a:noFill/>
          </a:ln>
        </p:spPr>
      </p:pic>
      <p:sp>
        <p:nvSpPr>
          <p:cNvPr id="13" name="Rectângulo 1"/>
          <p:cNvSpPr/>
          <p:nvPr/>
        </p:nvSpPr>
        <p:spPr>
          <a:xfrm>
            <a:off x="3235324" y="3950898"/>
            <a:ext cx="5699126" cy="2337189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6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0"/>
              </a:spcBef>
            </a:pPr>
            <a:r>
              <a:rPr lang="pt-PT" altLang="pt-PT" sz="2800" b="1" dirty="0">
                <a:solidFill>
                  <a:srgbClr val="C00000"/>
                </a:solidFill>
                <a:latin typeface="Calibri Light" panose="020F0302020204030204"/>
              </a:rPr>
              <a:t>4. 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Biblioteca | Integrar com o Word</a:t>
            </a:r>
          </a:p>
        </p:txBody>
      </p:sp>
      <p:sp>
        <p:nvSpPr>
          <p:cNvPr id="3" name="Retângulo 2"/>
          <p:cNvSpPr/>
          <p:nvPr/>
        </p:nvSpPr>
        <p:spPr>
          <a:xfrm>
            <a:off x="321316" y="4848597"/>
            <a:ext cx="4747631" cy="1429622"/>
          </a:xfrm>
          <a:prstGeom prst="rect">
            <a:avLst/>
          </a:prstGeom>
          <a:solidFill>
            <a:schemeClr val="bg1"/>
          </a:solidFill>
          <a:ln>
            <a:solidFill>
              <a:srgbClr val="A41C26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spc="-5" dirty="0">
                <a:cs typeface="Carlito"/>
              </a:rPr>
              <a:t>Para gerar </a:t>
            </a:r>
            <a:r>
              <a:rPr lang="pt-PT" sz="2000" dirty="0">
                <a:cs typeface="Carlito"/>
              </a:rPr>
              <a:t>a </a:t>
            </a:r>
            <a:r>
              <a:rPr lang="pt-PT" sz="2000" spc="-15" dirty="0">
                <a:cs typeface="Carlito"/>
              </a:rPr>
              <a:t>lista </a:t>
            </a:r>
            <a:r>
              <a:rPr lang="pt-PT" sz="2000" spc="-5" dirty="0">
                <a:cs typeface="Carlito"/>
              </a:rPr>
              <a:t>das </a:t>
            </a:r>
            <a:r>
              <a:rPr lang="pt-PT" sz="2000" spc="-15" dirty="0">
                <a:cs typeface="Carlito"/>
              </a:rPr>
              <a:t>referências b</a:t>
            </a:r>
            <a:r>
              <a:rPr lang="pt-PT" sz="2000" spc="-10" dirty="0">
                <a:cs typeface="Carlito"/>
              </a:rPr>
              <a:t>ibliográficas</a:t>
            </a:r>
            <a:r>
              <a:rPr lang="pt-PT" sz="2000" spc="180" dirty="0">
                <a:cs typeface="Carlito"/>
              </a:rPr>
              <a:t> clicar </a:t>
            </a:r>
            <a:r>
              <a:rPr lang="pt-PT" sz="2000" dirty="0">
                <a:cs typeface="Carlito"/>
              </a:rPr>
              <a:t>em </a:t>
            </a:r>
            <a:r>
              <a:rPr lang="pt-PT" sz="2000" b="1" i="1" dirty="0" err="1">
                <a:cs typeface="Carlito"/>
              </a:rPr>
              <a:t>Insert</a:t>
            </a:r>
            <a:r>
              <a:rPr lang="pt-PT" sz="2000" b="1" i="1" spc="-10" dirty="0">
                <a:cs typeface="Carlito"/>
              </a:rPr>
              <a:t> </a:t>
            </a:r>
            <a:r>
              <a:rPr lang="pt-PT" sz="2000" b="1" i="1" spc="-10" dirty="0" err="1">
                <a:cs typeface="Carlito"/>
              </a:rPr>
              <a:t>Bibliography</a:t>
            </a:r>
            <a:endParaRPr lang="pt-PT" sz="2000" b="1" i="1" spc="-10" dirty="0">
              <a:cs typeface="Carlito"/>
            </a:endParaRPr>
          </a:p>
          <a:p>
            <a:pPr algn="just">
              <a:lnSpc>
                <a:spcPct val="150000"/>
              </a:lnSpc>
            </a:pPr>
            <a:endParaRPr lang="pt-PT" sz="2000" dirty="0">
              <a:cs typeface="Carlito"/>
            </a:endParaRPr>
          </a:p>
        </p:txBody>
      </p:sp>
      <p:sp>
        <p:nvSpPr>
          <p:cNvPr id="12" name="Seta para a esquerda 11"/>
          <p:cNvSpPr>
            <a:spLocks noChangeAspect="1"/>
          </p:cNvSpPr>
          <p:nvPr/>
        </p:nvSpPr>
        <p:spPr>
          <a:xfrm rot="5400000">
            <a:off x="5071183" y="2364499"/>
            <a:ext cx="756876" cy="761349"/>
          </a:xfrm>
          <a:prstGeom prst="leftArrow">
            <a:avLst>
              <a:gd name="adj1" fmla="val 50001"/>
              <a:gd name="adj2" fmla="val 50000"/>
            </a:avLst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7000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8"/>
          <p:cNvSpPr/>
          <p:nvPr/>
        </p:nvSpPr>
        <p:spPr>
          <a:xfrm>
            <a:off x="7190376" y="1289817"/>
            <a:ext cx="4610912" cy="509122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36</a:t>
            </a:fld>
            <a:endParaRPr lang="pt-PT"/>
          </a:p>
        </p:txBody>
      </p:sp>
      <p:sp>
        <p:nvSpPr>
          <p:cNvPr id="8" name="Seta para a direita 7"/>
          <p:cNvSpPr/>
          <p:nvPr/>
        </p:nvSpPr>
        <p:spPr>
          <a:xfrm>
            <a:off x="6667006" y="2925739"/>
            <a:ext cx="861675" cy="564204"/>
          </a:xfrm>
          <a:prstGeom prst="rightArrow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object 7"/>
          <p:cNvSpPr txBox="1"/>
          <p:nvPr/>
        </p:nvSpPr>
        <p:spPr>
          <a:xfrm>
            <a:off x="383547" y="2287154"/>
            <a:ext cx="11478813" cy="401327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065" rIns="0" bIns="0" rtlCol="0">
            <a:spAutoFit/>
          </a:bodyPr>
          <a:lstStyle/>
          <a:p>
            <a:pPr marL="12700" marR="19685" algn="just">
              <a:lnSpc>
                <a:spcPct val="100000"/>
              </a:lnSpc>
              <a:spcAft>
                <a:spcPts val="1800"/>
              </a:spcAft>
            </a:pPr>
            <a:r>
              <a:rPr lang="pt-PT" sz="2000" spc="-5" dirty="0">
                <a:cs typeface="Carlito"/>
              </a:rPr>
              <a:t>Os grupos para </a:t>
            </a:r>
            <a:r>
              <a:rPr sz="2000" spc="-5" dirty="0" err="1">
                <a:cs typeface="Carlito"/>
              </a:rPr>
              <a:t>partilha</a:t>
            </a:r>
            <a:r>
              <a:rPr sz="2000" spc="-5" dirty="0">
                <a:cs typeface="Carlito"/>
              </a:rPr>
              <a:t> de </a:t>
            </a:r>
            <a:r>
              <a:rPr sz="2000" spc="-15" dirty="0" err="1">
                <a:cs typeface="Carlito"/>
              </a:rPr>
              <a:t>referências</a:t>
            </a:r>
            <a:r>
              <a:rPr sz="2000" spc="-15" dirty="0">
                <a:cs typeface="Carlito"/>
              </a:rPr>
              <a:t> </a:t>
            </a:r>
            <a:r>
              <a:rPr sz="2000" spc="-10" dirty="0" err="1">
                <a:cs typeface="Carlito"/>
              </a:rPr>
              <a:t>podem</a:t>
            </a:r>
            <a:r>
              <a:rPr sz="2000" spc="-10" dirty="0">
                <a:cs typeface="Carlito"/>
              </a:rPr>
              <a:t> </a:t>
            </a:r>
            <a:r>
              <a:rPr sz="2000" spc="-5" dirty="0">
                <a:cs typeface="Carlito"/>
              </a:rPr>
              <a:t>ser criados a partir da </a:t>
            </a:r>
            <a:r>
              <a:rPr sz="2000" spc="-15" dirty="0">
                <a:cs typeface="Carlito"/>
              </a:rPr>
              <a:t>versão </a:t>
            </a:r>
            <a:r>
              <a:rPr sz="2000" spc="-10" dirty="0">
                <a:cs typeface="Carlito"/>
              </a:rPr>
              <a:t>Desktop </a:t>
            </a:r>
            <a:r>
              <a:rPr sz="2000" spc="-10" dirty="0" err="1">
                <a:cs typeface="Carlito"/>
              </a:rPr>
              <a:t>ou</a:t>
            </a:r>
            <a:r>
              <a:rPr sz="2000" spc="-10" dirty="0">
                <a:cs typeface="Carlito"/>
              </a:rPr>
              <a:t>  </a:t>
            </a:r>
            <a:r>
              <a:rPr lang="pt-PT" sz="2000" spc="-10" dirty="0">
                <a:cs typeface="Carlito"/>
              </a:rPr>
              <a:t>da versão </a:t>
            </a:r>
            <a:r>
              <a:rPr sz="2000" spc="-20" dirty="0">
                <a:cs typeface="Carlito"/>
              </a:rPr>
              <a:t>Web.</a:t>
            </a:r>
            <a:r>
              <a:rPr lang="pt-PT" sz="2000" spc="-20" dirty="0">
                <a:cs typeface="Carlito"/>
              </a:rPr>
              <a:t> </a:t>
            </a:r>
          </a:p>
          <a:p>
            <a:pPr marL="12700" marR="19685" algn="just">
              <a:lnSpc>
                <a:spcPct val="100000"/>
              </a:lnSpc>
              <a:spcAft>
                <a:spcPts val="1800"/>
              </a:spcAft>
            </a:pPr>
            <a:r>
              <a:rPr sz="2000" spc="-5" dirty="0" err="1">
                <a:cs typeface="Carlito"/>
              </a:rPr>
              <a:t>Existem</a:t>
            </a:r>
            <a:r>
              <a:rPr sz="2000" spc="-5" dirty="0">
                <a:cs typeface="Carlito"/>
              </a:rPr>
              <a:t> </a:t>
            </a:r>
            <a:r>
              <a:rPr sz="2000" dirty="0">
                <a:cs typeface="Carlito"/>
              </a:rPr>
              <a:t>3 tipos </a:t>
            </a:r>
            <a:r>
              <a:rPr sz="2000" spc="-5" dirty="0">
                <a:cs typeface="Carlito"/>
              </a:rPr>
              <a:t>de grupos no</a:t>
            </a:r>
            <a:r>
              <a:rPr sz="2000" dirty="0">
                <a:cs typeface="Carlito"/>
              </a:rPr>
              <a:t> </a:t>
            </a:r>
            <a:r>
              <a:rPr sz="2000" i="1" spc="-5" dirty="0" err="1">
                <a:cs typeface="Carlito"/>
              </a:rPr>
              <a:t>Mendeley</a:t>
            </a:r>
            <a:r>
              <a:rPr sz="2000" spc="-5" dirty="0">
                <a:cs typeface="Carlito"/>
              </a:rPr>
              <a:t>:</a:t>
            </a:r>
            <a:endParaRPr lang="pt-PT" sz="2000" spc="-5" dirty="0">
              <a:cs typeface="Carlito"/>
            </a:endParaRPr>
          </a:p>
          <a:p>
            <a:pPr lvl="1" algn="just">
              <a:spcAft>
                <a:spcPts val="1800"/>
              </a:spcAft>
            </a:pPr>
            <a:r>
              <a:rPr sz="2000" b="1" i="1" spc="-5" dirty="0">
                <a:cs typeface="Carlito"/>
              </a:rPr>
              <a:t>Private</a:t>
            </a:r>
            <a:r>
              <a:rPr lang="pt-PT" sz="2000" b="1" spc="-5" dirty="0">
                <a:cs typeface="Carlito"/>
              </a:rPr>
              <a:t>|</a:t>
            </a:r>
            <a:r>
              <a:rPr sz="2000" spc="-5" dirty="0">
                <a:cs typeface="Carlito"/>
              </a:rPr>
              <a:t> Acesso </a:t>
            </a:r>
            <a:r>
              <a:rPr sz="2000" spc="-10" dirty="0">
                <a:cs typeface="Carlito"/>
              </a:rPr>
              <a:t>restrito </a:t>
            </a:r>
            <a:r>
              <a:rPr sz="2000" dirty="0">
                <a:cs typeface="Carlito"/>
              </a:rPr>
              <a:t>a </a:t>
            </a:r>
            <a:r>
              <a:rPr sz="2000" spc="-10" dirty="0">
                <a:cs typeface="Carlito"/>
              </a:rPr>
              <a:t>membros </a:t>
            </a:r>
            <a:r>
              <a:rPr sz="2000" spc="-5" dirty="0">
                <a:cs typeface="Carlito"/>
              </a:rPr>
              <a:t>do grupo. </a:t>
            </a:r>
            <a:r>
              <a:rPr sz="2000" dirty="0">
                <a:cs typeface="Carlito"/>
              </a:rPr>
              <a:t>Na  </a:t>
            </a:r>
            <a:r>
              <a:rPr sz="2000" spc="-10" dirty="0">
                <a:cs typeface="Carlito"/>
              </a:rPr>
              <a:t>versão gratuita cada </a:t>
            </a:r>
            <a:r>
              <a:rPr sz="2000" spc="-5" dirty="0">
                <a:cs typeface="Carlito"/>
              </a:rPr>
              <a:t>utilizador pode </a:t>
            </a:r>
            <a:r>
              <a:rPr sz="2000" dirty="0">
                <a:cs typeface="Carlito"/>
              </a:rPr>
              <a:t>criar </a:t>
            </a:r>
            <a:r>
              <a:rPr sz="2000" spc="-5" dirty="0">
                <a:cs typeface="Carlito"/>
              </a:rPr>
              <a:t>apenas um grupo  </a:t>
            </a:r>
            <a:r>
              <a:rPr sz="2000" spc="-10" dirty="0">
                <a:cs typeface="Carlito"/>
              </a:rPr>
              <a:t>privado, </a:t>
            </a:r>
            <a:r>
              <a:rPr sz="2000" dirty="0">
                <a:cs typeface="Carlito"/>
              </a:rPr>
              <a:t>e </a:t>
            </a:r>
            <a:r>
              <a:rPr sz="2000" spc="-10" dirty="0">
                <a:cs typeface="Carlito"/>
              </a:rPr>
              <a:t>cada </a:t>
            </a:r>
            <a:r>
              <a:rPr sz="2000" spc="-5" dirty="0">
                <a:cs typeface="Carlito"/>
              </a:rPr>
              <a:t>grupo só pode ter </a:t>
            </a:r>
            <a:r>
              <a:rPr sz="2000" spc="-10" dirty="0">
                <a:cs typeface="Carlito"/>
              </a:rPr>
              <a:t>até </a:t>
            </a:r>
            <a:r>
              <a:rPr sz="2000" dirty="0">
                <a:cs typeface="Carlito"/>
              </a:rPr>
              <a:t>3 </a:t>
            </a:r>
            <a:r>
              <a:rPr sz="2000" spc="-5" dirty="0">
                <a:cs typeface="Carlito"/>
              </a:rPr>
              <a:t>membros. Cada utilizador  pode no </a:t>
            </a:r>
            <a:r>
              <a:rPr sz="2000" spc="-10" dirty="0">
                <a:cs typeface="Carlito"/>
              </a:rPr>
              <a:t>entanto </a:t>
            </a:r>
            <a:r>
              <a:rPr sz="2000" spc="-5" dirty="0">
                <a:cs typeface="Carlito"/>
              </a:rPr>
              <a:t>pertencer </a:t>
            </a:r>
            <a:r>
              <a:rPr sz="2000" dirty="0">
                <a:cs typeface="Carlito"/>
              </a:rPr>
              <a:t>a </a:t>
            </a:r>
            <a:r>
              <a:rPr sz="2000" spc="-5" dirty="0">
                <a:cs typeface="Carlito"/>
              </a:rPr>
              <a:t>um </a:t>
            </a:r>
            <a:r>
              <a:rPr sz="2000" spc="-10" dirty="0">
                <a:cs typeface="Carlito"/>
              </a:rPr>
              <a:t>número </a:t>
            </a:r>
            <a:r>
              <a:rPr sz="2000" spc="-5" dirty="0">
                <a:cs typeface="Carlito"/>
              </a:rPr>
              <a:t>ilimitado de grupos  privados. </a:t>
            </a:r>
            <a:r>
              <a:rPr sz="2000" spc="-10" dirty="0">
                <a:cs typeface="Carlito"/>
              </a:rPr>
              <a:t>Permite </a:t>
            </a:r>
            <a:r>
              <a:rPr sz="2000" dirty="0">
                <a:cs typeface="Carlito"/>
              </a:rPr>
              <a:t>partilha </a:t>
            </a:r>
            <a:r>
              <a:rPr sz="2000" spc="-5" dirty="0">
                <a:cs typeface="Carlito"/>
              </a:rPr>
              <a:t>de </a:t>
            </a:r>
            <a:r>
              <a:rPr sz="2000" spc="-10" dirty="0">
                <a:cs typeface="Carlito"/>
              </a:rPr>
              <a:t>referências </a:t>
            </a:r>
            <a:r>
              <a:rPr sz="2000" dirty="0">
                <a:cs typeface="Carlito"/>
              </a:rPr>
              <a:t>e </a:t>
            </a:r>
            <a:r>
              <a:rPr sz="2000" spc="-10" dirty="0">
                <a:cs typeface="Carlito"/>
              </a:rPr>
              <a:t>documentos </a:t>
            </a:r>
            <a:r>
              <a:rPr sz="2000" dirty="0">
                <a:cs typeface="Carlito"/>
              </a:rPr>
              <a:t>em </a:t>
            </a:r>
            <a:r>
              <a:rPr sz="2000" spc="-15" dirty="0">
                <a:cs typeface="Carlito"/>
              </a:rPr>
              <a:t>texto  </a:t>
            </a:r>
            <a:r>
              <a:rPr sz="2000" spc="-10" dirty="0">
                <a:cs typeface="Carlito"/>
              </a:rPr>
              <a:t>integral</a:t>
            </a:r>
            <a:r>
              <a:rPr sz="2000" dirty="0">
                <a:cs typeface="Carlito"/>
              </a:rPr>
              <a:t> </a:t>
            </a:r>
            <a:r>
              <a:rPr sz="2000" spc="-10" dirty="0">
                <a:cs typeface="Carlito"/>
              </a:rPr>
              <a:t>(PDFs).</a:t>
            </a:r>
            <a:endParaRPr sz="2000" dirty="0">
              <a:cs typeface="Carlito"/>
            </a:endParaRPr>
          </a:p>
          <a:p>
            <a:pPr marR="5080" lvl="1" algn="just">
              <a:spcAft>
                <a:spcPts val="1800"/>
              </a:spcAft>
              <a:tabLst>
                <a:tab pos="140970" algn="l"/>
              </a:tabLst>
            </a:pPr>
            <a:r>
              <a:rPr sz="2000" b="1" i="1" spc="-5" dirty="0">
                <a:cs typeface="Carlito"/>
              </a:rPr>
              <a:t>Invite-only</a:t>
            </a:r>
            <a:r>
              <a:rPr lang="pt-PT" sz="2000" b="1" spc="-5" dirty="0">
                <a:cs typeface="Carlito"/>
              </a:rPr>
              <a:t>|</a:t>
            </a:r>
            <a:r>
              <a:rPr lang="pt-PT" sz="2000" b="1" i="1" spc="-5" dirty="0">
                <a:cs typeface="Carlito"/>
              </a:rPr>
              <a:t> </a:t>
            </a:r>
            <a:r>
              <a:rPr sz="2000" dirty="0">
                <a:cs typeface="Carlito"/>
              </a:rPr>
              <a:t>As </a:t>
            </a:r>
            <a:r>
              <a:rPr sz="2000" spc="-10" dirty="0">
                <a:cs typeface="Carlito"/>
              </a:rPr>
              <a:t>publicações neste </a:t>
            </a:r>
            <a:r>
              <a:rPr sz="2000" dirty="0">
                <a:cs typeface="Carlito"/>
              </a:rPr>
              <a:t>tipo </a:t>
            </a:r>
            <a:r>
              <a:rPr sz="2000" spc="-5" dirty="0">
                <a:cs typeface="Carlito"/>
              </a:rPr>
              <a:t>de grupo são  públicas mas </a:t>
            </a:r>
            <a:r>
              <a:rPr sz="2000" spc="-10" dirty="0">
                <a:cs typeface="Carlito"/>
              </a:rPr>
              <a:t>para </a:t>
            </a:r>
            <a:r>
              <a:rPr sz="2000" spc="-5" dirty="0">
                <a:cs typeface="Carlito"/>
              </a:rPr>
              <a:t>participar </a:t>
            </a:r>
            <a:r>
              <a:rPr sz="2000" dirty="0">
                <a:cs typeface="Carlito"/>
              </a:rPr>
              <a:t>é </a:t>
            </a:r>
            <a:r>
              <a:rPr sz="2000" spc="-5" dirty="0">
                <a:cs typeface="Carlito"/>
              </a:rPr>
              <a:t>necessário um </a:t>
            </a:r>
            <a:r>
              <a:rPr sz="2000" spc="-10" dirty="0">
                <a:cs typeface="Carlito"/>
              </a:rPr>
              <a:t>convite. Permite  </a:t>
            </a:r>
            <a:r>
              <a:rPr sz="2000" spc="-5" dirty="0">
                <a:cs typeface="Carlito"/>
              </a:rPr>
              <a:t>apenas </a:t>
            </a:r>
            <a:r>
              <a:rPr sz="2000" dirty="0">
                <a:cs typeface="Carlito"/>
              </a:rPr>
              <a:t>a partilha </a:t>
            </a:r>
            <a:r>
              <a:rPr sz="2000" spc="-5" dirty="0">
                <a:cs typeface="Carlito"/>
              </a:rPr>
              <a:t>de </a:t>
            </a:r>
            <a:r>
              <a:rPr sz="2000" spc="-10" dirty="0">
                <a:cs typeface="Carlito"/>
              </a:rPr>
              <a:t>referências</a:t>
            </a:r>
            <a:r>
              <a:rPr sz="2000" spc="40" dirty="0">
                <a:cs typeface="Carlito"/>
              </a:rPr>
              <a:t> </a:t>
            </a:r>
            <a:r>
              <a:rPr sz="2000" spc="-5" dirty="0">
                <a:cs typeface="Carlito"/>
              </a:rPr>
              <a:t>bibliográficas.</a:t>
            </a:r>
            <a:endParaRPr sz="2000" dirty="0">
              <a:cs typeface="Carlito"/>
            </a:endParaRPr>
          </a:p>
          <a:p>
            <a:pPr marR="133350" lvl="1" algn="just">
              <a:spcAft>
                <a:spcPts val="1800"/>
              </a:spcAft>
              <a:tabLst>
                <a:tab pos="140970" algn="l"/>
              </a:tabLst>
            </a:pPr>
            <a:r>
              <a:rPr sz="2000" b="1" i="1" spc="-5" dirty="0">
                <a:cs typeface="Carlito"/>
              </a:rPr>
              <a:t>Open</a:t>
            </a:r>
            <a:r>
              <a:rPr lang="pt-PT" sz="2000" b="1" spc="-5" dirty="0">
                <a:cs typeface="Carlito"/>
              </a:rPr>
              <a:t>|</a:t>
            </a:r>
            <a:r>
              <a:rPr lang="pt-PT" sz="2000" b="1" i="1" spc="-5" dirty="0">
                <a:cs typeface="Carlito"/>
              </a:rPr>
              <a:t> </a:t>
            </a:r>
            <a:r>
              <a:rPr sz="2000" spc="-5" dirty="0" err="1">
                <a:cs typeface="Carlito"/>
              </a:rPr>
              <a:t>Qualquer</a:t>
            </a:r>
            <a:r>
              <a:rPr sz="2000" spc="-5" dirty="0">
                <a:cs typeface="Carlito"/>
              </a:rPr>
              <a:t> utilizador pode tornar-se </a:t>
            </a:r>
            <a:r>
              <a:rPr sz="2000" spc="-10" dirty="0">
                <a:cs typeface="Carlito"/>
              </a:rPr>
              <a:t>membro </a:t>
            </a:r>
            <a:r>
              <a:rPr sz="2000" spc="-5" dirty="0">
                <a:cs typeface="Carlito"/>
              </a:rPr>
              <a:t>do  grupo ou acompanhar </a:t>
            </a:r>
            <a:r>
              <a:rPr sz="2000" dirty="0">
                <a:cs typeface="Carlito"/>
              </a:rPr>
              <a:t>as </a:t>
            </a:r>
            <a:r>
              <a:rPr sz="2000" spc="-5" dirty="0">
                <a:cs typeface="Carlito"/>
              </a:rPr>
              <a:t>suas publicações. </a:t>
            </a:r>
            <a:r>
              <a:rPr sz="2000" spc="-10" dirty="0">
                <a:cs typeface="Carlito"/>
              </a:rPr>
              <a:t>Permite </a:t>
            </a:r>
            <a:r>
              <a:rPr sz="2000" spc="-5" dirty="0">
                <a:cs typeface="Carlito"/>
              </a:rPr>
              <a:t>apenas </a:t>
            </a:r>
            <a:r>
              <a:rPr sz="2000" dirty="0">
                <a:cs typeface="Carlito"/>
              </a:rPr>
              <a:t>a  partilha </a:t>
            </a:r>
            <a:r>
              <a:rPr sz="2000" spc="-5" dirty="0">
                <a:cs typeface="Carlito"/>
              </a:rPr>
              <a:t>de </a:t>
            </a:r>
            <a:r>
              <a:rPr sz="2000" spc="-10" dirty="0">
                <a:cs typeface="Carlito"/>
              </a:rPr>
              <a:t>referências</a:t>
            </a:r>
            <a:r>
              <a:rPr sz="2000" spc="20" dirty="0">
                <a:cs typeface="Carlito"/>
              </a:rPr>
              <a:t> </a:t>
            </a:r>
            <a:r>
              <a:rPr sz="2000" spc="-5" dirty="0">
                <a:cs typeface="Carlito"/>
              </a:rPr>
              <a:t>bibliográficas.</a:t>
            </a:r>
            <a:endParaRPr sz="2000" dirty="0">
              <a:cs typeface="Carlito"/>
            </a:endParaRPr>
          </a:p>
        </p:txBody>
      </p:sp>
      <p:sp>
        <p:nvSpPr>
          <p:cNvPr id="10" name="Marcador de Posição do Rodapé 2">
            <a:extLst>
              <a:ext uri="{FF2B5EF4-FFF2-40B4-BE49-F238E27FC236}">
                <a16:creationId xmlns:a16="http://schemas.microsoft.com/office/drawing/2014/main" id="{EFA149D4-0A57-458A-B429-B6CDB1D88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1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0"/>
              </a:spcBef>
            </a:pPr>
            <a:r>
              <a:rPr lang="pt-PT" altLang="pt-PT" sz="2800" b="1" dirty="0">
                <a:solidFill>
                  <a:srgbClr val="C00000"/>
                </a:solidFill>
                <a:latin typeface="Calibri Light" panose="020F0302020204030204"/>
              </a:rPr>
              <a:t>5. Grupos e partilha</a:t>
            </a:r>
          </a:p>
        </p:txBody>
      </p:sp>
    </p:spTree>
    <p:extLst>
      <p:ext uri="{BB962C8B-B14F-4D97-AF65-F5344CB8AC3E}">
        <p14:creationId xmlns:p14="http://schemas.microsoft.com/office/powerpoint/2010/main" val="259538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7"/>
          <p:cNvGrpSpPr/>
          <p:nvPr/>
        </p:nvGrpSpPr>
        <p:grpSpPr>
          <a:xfrm>
            <a:off x="1061666" y="2028928"/>
            <a:ext cx="9221822" cy="4085616"/>
            <a:chOff x="107504" y="1292352"/>
            <a:chExt cx="8905875" cy="4650105"/>
          </a:xfrm>
        </p:grpSpPr>
        <p:sp>
          <p:nvSpPr>
            <p:cNvPr id="6" name="object 8"/>
            <p:cNvSpPr/>
            <p:nvPr/>
          </p:nvSpPr>
          <p:spPr>
            <a:xfrm>
              <a:off x="107504" y="1292352"/>
              <a:ext cx="4677283" cy="300418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9"/>
            <p:cNvSpPr/>
            <p:nvPr/>
          </p:nvSpPr>
          <p:spPr>
            <a:xfrm>
              <a:off x="1979676" y="2708910"/>
              <a:ext cx="5829300" cy="25717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10"/>
            <p:cNvSpPr/>
            <p:nvPr/>
          </p:nvSpPr>
          <p:spPr>
            <a:xfrm>
              <a:off x="3816730" y="4065295"/>
              <a:ext cx="5196332" cy="187667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11"/>
          <p:cNvSpPr txBox="1"/>
          <p:nvPr/>
        </p:nvSpPr>
        <p:spPr>
          <a:xfrm>
            <a:off x="5319337" y="2034589"/>
            <a:ext cx="6543023" cy="115159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R="5080" algn="just">
              <a:lnSpc>
                <a:spcPct val="100000"/>
              </a:lnSpc>
              <a:spcBef>
                <a:spcPts val="1200"/>
              </a:spcBef>
            </a:pPr>
            <a:r>
              <a:rPr sz="1800" b="1" i="1" spc="-5" dirty="0">
                <a:latin typeface="Carlito"/>
                <a:cs typeface="Carlito"/>
              </a:rPr>
              <a:t>Overview </a:t>
            </a:r>
            <a:r>
              <a:rPr sz="1800" spc="-5" dirty="0">
                <a:latin typeface="Carlito"/>
                <a:cs typeface="Carlito"/>
              </a:rPr>
              <a:t>(notícias das atividades </a:t>
            </a:r>
            <a:r>
              <a:rPr sz="1800" spc="-10" dirty="0" err="1">
                <a:latin typeface="Carlito"/>
                <a:cs typeface="Carlito"/>
              </a:rPr>
              <a:t>recentes</a:t>
            </a:r>
            <a:r>
              <a:rPr sz="1800" spc="-10" dirty="0">
                <a:latin typeface="Carlito"/>
                <a:cs typeface="Carlito"/>
              </a:rPr>
              <a:t>)</a:t>
            </a:r>
            <a:endParaRPr lang="pt-PT" sz="1800" spc="-10" dirty="0">
              <a:latin typeface="Carlito"/>
              <a:cs typeface="Carlito"/>
            </a:endParaRPr>
          </a:p>
          <a:p>
            <a:pPr marR="5080" algn="just">
              <a:lnSpc>
                <a:spcPct val="100000"/>
              </a:lnSpc>
              <a:spcBef>
                <a:spcPts val="1200"/>
              </a:spcBef>
            </a:pPr>
            <a:r>
              <a:rPr sz="1800" b="1" i="1" spc="-5" dirty="0">
                <a:latin typeface="Carlito"/>
                <a:cs typeface="Carlito"/>
              </a:rPr>
              <a:t>Documents </a:t>
            </a:r>
            <a:r>
              <a:rPr sz="1800" spc="-10" dirty="0">
                <a:latin typeface="Carlito"/>
                <a:cs typeface="Carlito"/>
              </a:rPr>
              <a:t>(documentos </a:t>
            </a:r>
            <a:r>
              <a:rPr sz="1800" spc="-5" dirty="0">
                <a:latin typeface="Carlito"/>
                <a:cs typeface="Carlito"/>
              </a:rPr>
              <a:t>do </a:t>
            </a:r>
            <a:r>
              <a:rPr sz="1800" dirty="0">
                <a:latin typeface="Carlito"/>
                <a:cs typeface="Carlito"/>
              </a:rPr>
              <a:t>grupo </a:t>
            </a:r>
            <a:r>
              <a:rPr sz="1800" spc="-15" dirty="0">
                <a:latin typeface="Carlito"/>
                <a:cs typeface="Carlito"/>
              </a:rPr>
              <a:t>(através  </a:t>
            </a:r>
            <a:r>
              <a:rPr sz="1800" dirty="0">
                <a:latin typeface="Carlito"/>
                <a:cs typeface="Carlito"/>
              </a:rPr>
              <a:t>de </a:t>
            </a:r>
            <a:r>
              <a:rPr sz="1800" i="1" spc="-5" dirty="0">
                <a:latin typeface="Carlito"/>
                <a:cs typeface="Carlito"/>
              </a:rPr>
              <a:t>drag and</a:t>
            </a:r>
            <a:r>
              <a:rPr sz="1800" i="1" spc="25" dirty="0">
                <a:latin typeface="Carlito"/>
                <a:cs typeface="Carlito"/>
              </a:rPr>
              <a:t> </a:t>
            </a:r>
            <a:r>
              <a:rPr sz="1800" i="1" spc="-10" dirty="0">
                <a:latin typeface="Carlito"/>
                <a:cs typeface="Carlito"/>
              </a:rPr>
              <a:t>drop</a:t>
            </a:r>
            <a:r>
              <a:rPr sz="1800" spc="-10" dirty="0">
                <a:latin typeface="Carlito"/>
                <a:cs typeface="Carlito"/>
              </a:rPr>
              <a:t>)</a:t>
            </a:r>
            <a:endParaRPr lang="pt-PT" sz="1800" spc="-10" dirty="0">
              <a:latin typeface="Carlito"/>
              <a:cs typeface="Carlito"/>
            </a:endParaRPr>
          </a:p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sz="1800" b="1" i="1" dirty="0">
                <a:latin typeface="Carlito"/>
                <a:cs typeface="Carlito"/>
              </a:rPr>
              <a:t>Members </a:t>
            </a:r>
            <a:r>
              <a:rPr sz="1800" spc="-10" dirty="0">
                <a:latin typeface="Carlito"/>
                <a:cs typeface="Carlito"/>
              </a:rPr>
              <a:t>(convidar</a:t>
            </a:r>
            <a:r>
              <a:rPr sz="1800" spc="35" dirty="0">
                <a:latin typeface="Carlito"/>
                <a:cs typeface="Carlito"/>
              </a:rPr>
              <a:t> </a:t>
            </a:r>
            <a:r>
              <a:rPr sz="1800" spc="-5" dirty="0">
                <a:latin typeface="Carlito"/>
                <a:cs typeface="Carlito"/>
              </a:rPr>
              <a:t>pessoas)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37</a:t>
            </a:fld>
            <a:endParaRPr lang="pt-PT"/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5" name="Marcador de Posição do Rodapé 2">
            <a:extLst>
              <a:ext uri="{FF2B5EF4-FFF2-40B4-BE49-F238E27FC236}">
                <a16:creationId xmlns:a16="http://schemas.microsoft.com/office/drawing/2014/main" id="{F8F31907-5BBB-4A29-BCD1-A43E1187C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3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0"/>
              </a:spcBef>
            </a:pPr>
            <a:r>
              <a:rPr lang="pt-PT" altLang="pt-PT" sz="2800" b="1" dirty="0">
                <a:solidFill>
                  <a:srgbClr val="C00000"/>
                </a:solidFill>
                <a:latin typeface="Calibri Light" panose="020F0302020204030204"/>
              </a:rPr>
              <a:t>5. Grupos e partilha</a:t>
            </a:r>
          </a:p>
        </p:txBody>
      </p:sp>
    </p:spTree>
    <p:extLst>
      <p:ext uri="{BB962C8B-B14F-4D97-AF65-F5344CB8AC3E}">
        <p14:creationId xmlns:p14="http://schemas.microsoft.com/office/powerpoint/2010/main" val="111325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1719488" y="1852847"/>
            <a:ext cx="2329909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endParaRPr lang="pt-PT" sz="2800" b="1" dirty="0">
              <a:ln/>
              <a:solidFill>
                <a:schemeClr val="accent3"/>
              </a:solidFill>
              <a:latin typeface="Candara" panose="020E050203030302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962452" y="2086359"/>
            <a:ext cx="436084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en-US" sz="2400" dirty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3200" b="1" dirty="0">
                <a:latin typeface="Candara" panose="020E0502030303020204" pitchFamily="34" charset="0"/>
                <a:hlinkClick r:id="rId3"/>
              </a:rPr>
              <a:t>PERGUNTE-NOS</a:t>
            </a:r>
            <a:endParaRPr lang="en-US" sz="3200" b="1" dirty="0">
              <a:latin typeface="Candara" panose="020E0502030303020204" pitchFamily="34" charset="0"/>
            </a:endParaRPr>
          </a:p>
          <a:p>
            <a:pPr algn="ctr"/>
            <a:endParaRPr lang="en-US" sz="2400" dirty="0">
              <a:hlinkClick r:id="rId4"/>
            </a:endParaRPr>
          </a:p>
          <a:p>
            <a:pPr algn="ctr"/>
            <a:endParaRPr lang="en-US" sz="2400" b="1" dirty="0">
              <a:latin typeface="Candara" panose="020E0502030303020204" pitchFamily="34" charset="0"/>
              <a:hlinkClick r:id="rId4"/>
            </a:endParaRPr>
          </a:p>
          <a:p>
            <a:pPr algn="ctr"/>
            <a:endParaRPr lang="en-US" sz="2400" b="1" dirty="0">
              <a:latin typeface="Candara" panose="020E0502030303020204" pitchFamily="34" charset="0"/>
              <a:hlinkClick r:id="rId4"/>
            </a:endParaRPr>
          </a:p>
          <a:p>
            <a:pPr algn="ctr"/>
            <a:r>
              <a:rPr lang="en-US" sz="3200" b="1" dirty="0">
                <a:latin typeface="Candara" panose="020E0502030303020204" pitchFamily="34" charset="0"/>
                <a:hlinkClick r:id="rId4"/>
              </a:rPr>
              <a:t>cdoc@uab.pt</a:t>
            </a:r>
            <a:endParaRPr lang="en-US" sz="3200" b="1" dirty="0">
              <a:latin typeface="Candara" panose="020E0502030303020204" pitchFamily="34" charset="0"/>
            </a:endParaRPr>
          </a:p>
          <a:p>
            <a:pPr algn="ctr"/>
            <a:endParaRPr lang="en-US" sz="24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ctr"/>
            <a:endParaRPr lang="en-US" sz="24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38</a:t>
            </a:fld>
            <a:endParaRPr lang="en-US" altLang="pt-PT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0991" y="4498907"/>
            <a:ext cx="403689" cy="36280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2" name="Retângulo arredondado 11"/>
          <p:cNvSpPr/>
          <p:nvPr/>
        </p:nvSpPr>
        <p:spPr>
          <a:xfrm>
            <a:off x="4424593" y="1887794"/>
            <a:ext cx="3365108" cy="713573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2800" b="1" dirty="0">
                <a:ln/>
                <a:solidFill>
                  <a:srgbClr val="C00000"/>
                </a:solidFill>
                <a:latin typeface="Candara" panose="020E0502030303020204" pitchFamily="34" charset="0"/>
              </a:rPr>
              <a:t>Ainda com  dúvidas?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2075" y="3470855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3" name="Marcador de Posição do Rodapé 2">
            <a:extLst>
              <a:ext uri="{FF2B5EF4-FFF2-40B4-BE49-F238E27FC236}">
                <a16:creationId xmlns:a16="http://schemas.microsoft.com/office/drawing/2014/main" id="{1CF9A6FA-4442-4FC1-AFDA-5D4C434E5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610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67443" y="2148945"/>
            <a:ext cx="11441935" cy="2352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pt-PT" sz="2000" dirty="0"/>
              <a:t>Integração com processadores de texto, seleção e aplicação de diferentes estilos bibliográficos e sincronização entre as versões Desktop e Web</a:t>
            </a:r>
          </a:p>
          <a:p>
            <a:pPr marL="342900" indent="-342900" algn="just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pt-PT" sz="2000" dirty="0"/>
              <a:t>Importação / exportação de ficheiros de referências em formato XML, </a:t>
            </a:r>
            <a:r>
              <a:rPr lang="pt-PT" sz="2000" dirty="0" err="1"/>
              <a:t>BibTex</a:t>
            </a:r>
            <a:r>
              <a:rPr lang="pt-PT" sz="2000" dirty="0"/>
              <a:t> e RIS</a:t>
            </a:r>
          </a:p>
          <a:p>
            <a:pPr marL="342900" indent="-342900" algn="just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pt-PT" sz="2000" dirty="0"/>
              <a:t>Compatível com outros gestores bibliográficos, como o </a:t>
            </a:r>
            <a:r>
              <a:rPr lang="pt-PT" sz="2000" dirty="0" err="1"/>
              <a:t>Zotero</a:t>
            </a:r>
            <a:r>
              <a:rPr lang="pt-PT" sz="2000" dirty="0"/>
              <a:t>, </a:t>
            </a:r>
            <a:r>
              <a:rPr lang="pt-PT" sz="2000" dirty="0" err="1"/>
              <a:t>EndNote</a:t>
            </a:r>
            <a:r>
              <a:rPr lang="pt-PT" sz="2000" dirty="0"/>
              <a:t>, </a:t>
            </a:r>
            <a:r>
              <a:rPr lang="pt-PT" sz="2000" dirty="0" err="1"/>
              <a:t>Refworks</a:t>
            </a:r>
            <a:endParaRPr lang="pt-PT" sz="200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4</a:t>
            </a:fld>
            <a:endParaRPr lang="pt-PT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1" name="Marcador de Posição do Rodapé 2">
            <a:extLst>
              <a:ext uri="{FF2B5EF4-FFF2-40B4-BE49-F238E27FC236}">
                <a16:creationId xmlns:a16="http://schemas.microsoft.com/office/drawing/2014/main" id="{E2CC85EE-4919-46F8-8B18-28B1C2219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7" name="Retângulo arredondado 6"/>
          <p:cNvSpPr/>
          <p:nvPr/>
        </p:nvSpPr>
        <p:spPr>
          <a:xfrm>
            <a:off x="367444" y="1264063"/>
            <a:ext cx="11441935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1. O que é o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endParaRPr lang="pt-PT" altLang="pt-PT" sz="28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5318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67443" y="2023501"/>
            <a:ext cx="11441935" cy="41996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000" dirty="0"/>
              <a:t>Organização da bibliografia utilizada ao longo do processo de pesquisa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PT" sz="2000" dirty="0"/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000" dirty="0"/>
              <a:t>As referências bibliográficas utilizadas nos documentos são agrupadas e geridas de forma automatizada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PT" sz="2000" dirty="0"/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000" dirty="0"/>
              <a:t>Fazer citações ao longo do texto de forma controlada e coerente, evitando falhas e o plágio não intencional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PT" sz="2000" dirty="0"/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000" spc="-10" dirty="0">
                <a:cs typeface="Carlito"/>
              </a:rPr>
              <a:t>P</a:t>
            </a:r>
            <a:r>
              <a:rPr lang="pt-PT" sz="2000" spc="-5" dirty="0">
                <a:cs typeface="Carlito"/>
              </a:rPr>
              <a:t>artilha e a  </a:t>
            </a:r>
            <a:r>
              <a:rPr lang="pt-PT" sz="2000" spc="-15" dirty="0">
                <a:cs typeface="Carlito"/>
              </a:rPr>
              <a:t>colaboração entre investigadores </a:t>
            </a:r>
            <a:r>
              <a:rPr lang="pt-PT" sz="2000" spc="-5" dirty="0">
                <a:cs typeface="Carlito"/>
              </a:rPr>
              <a:t>e a </a:t>
            </a:r>
            <a:r>
              <a:rPr lang="pt-PT" sz="2000" spc="-10" dirty="0">
                <a:cs typeface="Carlito"/>
              </a:rPr>
              <a:t>permanente atualização  </a:t>
            </a:r>
            <a:r>
              <a:rPr lang="pt-PT" sz="2000" spc="-5" dirty="0">
                <a:cs typeface="Carlito"/>
              </a:rPr>
              <a:t>em </a:t>
            </a:r>
            <a:r>
              <a:rPr lang="pt-PT" sz="2000" spc="-10" dirty="0">
                <a:cs typeface="Carlito"/>
              </a:rPr>
              <a:t>relação </a:t>
            </a:r>
            <a:r>
              <a:rPr lang="pt-PT" sz="2000" spc="-5" dirty="0">
                <a:cs typeface="Carlito"/>
              </a:rPr>
              <a:t>à </a:t>
            </a:r>
            <a:r>
              <a:rPr lang="pt-PT" sz="2000" spc="-10" dirty="0">
                <a:cs typeface="Carlito"/>
              </a:rPr>
              <a:t>área </a:t>
            </a:r>
            <a:r>
              <a:rPr lang="pt-PT" sz="2000" spc="-5" dirty="0">
                <a:cs typeface="Carlito"/>
              </a:rPr>
              <a:t>de </a:t>
            </a:r>
            <a:r>
              <a:rPr lang="pt-PT" sz="2000" spc="-15" dirty="0">
                <a:cs typeface="Carlito"/>
              </a:rPr>
              <a:t>investigação</a:t>
            </a:r>
            <a:endParaRPr lang="pt-PT" sz="2000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5</a:t>
            </a:fld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8" name="Retângulo arredondado 7"/>
          <p:cNvSpPr/>
          <p:nvPr/>
        </p:nvSpPr>
        <p:spPr>
          <a:xfrm>
            <a:off x="367444" y="1264063"/>
            <a:ext cx="11441935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1. O que é o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endParaRPr lang="pt-PT" altLang="pt-PT" sz="28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095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>
            <a:spLocks noChangeArrowheads="1"/>
          </p:cNvSpPr>
          <p:nvPr/>
        </p:nvSpPr>
        <p:spPr bwMode="auto">
          <a:xfrm>
            <a:off x="367444" y="2023501"/>
            <a:ext cx="11476653" cy="432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pt-PT" altLang="pt-PT" sz="2000" i="1" dirty="0">
                <a:solidFill>
                  <a:schemeClr val="tx1"/>
                </a:solidFill>
                <a:latin typeface="+mn-lt"/>
              </a:rPr>
              <a:t>Web </a:t>
            </a:r>
            <a:r>
              <a:rPr lang="pt-PT" altLang="pt-PT" sz="2000" i="1" dirty="0" err="1">
                <a:solidFill>
                  <a:schemeClr val="tx1"/>
                </a:solidFill>
                <a:latin typeface="+mn-lt"/>
              </a:rPr>
              <a:t>Importer</a:t>
            </a:r>
            <a:r>
              <a:rPr lang="pt-PT" altLang="pt-PT" sz="20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pt-PT" altLang="pt-PT" sz="2000" dirty="0">
                <a:solidFill>
                  <a:schemeClr val="tx1"/>
                </a:solidFill>
                <a:latin typeface="+mn-lt"/>
              </a:rPr>
              <a:t>| </a:t>
            </a:r>
            <a:r>
              <a:rPr lang="pt-PT" altLang="pt-PT" sz="2000" i="1" dirty="0">
                <a:solidFill>
                  <a:schemeClr val="tx1"/>
                </a:solidFill>
                <a:latin typeface="+mn-lt"/>
              </a:rPr>
              <a:t>Save to Mendeley</a:t>
            </a:r>
          </a:p>
          <a:p>
            <a:pPr marL="0"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pt-PT" altLang="pt-PT" sz="2000" dirty="0">
                <a:solidFill>
                  <a:schemeClr val="tx1"/>
                </a:solidFill>
                <a:latin typeface="+mn-lt"/>
              </a:rPr>
              <a:t>Inserção manual a partir do </a:t>
            </a:r>
            <a:r>
              <a:rPr lang="pt-PT" altLang="pt-PT" sz="2000" i="1" dirty="0">
                <a:solidFill>
                  <a:schemeClr val="tx1"/>
                </a:solidFill>
                <a:latin typeface="+mn-lt"/>
              </a:rPr>
              <a:t>Mendeley Desktop</a:t>
            </a:r>
          </a:p>
          <a:p>
            <a:pPr marL="0"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pt-PT" altLang="pt-PT" sz="2000" dirty="0">
                <a:solidFill>
                  <a:schemeClr val="tx1"/>
                </a:solidFill>
                <a:latin typeface="+mn-lt"/>
              </a:rPr>
              <a:t>Pesquisar no </a:t>
            </a:r>
            <a:r>
              <a:rPr lang="pt-PT" altLang="pt-PT" sz="2000" i="1" dirty="0">
                <a:solidFill>
                  <a:schemeClr val="tx1"/>
                </a:solidFill>
                <a:latin typeface="+mn-lt"/>
              </a:rPr>
              <a:t>Mendeley Web </a:t>
            </a:r>
            <a:r>
              <a:rPr lang="pt-PT" altLang="pt-PT" sz="2000" dirty="0">
                <a:solidFill>
                  <a:schemeClr val="tx1"/>
                </a:solidFill>
                <a:latin typeface="+mn-lt"/>
              </a:rPr>
              <a:t>|</a:t>
            </a:r>
            <a:r>
              <a:rPr lang="pt-PT" altLang="pt-PT" sz="2000" i="1" dirty="0">
                <a:solidFill>
                  <a:schemeClr val="tx1"/>
                </a:solidFill>
                <a:latin typeface="+mn-lt"/>
              </a:rPr>
              <a:t> Mendeley Desktop</a:t>
            </a:r>
          </a:p>
          <a:p>
            <a:pPr marL="0"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pt-PT" altLang="pt-PT" sz="2000" dirty="0">
                <a:solidFill>
                  <a:schemeClr val="tx1"/>
                </a:solidFill>
                <a:latin typeface="+mn-lt"/>
              </a:rPr>
              <a:t>Migrar referências de outros gestores de referências bibliográficas</a:t>
            </a:r>
          </a:p>
          <a:p>
            <a:pPr marL="0"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pt-PT" altLang="pt-PT" sz="2000" dirty="0">
                <a:solidFill>
                  <a:schemeClr val="tx1"/>
                </a:solidFill>
                <a:latin typeface="+mn-lt"/>
              </a:rPr>
              <a:t>Adicionar, editar e organizar referências </a:t>
            </a:r>
          </a:p>
          <a:p>
            <a:pPr marL="0"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pt-PT" altLang="pt-PT" sz="2000" dirty="0">
                <a:solidFill>
                  <a:schemeClr val="tx1"/>
                </a:solidFill>
                <a:latin typeface="+mn-lt"/>
              </a:rPr>
              <a:t>Ler </a:t>
            </a:r>
            <a:r>
              <a:rPr lang="pt-PT" altLang="pt-PT" sz="2000" dirty="0" err="1">
                <a:solidFill>
                  <a:schemeClr val="tx1"/>
                </a:solidFill>
                <a:latin typeface="+mn-lt"/>
              </a:rPr>
              <a:t>PDFs</a:t>
            </a:r>
            <a:r>
              <a:rPr lang="pt-PT" altLang="pt-PT" sz="2000" dirty="0">
                <a:solidFill>
                  <a:schemeClr val="tx1"/>
                </a:solidFill>
                <a:latin typeface="+mn-lt"/>
              </a:rPr>
              <a:t>, fazer anotações e sublinhar frases dentro dos ficheiros PDF </a:t>
            </a:r>
          </a:p>
          <a:p>
            <a:pPr marL="0"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pt-PT" altLang="pt-PT" sz="2000" dirty="0">
                <a:solidFill>
                  <a:schemeClr val="tx1"/>
                </a:solidFill>
                <a:latin typeface="+mn-lt"/>
              </a:rPr>
              <a:t>Pesquisar nas referências da Biblioteca | Filtrar os documentos por autor, palavra-chave e </a:t>
            </a:r>
            <a:r>
              <a:rPr lang="pt-PT" altLang="pt-PT" sz="2000" dirty="0" err="1">
                <a:solidFill>
                  <a:schemeClr val="tx1"/>
                </a:solidFill>
                <a:latin typeface="+mn-lt"/>
              </a:rPr>
              <a:t>tags</a:t>
            </a:r>
            <a:endParaRPr lang="pt-PT" altLang="pt-PT" sz="2000" dirty="0">
              <a:solidFill>
                <a:schemeClr val="tx1"/>
              </a:solidFill>
              <a:latin typeface="+mn-lt"/>
            </a:endParaRPr>
          </a:p>
          <a:p>
            <a:pPr marL="0"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pt-PT" altLang="pt-PT" sz="2000" dirty="0">
                <a:solidFill>
                  <a:schemeClr val="tx1"/>
                </a:solidFill>
                <a:latin typeface="+mn-lt"/>
              </a:rPr>
              <a:t>Estruturar pastas e grupos </a:t>
            </a:r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6</a:t>
            </a:fld>
            <a:endParaRPr lang="en-US" altLang="pt-PT"/>
          </a:p>
        </p:txBody>
      </p:sp>
      <p:sp>
        <p:nvSpPr>
          <p:cNvPr id="2" name="AutoShape 2" descr="Caixa de ferramentas de madeira | Vectores de Domínio Públ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5" name="Marcador de Posição do Rodapé 2">
            <a:extLst>
              <a:ext uri="{FF2B5EF4-FFF2-40B4-BE49-F238E27FC236}">
                <a16:creationId xmlns:a16="http://schemas.microsoft.com/office/drawing/2014/main" id="{B107EAF7-4B90-487A-83CA-197D16B59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9" name="Retângulo arredondado 8"/>
          <p:cNvSpPr/>
          <p:nvPr/>
        </p:nvSpPr>
        <p:spPr>
          <a:xfrm>
            <a:off x="367444" y="1264063"/>
            <a:ext cx="11441935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1. O que é o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endParaRPr lang="pt-PT" altLang="pt-PT" sz="28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69498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7</a:t>
            </a:fld>
            <a:endParaRPr lang="en-US" altLang="pt-PT"/>
          </a:p>
        </p:txBody>
      </p:sp>
      <p:sp>
        <p:nvSpPr>
          <p:cNvPr id="14" name="Retângulo 13"/>
          <p:cNvSpPr/>
          <p:nvPr/>
        </p:nvSpPr>
        <p:spPr>
          <a:xfrm>
            <a:off x="6314602" y="1430606"/>
            <a:ext cx="4591993" cy="892552"/>
          </a:xfrm>
          <a:prstGeom prst="rect">
            <a:avLst/>
          </a:prstGeom>
          <a:ln w="19050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pt-PT" sz="2800" b="1" dirty="0">
                <a:hlinkClick r:id="rId3"/>
              </a:rPr>
              <a:t>https://www.mendeley.com/</a:t>
            </a:r>
            <a:endParaRPr lang="pt-PT" sz="2800" b="1" dirty="0"/>
          </a:p>
          <a:p>
            <a:pPr algn="ctr"/>
            <a:endParaRPr lang="pt-PT" sz="2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125" y="2001193"/>
            <a:ext cx="10009658" cy="4432117"/>
          </a:xfrm>
          <a:prstGeom prst="rect">
            <a:avLst/>
          </a:prstGeom>
        </p:spPr>
      </p:pic>
      <p:sp>
        <p:nvSpPr>
          <p:cNvPr id="8" name="Seta para a direita 7"/>
          <p:cNvSpPr/>
          <p:nvPr/>
        </p:nvSpPr>
        <p:spPr>
          <a:xfrm>
            <a:off x="494208" y="4471475"/>
            <a:ext cx="795800" cy="812800"/>
          </a:xfrm>
          <a:prstGeom prst="rightArrow">
            <a:avLst/>
          </a:prstGeom>
          <a:solidFill>
            <a:srgbClr val="A41C26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Seta para a direita 10"/>
          <p:cNvSpPr/>
          <p:nvPr/>
        </p:nvSpPr>
        <p:spPr>
          <a:xfrm rot="16200000">
            <a:off x="8212699" y="2309675"/>
            <a:ext cx="795800" cy="812800"/>
          </a:xfrm>
          <a:prstGeom prst="rightArrow">
            <a:avLst/>
          </a:prstGeom>
          <a:solidFill>
            <a:srgbClr val="A41C26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2. Registo</a:t>
            </a:r>
          </a:p>
        </p:txBody>
      </p:sp>
      <p:sp>
        <p:nvSpPr>
          <p:cNvPr id="16" name="Marcador de Posição do Rodapé 2">
            <a:extLst>
              <a:ext uri="{FF2B5EF4-FFF2-40B4-BE49-F238E27FC236}">
                <a16:creationId xmlns:a16="http://schemas.microsoft.com/office/drawing/2014/main" id="{0DA494FC-11B3-44BD-801A-2220D0E37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17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8</a:t>
            </a:fld>
            <a:endParaRPr lang="en-US" altLang="pt-PT"/>
          </a:p>
        </p:txBody>
      </p:sp>
      <p:sp>
        <p:nvSpPr>
          <p:cNvPr id="14" name="Retângulo 13"/>
          <p:cNvSpPr/>
          <p:nvPr/>
        </p:nvSpPr>
        <p:spPr>
          <a:xfrm>
            <a:off x="6314603" y="1274895"/>
            <a:ext cx="4591993" cy="892552"/>
          </a:xfrm>
          <a:prstGeom prst="rect">
            <a:avLst/>
          </a:prstGeom>
          <a:ln w="19050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pt-PT" sz="2800" b="1" dirty="0">
                <a:hlinkClick r:id="rId3"/>
              </a:rPr>
              <a:t>https://www.mendeley.com/</a:t>
            </a:r>
            <a:endParaRPr lang="pt-PT" sz="2800" b="1" dirty="0"/>
          </a:p>
          <a:p>
            <a:pPr algn="ctr"/>
            <a:endParaRPr lang="pt-PT" sz="24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7323" y="2054867"/>
            <a:ext cx="8835326" cy="4274728"/>
          </a:xfrm>
          <a:prstGeom prst="rect">
            <a:avLst/>
          </a:prstGeom>
        </p:spPr>
      </p:pic>
      <p:sp>
        <p:nvSpPr>
          <p:cNvPr id="8" name="Seta para a direita 7"/>
          <p:cNvSpPr/>
          <p:nvPr/>
        </p:nvSpPr>
        <p:spPr>
          <a:xfrm>
            <a:off x="3469562" y="4021750"/>
            <a:ext cx="795800" cy="812800"/>
          </a:xfrm>
          <a:prstGeom prst="rightArrow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1932" y="2278105"/>
            <a:ext cx="3443576" cy="405824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4193" y="2610644"/>
            <a:ext cx="3479054" cy="3718951"/>
          </a:xfrm>
          <a:prstGeom prst="rect">
            <a:avLst/>
          </a:prstGeom>
        </p:spPr>
      </p:pic>
      <p:sp>
        <p:nvSpPr>
          <p:cNvPr id="16" name="Marcador de Posição do Rodapé 2">
            <a:extLst>
              <a:ext uri="{FF2B5EF4-FFF2-40B4-BE49-F238E27FC236}">
                <a16:creationId xmlns:a16="http://schemas.microsoft.com/office/drawing/2014/main" id="{9286DB0E-2E97-40A4-8F0F-B159E7268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1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2. Registo</a:t>
            </a:r>
          </a:p>
        </p:txBody>
      </p:sp>
    </p:spTree>
    <p:extLst>
      <p:ext uri="{BB962C8B-B14F-4D97-AF65-F5344CB8AC3E}">
        <p14:creationId xmlns:p14="http://schemas.microsoft.com/office/powerpoint/2010/main" val="469338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7"/>
          <p:cNvSpPr txBox="1"/>
          <p:nvPr/>
        </p:nvSpPr>
        <p:spPr>
          <a:xfrm>
            <a:off x="412817" y="2559118"/>
            <a:ext cx="11420272" cy="36285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965" indent="-3429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60655" algn="l"/>
              </a:tabLst>
            </a:pPr>
            <a:r>
              <a:rPr sz="2000" b="1" spc="-10" dirty="0">
                <a:cs typeface="Carlito"/>
              </a:rPr>
              <a:t>Feed</a:t>
            </a:r>
            <a:r>
              <a:rPr lang="pt-PT" sz="2000" b="1" spc="-10" dirty="0">
                <a:cs typeface="Carlito"/>
              </a:rPr>
              <a:t>|</a:t>
            </a:r>
            <a:r>
              <a:rPr lang="pt-PT" sz="2000" spc="-10" dirty="0">
                <a:cs typeface="Carlito"/>
              </a:rPr>
              <a:t> </a:t>
            </a:r>
            <a:r>
              <a:rPr sz="2000" i="1" spc="-10" dirty="0">
                <a:cs typeface="Carlito"/>
              </a:rPr>
              <a:t>Feed </a:t>
            </a:r>
            <a:r>
              <a:rPr sz="2000" spc="-5" dirty="0">
                <a:cs typeface="Carlito"/>
              </a:rPr>
              <a:t>de notícias da </a:t>
            </a:r>
            <a:r>
              <a:rPr sz="2000" spc="-10" dirty="0">
                <a:cs typeface="Carlito"/>
              </a:rPr>
              <a:t>rede social </a:t>
            </a:r>
            <a:r>
              <a:rPr sz="2000" spc="-5" dirty="0">
                <a:cs typeface="Carlito"/>
              </a:rPr>
              <a:t>do</a:t>
            </a:r>
            <a:r>
              <a:rPr sz="2000" spc="80" dirty="0">
                <a:cs typeface="Carlito"/>
              </a:rPr>
              <a:t> </a:t>
            </a:r>
            <a:r>
              <a:rPr sz="2000" i="1" spc="-20" dirty="0" err="1">
                <a:cs typeface="Carlito"/>
              </a:rPr>
              <a:t>Mendeley</a:t>
            </a:r>
            <a:endParaRPr sz="2000" i="1" dirty="0">
              <a:cs typeface="Carlito"/>
            </a:endParaRPr>
          </a:p>
          <a:p>
            <a:pPr marL="354965" indent="-3429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60655" algn="l"/>
              </a:tabLst>
            </a:pPr>
            <a:r>
              <a:rPr sz="2000" b="1" spc="-10" dirty="0">
                <a:cs typeface="Carlito"/>
              </a:rPr>
              <a:t>Library</a:t>
            </a:r>
            <a:r>
              <a:rPr lang="pt-PT" sz="2000" b="1" spc="-10" dirty="0">
                <a:cs typeface="Carlito"/>
              </a:rPr>
              <a:t>|</a:t>
            </a:r>
            <a:r>
              <a:rPr sz="2000" spc="-10" dirty="0" err="1">
                <a:cs typeface="Carlito"/>
              </a:rPr>
              <a:t>Lista</a:t>
            </a:r>
            <a:r>
              <a:rPr sz="2000" spc="-10" dirty="0">
                <a:cs typeface="Carlito"/>
              </a:rPr>
              <a:t> </a:t>
            </a:r>
            <a:r>
              <a:rPr sz="2000" spc="-5" dirty="0">
                <a:cs typeface="Carlito"/>
              </a:rPr>
              <a:t>das </a:t>
            </a:r>
            <a:r>
              <a:rPr sz="2000" spc="-15" dirty="0" err="1">
                <a:cs typeface="Carlito"/>
              </a:rPr>
              <a:t>referências</a:t>
            </a:r>
            <a:r>
              <a:rPr sz="2000" spc="-15" dirty="0">
                <a:cs typeface="Carlito"/>
              </a:rPr>
              <a:t> </a:t>
            </a:r>
            <a:r>
              <a:rPr sz="2000" spc="-10" dirty="0" err="1">
                <a:cs typeface="Carlito"/>
              </a:rPr>
              <a:t>bibliográficas</a:t>
            </a:r>
            <a:endParaRPr lang="pt-PT" sz="2000" spc="-10" dirty="0">
              <a:cs typeface="Carlito"/>
            </a:endParaRPr>
          </a:p>
          <a:p>
            <a:pPr marL="354965" indent="-3429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60655" algn="l"/>
              </a:tabLst>
            </a:pPr>
            <a:r>
              <a:rPr sz="2000" b="1" spc="-10" dirty="0">
                <a:cs typeface="Carlito"/>
              </a:rPr>
              <a:t>Suggest</a:t>
            </a:r>
            <a:r>
              <a:rPr lang="pt-PT" sz="2000" b="1" spc="-10" dirty="0">
                <a:cs typeface="Carlito"/>
              </a:rPr>
              <a:t>|</a:t>
            </a:r>
            <a:r>
              <a:rPr sz="2000" spc="-10" dirty="0" err="1">
                <a:cs typeface="Carlito"/>
              </a:rPr>
              <a:t>Lista</a:t>
            </a:r>
            <a:r>
              <a:rPr sz="2000" spc="-10" dirty="0">
                <a:cs typeface="Carlito"/>
              </a:rPr>
              <a:t> </a:t>
            </a:r>
            <a:r>
              <a:rPr sz="2000" spc="-5" dirty="0">
                <a:cs typeface="Carlito"/>
              </a:rPr>
              <a:t>de </a:t>
            </a:r>
            <a:r>
              <a:rPr sz="2000" spc="-10" dirty="0">
                <a:cs typeface="Carlito"/>
              </a:rPr>
              <a:t>sugestões </a:t>
            </a:r>
            <a:r>
              <a:rPr sz="2000" spc="-5" dirty="0">
                <a:cs typeface="Carlito"/>
              </a:rPr>
              <a:t>de </a:t>
            </a:r>
            <a:r>
              <a:rPr sz="2000" spc="-5" dirty="0" err="1">
                <a:cs typeface="Carlito"/>
              </a:rPr>
              <a:t>artigos</a:t>
            </a:r>
            <a:r>
              <a:rPr lang="pt-PT" sz="2000" spc="-5" dirty="0">
                <a:cs typeface="Carlito"/>
              </a:rPr>
              <a:t> </a:t>
            </a:r>
            <a:r>
              <a:rPr sz="2000" spc="-5" dirty="0" err="1">
                <a:cs typeface="Carlito"/>
              </a:rPr>
              <a:t>relacionados</a:t>
            </a:r>
            <a:r>
              <a:rPr sz="2000" spc="-5" dirty="0">
                <a:cs typeface="Carlito"/>
              </a:rPr>
              <a:t> </a:t>
            </a:r>
            <a:r>
              <a:rPr sz="2000" spc="-10" dirty="0">
                <a:cs typeface="Carlito"/>
              </a:rPr>
              <a:t>com </a:t>
            </a:r>
            <a:r>
              <a:rPr sz="2000" spc="-5" dirty="0">
                <a:cs typeface="Carlito"/>
              </a:rPr>
              <a:t>as </a:t>
            </a:r>
            <a:r>
              <a:rPr sz="2000" spc="-10" dirty="0">
                <a:cs typeface="Carlito"/>
              </a:rPr>
              <a:t>áreas </a:t>
            </a:r>
            <a:r>
              <a:rPr sz="2000" spc="-5" dirty="0">
                <a:cs typeface="Carlito"/>
              </a:rPr>
              <a:t>de </a:t>
            </a:r>
            <a:r>
              <a:rPr sz="2000" spc="-10" dirty="0" err="1">
                <a:cs typeface="Carlito"/>
              </a:rPr>
              <a:t>interesse</a:t>
            </a:r>
            <a:r>
              <a:rPr sz="2000" spc="265" dirty="0">
                <a:cs typeface="Carlito"/>
              </a:rPr>
              <a:t> </a:t>
            </a:r>
            <a:r>
              <a:rPr sz="2000" spc="-5" dirty="0">
                <a:cs typeface="Carlito"/>
              </a:rPr>
              <a:t>e</a:t>
            </a:r>
            <a:r>
              <a:rPr lang="pt-PT" sz="2000" spc="-5" dirty="0">
                <a:cs typeface="Carlito"/>
              </a:rPr>
              <a:t> </a:t>
            </a:r>
            <a:r>
              <a:rPr sz="2000" spc="-15" dirty="0" err="1">
                <a:cs typeface="Carlito"/>
              </a:rPr>
              <a:t>referências</a:t>
            </a:r>
            <a:r>
              <a:rPr sz="2000" spc="-15" dirty="0">
                <a:cs typeface="Carlito"/>
              </a:rPr>
              <a:t> </a:t>
            </a:r>
            <a:r>
              <a:rPr sz="2000" spc="-10" dirty="0">
                <a:cs typeface="Carlito"/>
              </a:rPr>
              <a:t>guardadas </a:t>
            </a:r>
            <a:r>
              <a:rPr sz="2000" spc="-5" dirty="0" err="1">
                <a:cs typeface="Carlito"/>
              </a:rPr>
              <a:t>na</a:t>
            </a:r>
            <a:r>
              <a:rPr sz="2000" spc="30" dirty="0">
                <a:cs typeface="Carlito"/>
              </a:rPr>
              <a:t> </a:t>
            </a:r>
            <a:r>
              <a:rPr sz="2000" i="1" spc="-5" dirty="0">
                <a:cs typeface="Carlito"/>
              </a:rPr>
              <a:t>Library</a:t>
            </a:r>
            <a:endParaRPr sz="2000" dirty="0">
              <a:cs typeface="Carlito"/>
            </a:endParaRPr>
          </a:p>
          <a:p>
            <a:pPr marL="354965" indent="-3429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60655" algn="l"/>
              </a:tabLst>
            </a:pPr>
            <a:r>
              <a:rPr sz="2000" b="1" spc="-10" dirty="0">
                <a:cs typeface="Carlito"/>
              </a:rPr>
              <a:t>Groups</a:t>
            </a:r>
            <a:r>
              <a:rPr lang="pt-PT" sz="2000" b="1" spc="-10" dirty="0">
                <a:cs typeface="Carlito"/>
              </a:rPr>
              <a:t>|</a:t>
            </a:r>
            <a:r>
              <a:rPr lang="pt-PT" sz="2000" spc="-10" dirty="0">
                <a:cs typeface="Carlito"/>
              </a:rPr>
              <a:t> C</a:t>
            </a:r>
            <a:r>
              <a:rPr sz="2000" spc="-30" dirty="0" err="1">
                <a:cs typeface="Carlito"/>
              </a:rPr>
              <a:t>riar</a:t>
            </a:r>
            <a:r>
              <a:rPr sz="2000" spc="-30" dirty="0">
                <a:cs typeface="Carlito"/>
              </a:rPr>
              <a:t>, </a:t>
            </a:r>
            <a:r>
              <a:rPr sz="2000" spc="-10" dirty="0">
                <a:cs typeface="Carlito"/>
              </a:rPr>
              <a:t>pesquisar </a:t>
            </a:r>
            <a:r>
              <a:rPr sz="2000" spc="-5" dirty="0">
                <a:cs typeface="Carlito"/>
              </a:rPr>
              <a:t>e </a:t>
            </a:r>
            <a:r>
              <a:rPr sz="2000" spc="-10" dirty="0">
                <a:cs typeface="Carlito"/>
              </a:rPr>
              <a:t>"seguir" </a:t>
            </a:r>
            <a:r>
              <a:rPr sz="2000" spc="-5" dirty="0" err="1">
                <a:cs typeface="Carlito"/>
              </a:rPr>
              <a:t>grupos</a:t>
            </a:r>
            <a:r>
              <a:rPr sz="2000" spc="155" dirty="0">
                <a:cs typeface="Carlito"/>
              </a:rPr>
              <a:t> </a:t>
            </a:r>
            <a:r>
              <a:rPr sz="2000" spc="-10" dirty="0" err="1">
                <a:cs typeface="Carlito"/>
              </a:rPr>
              <a:t>temáticos</a:t>
            </a:r>
            <a:endParaRPr sz="2000" dirty="0">
              <a:cs typeface="Carlito"/>
            </a:endParaRPr>
          </a:p>
          <a:p>
            <a:pPr marL="354965" indent="-3429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60655" algn="l"/>
              </a:tabLst>
            </a:pPr>
            <a:r>
              <a:rPr sz="2000" b="1" spc="-10" dirty="0">
                <a:cs typeface="Carlito"/>
              </a:rPr>
              <a:t>Data</a:t>
            </a:r>
            <a:r>
              <a:rPr lang="pt-PT" sz="2000" b="1" spc="-10" dirty="0">
                <a:cs typeface="Carlito"/>
              </a:rPr>
              <a:t>sets|</a:t>
            </a:r>
            <a:r>
              <a:rPr sz="2000" spc="-10" dirty="0" err="1">
                <a:cs typeface="Carlito"/>
              </a:rPr>
              <a:t>Acesso</a:t>
            </a:r>
            <a:r>
              <a:rPr sz="2000" spc="-10" dirty="0">
                <a:cs typeface="Carlito"/>
              </a:rPr>
              <a:t> </a:t>
            </a:r>
            <a:r>
              <a:rPr sz="2000" spc="-5" dirty="0">
                <a:cs typeface="Carlito"/>
              </a:rPr>
              <a:t>aos dados </a:t>
            </a:r>
            <a:r>
              <a:rPr sz="2000" spc="-5" dirty="0" err="1">
                <a:cs typeface="Carlito"/>
              </a:rPr>
              <a:t>científicos</a:t>
            </a:r>
            <a:r>
              <a:rPr sz="2000" spc="-5" dirty="0">
                <a:cs typeface="Carlito"/>
              </a:rPr>
              <a:t> </a:t>
            </a:r>
            <a:r>
              <a:rPr lang="pt-PT" sz="2000" spc="-5" dirty="0">
                <a:cs typeface="Carlito"/>
              </a:rPr>
              <a:t>relacionados com o</a:t>
            </a:r>
            <a:r>
              <a:rPr sz="2000" spc="-5" dirty="0">
                <a:cs typeface="Carlito"/>
              </a:rPr>
              <a:t> </a:t>
            </a:r>
            <a:r>
              <a:rPr sz="2000" spc="-10" dirty="0">
                <a:cs typeface="Carlito"/>
              </a:rPr>
              <a:t>processo </a:t>
            </a:r>
            <a:r>
              <a:rPr sz="2000" spc="-5" dirty="0">
                <a:cs typeface="Carlito"/>
              </a:rPr>
              <a:t>de</a:t>
            </a:r>
            <a:r>
              <a:rPr sz="2000" spc="90" dirty="0">
                <a:cs typeface="Carlito"/>
              </a:rPr>
              <a:t> </a:t>
            </a:r>
            <a:r>
              <a:rPr sz="2000" spc="-10" dirty="0" err="1">
                <a:cs typeface="Carlito"/>
              </a:rPr>
              <a:t>investiga</a:t>
            </a:r>
            <a:r>
              <a:rPr lang="pt-PT" sz="2000" spc="-10" dirty="0">
                <a:cs typeface="Carlito"/>
              </a:rPr>
              <a:t>ç</a:t>
            </a:r>
            <a:r>
              <a:rPr sz="2000" spc="-10" dirty="0" err="1">
                <a:cs typeface="Carlito"/>
              </a:rPr>
              <a:t>ão</a:t>
            </a:r>
            <a:endParaRPr lang="pt-PT" sz="2000" spc="-10" dirty="0">
              <a:cs typeface="Carlito"/>
            </a:endParaRPr>
          </a:p>
          <a:p>
            <a:pPr marL="354965" indent="-3429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60655" algn="l"/>
              </a:tabLst>
            </a:pPr>
            <a:r>
              <a:rPr lang="pt-PT" sz="2000" b="1" dirty="0" err="1">
                <a:cs typeface="Carlito"/>
              </a:rPr>
              <a:t>Careers|</a:t>
            </a:r>
            <a:r>
              <a:rPr lang="pt-PT" sz="2000" dirty="0" err="1">
                <a:cs typeface="Carlito"/>
              </a:rPr>
              <a:t>Oportunidades</a:t>
            </a:r>
            <a:r>
              <a:rPr lang="pt-PT" sz="2000" dirty="0">
                <a:cs typeface="Carlito"/>
              </a:rPr>
              <a:t> de emprego</a:t>
            </a:r>
          </a:p>
          <a:p>
            <a:pPr marL="354965" indent="-3429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60655" algn="l"/>
              </a:tabLst>
            </a:pPr>
            <a:r>
              <a:rPr lang="pt-PT" sz="2000" b="1" dirty="0" err="1">
                <a:cs typeface="Carlito"/>
              </a:rPr>
              <a:t>Funding</a:t>
            </a:r>
            <a:r>
              <a:rPr lang="pt-PT" sz="2000" b="1" spc="-10" dirty="0" err="1">
                <a:cs typeface="Carlito"/>
              </a:rPr>
              <a:t>|</a:t>
            </a:r>
            <a:r>
              <a:rPr lang="pt-PT" sz="2000" spc="-10" dirty="0" err="1">
                <a:cs typeface="Carlito"/>
              </a:rPr>
              <a:t>Oportunidades</a:t>
            </a:r>
            <a:r>
              <a:rPr lang="pt-PT" sz="2000" spc="-10" dirty="0">
                <a:cs typeface="Carlito"/>
              </a:rPr>
              <a:t> de financiamento</a:t>
            </a:r>
            <a:endParaRPr sz="2000" dirty="0">
              <a:cs typeface="Carlito"/>
            </a:endParaRPr>
          </a:p>
          <a:p>
            <a:pPr marL="354965" indent="-3429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60655" algn="l"/>
              </a:tabLst>
            </a:pPr>
            <a:r>
              <a:rPr sz="2000" b="1" spc="-10" dirty="0">
                <a:cs typeface="Carlito"/>
              </a:rPr>
              <a:t>Search</a:t>
            </a:r>
            <a:r>
              <a:rPr lang="pt-PT" sz="2000" b="1" spc="-10" dirty="0">
                <a:cs typeface="Carlito"/>
              </a:rPr>
              <a:t>| </a:t>
            </a:r>
            <a:r>
              <a:rPr lang="pt-PT" sz="2000" i="1" spc="-15" dirty="0" err="1">
                <a:cs typeface="Carlito"/>
              </a:rPr>
              <a:t>Papers</a:t>
            </a:r>
            <a:r>
              <a:rPr lang="pt-PT" sz="2000" spc="-15" dirty="0">
                <a:cs typeface="Carlito"/>
              </a:rPr>
              <a:t> (</a:t>
            </a:r>
            <a:r>
              <a:rPr lang="pt-PT" sz="2000" spc="-10" dirty="0">
                <a:cs typeface="Carlito"/>
              </a:rPr>
              <a:t>Pesquisa </a:t>
            </a:r>
            <a:r>
              <a:rPr lang="pt-PT" sz="2000" spc="-5" dirty="0">
                <a:cs typeface="Carlito"/>
              </a:rPr>
              <a:t>de </a:t>
            </a:r>
            <a:r>
              <a:rPr lang="pt-PT" sz="2000" spc="-15" dirty="0">
                <a:cs typeface="Carlito"/>
              </a:rPr>
              <a:t>referências </a:t>
            </a:r>
            <a:r>
              <a:rPr lang="pt-PT" sz="2000" spc="-5" dirty="0">
                <a:cs typeface="Carlito"/>
              </a:rPr>
              <a:t>no </a:t>
            </a:r>
            <a:r>
              <a:rPr lang="pt-PT" sz="2000" spc="-10" dirty="0">
                <a:cs typeface="Carlito"/>
              </a:rPr>
              <a:t>catálogo </a:t>
            </a:r>
            <a:r>
              <a:rPr lang="pt-PT" sz="2000" spc="-5" dirty="0">
                <a:cs typeface="Carlito"/>
              </a:rPr>
              <a:t>do</a:t>
            </a:r>
            <a:r>
              <a:rPr lang="pt-PT" sz="2000" spc="125" dirty="0">
                <a:cs typeface="Carlito"/>
              </a:rPr>
              <a:t> </a:t>
            </a:r>
            <a:r>
              <a:rPr lang="pt-PT" sz="2000" i="1" spc="-5" dirty="0">
                <a:cs typeface="Carlito"/>
              </a:rPr>
              <a:t>Mendeley</a:t>
            </a:r>
            <a:r>
              <a:rPr lang="pt-PT" sz="2000" spc="-5" dirty="0">
                <a:cs typeface="Carlito"/>
              </a:rPr>
              <a:t>) | </a:t>
            </a:r>
            <a:r>
              <a:rPr lang="pt-PT" sz="2000" i="1" spc="-10" dirty="0" err="1">
                <a:cs typeface="Carlito"/>
              </a:rPr>
              <a:t>People</a:t>
            </a:r>
            <a:r>
              <a:rPr lang="pt-PT" sz="2000" spc="-10" dirty="0">
                <a:cs typeface="Carlito"/>
              </a:rPr>
              <a:t> (Pesquisa de </a:t>
            </a:r>
            <a:r>
              <a:rPr lang="pt-PT" sz="2000" spc="-15" dirty="0">
                <a:cs typeface="Carlito"/>
              </a:rPr>
              <a:t>contactos) | </a:t>
            </a:r>
            <a:r>
              <a:rPr lang="pt-PT" sz="2000" i="1" spc="-15" dirty="0" err="1">
                <a:cs typeface="Carlito"/>
              </a:rPr>
              <a:t>Groups</a:t>
            </a:r>
            <a:r>
              <a:rPr lang="pt-PT" sz="2000" spc="-15" dirty="0">
                <a:cs typeface="Carlito"/>
              </a:rPr>
              <a:t> (</a:t>
            </a:r>
            <a:r>
              <a:rPr lang="pt-PT" sz="2000" spc="-105" dirty="0">
                <a:cs typeface="Arial"/>
              </a:rPr>
              <a:t>Pesquisa de </a:t>
            </a:r>
            <a:r>
              <a:rPr lang="pt-PT" sz="2000" spc="-70" dirty="0">
                <a:cs typeface="Arial"/>
              </a:rPr>
              <a:t>grupos, </a:t>
            </a:r>
            <a:r>
              <a:rPr lang="pt-PT" sz="2000" spc="-75" dirty="0">
                <a:cs typeface="Arial"/>
              </a:rPr>
              <a:t>grupos </a:t>
            </a:r>
            <a:r>
              <a:rPr lang="pt-PT" sz="2000" spc="-55" dirty="0">
                <a:cs typeface="Arial"/>
              </a:rPr>
              <a:t>ou</a:t>
            </a:r>
            <a:r>
              <a:rPr lang="pt-PT" sz="2000" spc="-45" dirty="0">
                <a:cs typeface="Arial"/>
              </a:rPr>
              <a:t> </a:t>
            </a:r>
            <a:r>
              <a:rPr lang="pt-PT" sz="2000" spc="-20" dirty="0">
                <a:cs typeface="Arial"/>
              </a:rPr>
              <a:t>“seguir”)</a:t>
            </a:r>
            <a:endParaRPr sz="2000" dirty="0">
              <a:cs typeface="Carlito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15CCE-05D7-4575-BFA8-34DCC39A3F44}" type="slidenum">
              <a:rPr lang="pt-PT" smtClean="0"/>
              <a:t>9</a:t>
            </a:fld>
            <a:endParaRPr lang="pt-PT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2899" y="1018508"/>
            <a:ext cx="4764880" cy="1472348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1052" y="1304890"/>
            <a:ext cx="770145" cy="58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11" name="Retângulo arredondado 5">
            <a:extLst>
              <a:ext uri="{FF2B5EF4-FFF2-40B4-BE49-F238E27FC236}">
                <a16:creationId xmlns:a16="http://schemas.microsoft.com/office/drawing/2014/main" id="{5603849E-8D54-409F-A785-313472B1A134}"/>
              </a:ext>
            </a:extLst>
          </p:cNvPr>
          <p:cNvSpPr/>
          <p:nvPr/>
        </p:nvSpPr>
        <p:spPr>
          <a:xfrm>
            <a:off x="367444" y="1097712"/>
            <a:ext cx="10478356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endParaRPr lang="pt-PT" altLang="pt-PT" sz="28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2" name="Marcador de Posição do Rodapé 2">
            <a:extLst>
              <a:ext uri="{FF2B5EF4-FFF2-40B4-BE49-F238E27FC236}">
                <a16:creationId xmlns:a16="http://schemas.microsoft.com/office/drawing/2014/main" id="{2A65C24D-EDCD-4DD1-A4BD-B960FF805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5324" y="6492875"/>
            <a:ext cx="6257925" cy="365125"/>
          </a:xfrm>
        </p:spPr>
        <p:txBody>
          <a:bodyPr/>
          <a:lstStyle/>
          <a:p>
            <a:r>
              <a:rPr lang="pt-PT"/>
              <a:t>Gestor de referências bibliográficas Mendeley</a:t>
            </a:r>
            <a:endParaRPr lang="en-US" dirty="0"/>
          </a:p>
        </p:txBody>
      </p:sp>
      <p:sp>
        <p:nvSpPr>
          <p:cNvPr id="10" name="Retângulo arredondado 5">
            <a:extLst>
              <a:ext uri="{FF2B5EF4-FFF2-40B4-BE49-F238E27FC236}">
                <a16:creationId xmlns:a16="http://schemas.microsoft.com/office/drawing/2014/main" id="{410DAC4B-4942-4CCE-AF32-9C17243EEDB8}"/>
              </a:ext>
            </a:extLst>
          </p:cNvPr>
          <p:cNvSpPr/>
          <p:nvPr/>
        </p:nvSpPr>
        <p:spPr>
          <a:xfrm>
            <a:off x="383547" y="1266387"/>
            <a:ext cx="11478813" cy="38421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buClrTx/>
            </a:pP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3. </a:t>
            </a:r>
            <a:r>
              <a:rPr lang="pt-PT" altLang="pt-PT" sz="2800" b="1" dirty="0" err="1">
                <a:solidFill>
                  <a:srgbClr val="C00000"/>
                </a:solidFill>
                <a:latin typeface="+mj-lt"/>
              </a:rPr>
              <a:t>Mendeley</a:t>
            </a:r>
            <a:r>
              <a:rPr lang="pt-PT" altLang="pt-PT" sz="2800" b="1" dirty="0">
                <a:solidFill>
                  <a:srgbClr val="C00000"/>
                </a:solidFill>
                <a:latin typeface="+mj-lt"/>
              </a:rPr>
              <a:t> Online</a:t>
            </a:r>
          </a:p>
        </p:txBody>
      </p:sp>
    </p:spTree>
    <p:extLst>
      <p:ext uri="{BB962C8B-B14F-4D97-AF65-F5344CB8AC3E}">
        <p14:creationId xmlns:p14="http://schemas.microsoft.com/office/powerpoint/2010/main" val="101056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1507</Words>
  <Application>Microsoft Office PowerPoint</Application>
  <PresentationFormat>Ecrã Panorâmico</PresentationFormat>
  <Paragraphs>240</Paragraphs>
  <Slides>38</Slides>
  <Notes>19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38</vt:i4>
      </vt:variant>
    </vt:vector>
  </HeadingPairs>
  <TitlesOfParts>
    <vt:vector size="47" baseType="lpstr">
      <vt:lpstr>Arial</vt:lpstr>
      <vt:lpstr>Calibri</vt:lpstr>
      <vt:lpstr>Calibri Light</vt:lpstr>
      <vt:lpstr>Candara</vt:lpstr>
      <vt:lpstr>Carlito</vt:lpstr>
      <vt:lpstr>Franklin Gothic Book</vt:lpstr>
      <vt:lpstr>Trebuchet MS</vt:lpstr>
      <vt:lpstr>Wingdings</vt:lpstr>
      <vt:lpstr>Tema do Office</vt:lpstr>
      <vt:lpstr> Gestor de Referências Bibliográficas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Ana Maria Couto Mouraz Miranda</dc:creator>
  <cp:lastModifiedBy>Cristina Alves</cp:lastModifiedBy>
  <cp:revision>253</cp:revision>
  <dcterms:created xsi:type="dcterms:W3CDTF">2019-11-07T17:07:06Z</dcterms:created>
  <dcterms:modified xsi:type="dcterms:W3CDTF">2026-05-29T10:11:35Z</dcterms:modified>
</cp:coreProperties>
</file>