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4" r:id="rId3"/>
    <p:sldId id="258" r:id="rId4"/>
    <p:sldId id="259" r:id="rId5"/>
    <p:sldId id="257" r:id="rId6"/>
    <p:sldId id="261" r:id="rId7"/>
    <p:sldId id="262" r:id="rId8"/>
    <p:sldId id="263" r:id="rId9"/>
    <p:sldId id="265" r:id="rId10"/>
    <p:sldId id="270" r:id="rId11"/>
    <p:sldId id="266" r:id="rId12"/>
    <p:sldId id="267" r:id="rId13"/>
    <p:sldId id="268" r:id="rId14"/>
    <p:sldId id="269" r:id="rId15"/>
    <p:sldId id="271" r:id="rId16"/>
    <p:sldId id="273" r:id="rId17"/>
    <p:sldId id="274" r:id="rId18"/>
    <p:sldId id="272" r:id="rId19"/>
    <p:sldId id="275" r:id="rId20"/>
    <p:sldId id="276" r:id="rId21"/>
    <p:sldId id="277" r:id="rId22"/>
    <p:sldId id="280" r:id="rId23"/>
    <p:sldId id="279" r:id="rId24"/>
    <p:sldId id="282" r:id="rId25"/>
    <p:sldId id="281" r:id="rId26"/>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úcia da Graça Cruz Domingues Amante" initials="LdGCDA" lastIdx="1" clrIdx="0">
    <p:extLst>
      <p:ext uri="{19B8F6BF-5375-455C-9EA6-DF929625EA0E}">
        <p15:presenceInfo xmlns:p15="http://schemas.microsoft.com/office/powerpoint/2012/main" userId="S-1-5-21-2010765713-785611917-60402238-10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CC99FF"/>
    <a:srgbClr val="FF505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6339" autoAdjust="0"/>
  </p:normalViewPr>
  <p:slideViewPr>
    <p:cSldViewPr snapToGrid="0">
      <p:cViewPr varScale="1">
        <p:scale>
          <a:sx n="66" d="100"/>
          <a:sy n="66" d="100"/>
        </p:scale>
        <p:origin x="1330" y="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11-14T19:08:51.012" idx="1">
    <p:pos x="1717" y="0"/>
    <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C3D9AB-CAF0-45AA-920F-2E30F80E502E}" type="datetimeFigureOut">
              <a:rPr lang="pt-PT" smtClean="0"/>
              <a:t>14/11/2024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Editar os estilos de texto do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856991-6B06-466D-8FCA-85CACA2F9168}" type="slidenum">
              <a:rPr lang="pt-PT" smtClean="0"/>
              <a:t>‹nº›</a:t>
            </a:fld>
            <a:endParaRPr lang="pt-PT"/>
          </a:p>
        </p:txBody>
      </p:sp>
    </p:spTree>
    <p:extLst>
      <p:ext uri="{BB962C8B-B14F-4D97-AF65-F5344CB8AC3E}">
        <p14:creationId xmlns:p14="http://schemas.microsoft.com/office/powerpoint/2010/main" val="3674891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ocw.mit.edu/index.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a:t>
            </a:fld>
            <a:endParaRPr lang="pt-PT"/>
          </a:p>
        </p:txBody>
      </p:sp>
    </p:spTree>
    <p:extLst>
      <p:ext uri="{BB962C8B-B14F-4D97-AF65-F5344CB8AC3E}">
        <p14:creationId xmlns:p14="http://schemas.microsoft.com/office/powerpoint/2010/main" val="647848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Assim, </a:t>
            </a:r>
            <a:r>
              <a:rPr lang="pt-PT" sz="1200" i="1" kern="1200" dirty="0">
                <a:solidFill>
                  <a:schemeClr val="tx1"/>
                </a:solidFill>
                <a:effectLst/>
                <a:latin typeface="+mn-lt"/>
                <a:ea typeface="+mn-ea"/>
                <a:cs typeface="+mn-cs"/>
              </a:rPr>
              <a:t>grupos que habitualmente estão ausentes das formas convencionais de educação, após a escolaridade obrigatória, </a:t>
            </a:r>
            <a:r>
              <a:rPr lang="pt-PT" sz="1200" b="1" i="1" kern="1200" dirty="0">
                <a:solidFill>
                  <a:schemeClr val="tx1"/>
                </a:solidFill>
                <a:effectLst/>
                <a:latin typeface="+mn-lt"/>
                <a:ea typeface="+mn-ea"/>
                <a:cs typeface="+mn-cs"/>
              </a:rPr>
              <a:t>têm atualmente novas oportunidades de ser </a:t>
            </a:r>
            <a:r>
              <a:rPr lang="pt-PT" sz="1200" b="1" i="1" kern="1200" dirty="0" err="1">
                <a:solidFill>
                  <a:schemeClr val="tx1"/>
                </a:solidFill>
                <a:effectLst/>
                <a:latin typeface="+mn-lt"/>
                <a:ea typeface="+mn-ea"/>
                <a:cs typeface="+mn-cs"/>
              </a:rPr>
              <a:t>re-envolvidos</a:t>
            </a:r>
            <a:r>
              <a:rPr lang="pt-PT" sz="1200" b="1" i="1" kern="1200" dirty="0">
                <a:solidFill>
                  <a:schemeClr val="tx1"/>
                </a:solidFill>
                <a:effectLst/>
                <a:latin typeface="+mn-lt"/>
                <a:ea typeface="+mn-ea"/>
                <a:cs typeface="+mn-cs"/>
              </a:rPr>
              <a:t> em processos de </a:t>
            </a:r>
            <a:r>
              <a:rPr lang="pt-PT" sz="1200" i="1" kern="1200" dirty="0">
                <a:solidFill>
                  <a:schemeClr val="tx1"/>
                </a:solidFill>
                <a:effectLst/>
                <a:latin typeface="+mn-lt"/>
                <a:ea typeface="+mn-ea"/>
                <a:cs typeface="+mn-cs"/>
              </a:rPr>
              <a:t>aprendizagem e de educação</a:t>
            </a:r>
            <a:r>
              <a:rPr lang="pt-PT" sz="1200" kern="1200" dirty="0">
                <a:solidFill>
                  <a:schemeClr val="tx1"/>
                </a:solidFill>
                <a:effectLst/>
                <a:latin typeface="+mn-lt"/>
                <a:ea typeface="+mn-ea"/>
                <a:cs typeface="+mn-cs"/>
              </a:rPr>
              <a:t> (AMANTE, 2013, p. 165), encontrando na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uma porta de acesso ao conhecimento certificado e com ele a profissões </a:t>
            </a:r>
            <a:r>
              <a:rPr lang="pt-PT" sz="1200" kern="1200" dirty="0">
                <a:solidFill>
                  <a:schemeClr val="tx1"/>
                </a:solidFill>
                <a:effectLst/>
                <a:latin typeface="+mn-lt"/>
                <a:ea typeface="+mn-ea"/>
                <a:cs typeface="+mn-cs"/>
              </a:rPr>
              <a:t>mais qualificadas a que se liga a ascensão social bem como uma maior participação cidadã que decorre desse acesso à informação e à cultura.</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10</a:t>
            </a:fld>
            <a:endParaRPr lang="pt-PT"/>
          </a:p>
        </p:txBody>
      </p:sp>
    </p:spTree>
    <p:extLst>
      <p:ext uri="{BB962C8B-B14F-4D97-AF65-F5344CB8AC3E}">
        <p14:creationId xmlns:p14="http://schemas.microsoft.com/office/powerpoint/2010/main" val="1254238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en-US" sz="1200" kern="1200" dirty="0">
                <a:solidFill>
                  <a:schemeClr val="tx1"/>
                </a:solidFill>
                <a:effectLst/>
                <a:latin typeface="+mn-lt"/>
                <a:ea typeface="+mn-ea"/>
                <a:cs typeface="+mn-cs"/>
              </a:rPr>
              <a:t>O </a:t>
            </a:r>
            <a:r>
              <a:rPr lang="en-US" sz="1200" kern="1200" dirty="0" err="1">
                <a:solidFill>
                  <a:schemeClr val="tx1"/>
                </a:solidFill>
                <a:effectLst/>
                <a:latin typeface="+mn-lt"/>
                <a:ea typeface="+mn-ea"/>
                <a:cs typeface="+mn-cs"/>
              </a:rPr>
              <a:t>sistema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clássico</a:t>
            </a:r>
            <a:r>
              <a:rPr lang="en-US" sz="1200" kern="1200" dirty="0">
                <a:solidFill>
                  <a:schemeClr val="tx1"/>
                </a:solidFill>
                <a:effectLst/>
                <a:latin typeface="+mn-lt"/>
                <a:ea typeface="+mn-ea"/>
                <a:cs typeface="+mn-cs"/>
              </a:rPr>
              <a:t> das </a:t>
            </a:r>
            <a:r>
              <a:rPr lang="en-US" sz="1200" kern="1200" dirty="0" err="1">
                <a:solidFill>
                  <a:schemeClr val="tx1"/>
                </a:solidFill>
                <a:effectLst/>
                <a:latin typeface="+mn-lt"/>
                <a:ea typeface="+mn-ea"/>
                <a:cs typeface="+mn-cs"/>
              </a:rPr>
              <a:t>universidades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de </a:t>
            </a:r>
            <a:r>
              <a:rPr lang="en-US" sz="1200" b="1" kern="1200" dirty="0" err="1">
                <a:solidFill>
                  <a:schemeClr val="tx1"/>
                </a:solidFill>
                <a:effectLst/>
                <a:latin typeface="+mn-lt"/>
                <a:ea typeface="+mn-ea"/>
                <a:cs typeface="+mn-cs"/>
              </a:rPr>
              <a:t>ensino</a:t>
            </a:r>
            <a:r>
              <a:rPr lang="en-US" sz="1200" b="1" kern="1200" dirty="0">
                <a:solidFill>
                  <a:schemeClr val="tx1"/>
                </a:solidFill>
                <a:effectLst/>
                <a:latin typeface="+mn-lt"/>
                <a:ea typeface="+mn-ea"/>
                <a:cs typeface="+mn-cs"/>
              </a:rPr>
              <a:t> a </a:t>
            </a:r>
            <a:r>
              <a:rPr lang="en-US" sz="1200" b="1" kern="1200" dirty="0" err="1">
                <a:solidFill>
                  <a:schemeClr val="tx1"/>
                </a:solidFill>
                <a:effectLst/>
                <a:latin typeface="+mn-lt"/>
                <a:ea typeface="+mn-ea"/>
                <a:cs typeface="+mn-cs"/>
              </a:rPr>
              <a:t>distância</a:t>
            </a:r>
            <a:r>
              <a:rPr lang="en-US" sz="1200" b="1" kern="1200" dirty="0">
                <a:solidFill>
                  <a:schemeClr val="tx1"/>
                </a:solidFill>
                <a:effectLst/>
                <a:latin typeface="+mn-lt"/>
                <a:ea typeface="+mn-ea"/>
                <a:cs typeface="+mn-cs"/>
              </a:rPr>
              <a:t> era </a:t>
            </a:r>
            <a:r>
              <a:rPr lang="en-US" sz="1200" b="1" kern="1200" dirty="0" err="1">
                <a:solidFill>
                  <a:schemeClr val="tx1"/>
                </a:solidFill>
                <a:effectLst/>
                <a:latin typeface="+mn-lt"/>
                <a:ea typeface="+mn-ea"/>
                <a:cs typeface="+mn-cs"/>
              </a:rPr>
              <a:t>tradicionalmente</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baseado</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na</a:t>
            </a:r>
            <a:r>
              <a:rPr lang="en-US" sz="1200" b="1" kern="1200" dirty="0">
                <a:solidFill>
                  <a:schemeClr val="tx1"/>
                </a:solidFill>
                <a:effectLst/>
                <a:latin typeface="+mn-lt"/>
                <a:ea typeface="+mn-ea"/>
                <a:cs typeface="+mn-cs"/>
              </a:rPr>
              <a:t> auto-</a:t>
            </a:r>
            <a:r>
              <a:rPr lang="en-US" sz="1200" b="1" kern="1200" dirty="0" err="1">
                <a:solidFill>
                  <a:schemeClr val="tx1"/>
                </a:solidFill>
                <a:effectLst/>
                <a:latin typeface="+mn-lt"/>
                <a:ea typeface="+mn-ea"/>
                <a:cs typeface="+mn-cs"/>
              </a:rPr>
              <a:t>aprendizagem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através</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uso</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manuais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escritos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videogramas</a:t>
            </a:r>
            <a:r>
              <a:rPr lang="en-US" sz="1200" kern="1200" dirty="0">
                <a:solidFill>
                  <a:schemeClr val="tx1"/>
                </a:solidFill>
                <a:effectLst/>
                <a:latin typeface="+mn-lt"/>
                <a:ea typeface="+mn-ea"/>
                <a:cs typeface="+mn-cs"/>
              </a:rPr>
              <a:t> e </a:t>
            </a:r>
            <a:r>
              <a:rPr lang="en-US" sz="1200" kern="1200" dirty="0" err="1">
                <a:solidFill>
                  <a:schemeClr val="tx1"/>
                </a:solidFill>
                <a:effectLst/>
                <a:latin typeface="+mn-lt"/>
                <a:ea typeface="+mn-ea"/>
                <a:cs typeface="+mn-cs"/>
              </a:rPr>
              <a:t>audiogramas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emissões</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rádio</a:t>
            </a:r>
            <a:r>
              <a:rPr lang="en-US" sz="1200" kern="1200" dirty="0">
                <a:solidFill>
                  <a:schemeClr val="tx1"/>
                </a:solidFill>
                <a:effectLst/>
                <a:latin typeface="+mn-lt"/>
                <a:ea typeface="+mn-ea"/>
                <a:cs typeface="+mn-cs"/>
              </a:rPr>
              <a:t> e </a:t>
            </a:r>
            <a:r>
              <a:rPr lang="en-US" sz="1200" kern="1200" dirty="0" err="1">
                <a:solidFill>
                  <a:schemeClr val="tx1"/>
                </a:solidFill>
                <a:effectLst/>
                <a:latin typeface="+mn-lt"/>
                <a:ea typeface="+mn-ea"/>
                <a:cs typeface="+mn-cs"/>
              </a:rPr>
              <a:t>televisão</a:t>
            </a:r>
            <a:r>
              <a:rPr lang="en-US" sz="1200" kern="1200" dirty="0">
                <a:solidFill>
                  <a:schemeClr val="tx1"/>
                </a:solidFill>
                <a:effectLst/>
                <a:latin typeface="+mn-lt"/>
                <a:ea typeface="+mn-ea"/>
                <a:cs typeface="+mn-cs"/>
              </a:rPr>
              <a:t>. Era </a:t>
            </a:r>
            <a:r>
              <a:rPr lang="en-US" sz="1200" kern="1200" dirty="0" err="1">
                <a:solidFill>
                  <a:schemeClr val="tx1"/>
                </a:solidFill>
                <a:effectLst/>
                <a:latin typeface="+mn-lt"/>
                <a:ea typeface="+mn-ea"/>
                <a:cs typeface="+mn-cs"/>
              </a:rPr>
              <a:t>portanto</a:t>
            </a:r>
            <a:r>
              <a:rPr lang="en-US" sz="1200" kern="1200" dirty="0">
                <a:solidFill>
                  <a:schemeClr val="tx1"/>
                </a:solidFill>
                <a:effectLst/>
                <a:latin typeface="+mn-lt"/>
                <a:ea typeface="+mn-ea"/>
                <a:cs typeface="+mn-cs"/>
              </a:rPr>
              <a:t> um </a:t>
            </a:r>
            <a:r>
              <a:rPr lang="en-US" sz="1200" kern="1200" dirty="0" err="1">
                <a:solidFill>
                  <a:schemeClr val="tx1"/>
                </a:solidFill>
                <a:effectLst/>
                <a:latin typeface="+mn-lt"/>
                <a:ea typeface="+mn-ea"/>
                <a:cs typeface="+mn-cs"/>
              </a:rPr>
              <a:t>sistema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convencional</a:t>
            </a:r>
            <a:r>
              <a:rPr lang="en-US" sz="1200" kern="1200" dirty="0">
                <a:solidFill>
                  <a:schemeClr val="tx1"/>
                </a:solidFill>
                <a:effectLst/>
                <a:latin typeface="+mn-lt"/>
                <a:ea typeface="+mn-ea"/>
                <a:cs typeface="+mn-cs"/>
              </a:rPr>
              <a:t> que </a:t>
            </a:r>
            <a:r>
              <a:rPr lang="en-US" sz="1200" kern="1200" dirty="0" err="1">
                <a:solidFill>
                  <a:schemeClr val="tx1"/>
                </a:solidFill>
                <a:effectLst/>
                <a:latin typeface="+mn-lt"/>
                <a:ea typeface="+mn-ea"/>
                <a:cs typeface="+mn-cs"/>
              </a:rPr>
              <a:t>privilegiava</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interacção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estudante-conteúdos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ainda</a:t>
            </a:r>
            <a:r>
              <a:rPr lang="en-US" sz="1200" kern="1200" dirty="0">
                <a:solidFill>
                  <a:schemeClr val="tx1"/>
                </a:solidFill>
                <a:effectLst/>
                <a:latin typeface="+mn-lt"/>
                <a:ea typeface="+mn-ea"/>
                <a:cs typeface="+mn-cs"/>
              </a:rPr>
              <a:t> que </a:t>
            </a:r>
            <a:r>
              <a:rPr lang="en-US" sz="1200" kern="1200" dirty="0" err="1">
                <a:solidFill>
                  <a:schemeClr val="tx1"/>
                </a:solidFill>
                <a:effectLst/>
                <a:latin typeface="+mn-lt"/>
                <a:ea typeface="+mn-ea"/>
                <a:cs typeface="+mn-cs"/>
              </a:rPr>
              <a:t>existissem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interacções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ocasionais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estudante</a:t>
            </a:r>
            <a:r>
              <a:rPr lang="en-US" sz="1200" kern="1200" dirty="0">
                <a:solidFill>
                  <a:schemeClr val="tx1"/>
                </a:solidFill>
                <a:effectLst/>
                <a:latin typeface="+mn-lt"/>
                <a:ea typeface="+mn-ea"/>
                <a:cs typeface="+mn-cs"/>
              </a:rPr>
              <a:t>-professor </a:t>
            </a:r>
            <a:r>
              <a:rPr lang="en-US" sz="1200" kern="1200" dirty="0" err="1">
                <a:solidFill>
                  <a:schemeClr val="tx1"/>
                </a:solidFill>
                <a:effectLst/>
                <a:latin typeface="+mn-lt"/>
                <a:ea typeface="+mn-ea"/>
                <a:cs typeface="+mn-cs"/>
              </a:rPr>
              <a:t>através</a:t>
            </a:r>
            <a:r>
              <a:rPr lang="en-US" sz="1200" kern="1200" dirty="0">
                <a:solidFill>
                  <a:schemeClr val="tx1"/>
                </a:solidFill>
                <a:effectLst/>
                <a:latin typeface="+mn-lt"/>
                <a:ea typeface="+mn-ea"/>
                <a:cs typeface="+mn-cs"/>
              </a:rPr>
              <a:t> de um </a:t>
            </a:r>
            <a:r>
              <a:rPr lang="en-US" sz="1200" kern="1200" dirty="0" err="1">
                <a:solidFill>
                  <a:schemeClr val="tx1"/>
                </a:solidFill>
                <a:effectLst/>
                <a:latin typeface="+mn-lt"/>
                <a:ea typeface="+mn-ea"/>
                <a:cs typeface="+mn-cs"/>
              </a:rPr>
              <a:t>sistema</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tutoria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escrita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telefónica</a:t>
            </a:r>
            <a:r>
              <a:rPr lang="en-US" sz="1200" kern="1200" dirty="0">
                <a:solidFill>
                  <a:schemeClr val="tx1"/>
                </a:solidFill>
                <a:effectLst/>
                <a:latin typeface="+mn-lt"/>
                <a:ea typeface="+mn-ea"/>
                <a:cs typeface="+mn-cs"/>
              </a:rPr>
              <a:t>. </a:t>
            </a:r>
            <a:endParaRPr lang="pt-PT"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 a </a:t>
            </a:r>
            <a:r>
              <a:rPr lang="en-US" sz="1200" kern="1200" dirty="0" err="1">
                <a:solidFill>
                  <a:schemeClr val="tx1"/>
                </a:solidFill>
                <a:effectLst/>
                <a:latin typeface="+mn-lt"/>
                <a:ea typeface="+mn-ea"/>
                <a:cs typeface="+mn-cs"/>
              </a:rPr>
              <a:t>acelerada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evolução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tecnológica</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 forma e o </a:t>
            </a:r>
            <a:r>
              <a:rPr lang="en-US" sz="1200" b="1" kern="1200" dirty="0" err="1">
                <a:solidFill>
                  <a:schemeClr val="tx1"/>
                </a:solidFill>
                <a:effectLst/>
                <a:latin typeface="+mn-lt"/>
                <a:ea typeface="+mn-ea"/>
                <a:cs typeface="+mn-cs"/>
              </a:rPr>
              <a:t>papel</a:t>
            </a:r>
            <a:r>
              <a:rPr lang="en-US" sz="1200" b="1" kern="1200" dirty="0">
                <a:solidFill>
                  <a:schemeClr val="tx1"/>
                </a:solidFill>
                <a:effectLst/>
                <a:latin typeface="+mn-lt"/>
                <a:ea typeface="+mn-ea"/>
                <a:cs typeface="+mn-cs"/>
              </a:rPr>
              <a:t> da </a:t>
            </a:r>
            <a:r>
              <a:rPr lang="en-US" sz="1200" b="1" kern="1200" dirty="0" err="1">
                <a:solidFill>
                  <a:schemeClr val="tx1"/>
                </a:solidFill>
                <a:effectLst/>
                <a:latin typeface="+mn-lt"/>
                <a:ea typeface="+mn-ea"/>
                <a:cs typeface="+mn-cs"/>
              </a:rPr>
              <a:t>educação</a:t>
            </a:r>
            <a:r>
              <a:rPr lang="en-US" sz="1200" b="1" kern="1200" dirty="0">
                <a:solidFill>
                  <a:schemeClr val="tx1"/>
                </a:solidFill>
                <a:effectLst/>
                <a:latin typeface="+mn-lt"/>
                <a:ea typeface="+mn-ea"/>
                <a:cs typeface="+mn-cs"/>
              </a:rPr>
              <a:t> a </a:t>
            </a:r>
            <a:r>
              <a:rPr lang="en-US" sz="1200" b="1" kern="1200" dirty="0" err="1">
                <a:solidFill>
                  <a:schemeClr val="tx1"/>
                </a:solidFill>
                <a:effectLst/>
                <a:latin typeface="+mn-lt"/>
                <a:ea typeface="+mn-ea"/>
                <a:cs typeface="+mn-cs"/>
              </a:rPr>
              <a:t>distância</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sofreram</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muitas</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alterações</a:t>
            </a:r>
            <a:r>
              <a:rPr lang="en-US" sz="1200" b="1" kern="1200" dirty="0">
                <a:solidFill>
                  <a:schemeClr val="tx1"/>
                </a:solidFill>
                <a:effectLst/>
                <a:latin typeface="+mn-lt"/>
                <a:ea typeface="+mn-ea"/>
                <a:cs typeface="+mn-cs"/>
              </a:rPr>
              <a:t>. A </a:t>
            </a:r>
            <a:r>
              <a:rPr lang="en-US" sz="1200" b="1" kern="1200" dirty="0" err="1">
                <a:solidFill>
                  <a:schemeClr val="tx1"/>
                </a:solidFill>
                <a:effectLst/>
                <a:latin typeface="+mn-lt"/>
                <a:ea typeface="+mn-ea"/>
                <a:cs typeface="+mn-cs"/>
              </a:rPr>
              <a:t>comunicação</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mediada</a:t>
            </a:r>
            <a:r>
              <a:rPr lang="en-US" sz="1200" b="1" kern="1200" dirty="0">
                <a:solidFill>
                  <a:schemeClr val="tx1"/>
                </a:solidFill>
                <a:effectLst/>
                <a:latin typeface="+mn-lt"/>
                <a:ea typeface="+mn-ea"/>
                <a:cs typeface="+mn-cs"/>
              </a:rPr>
              <a:t> por </a:t>
            </a:r>
            <a:r>
              <a:rPr lang="en-US" sz="1200" b="1" kern="1200" dirty="0" err="1">
                <a:solidFill>
                  <a:schemeClr val="tx1"/>
                </a:solidFill>
                <a:effectLst/>
                <a:latin typeface="+mn-lt"/>
                <a:ea typeface="+mn-ea"/>
                <a:cs typeface="+mn-cs"/>
              </a:rPr>
              <a:t>computador</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revolucionou</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efetivamente</a:t>
            </a:r>
            <a:r>
              <a:rPr lang="en-US" sz="1200" b="1" kern="1200" dirty="0">
                <a:solidFill>
                  <a:schemeClr val="tx1"/>
                </a:solidFill>
                <a:effectLst/>
                <a:latin typeface="+mn-lt"/>
                <a:ea typeface="+mn-ea"/>
                <a:cs typeface="+mn-cs"/>
              </a:rPr>
              <a:t> a </a:t>
            </a:r>
            <a:r>
              <a:rPr lang="en-US" sz="1200" b="1" kern="1200" dirty="0" err="1">
                <a:solidFill>
                  <a:schemeClr val="tx1"/>
                </a:solidFill>
                <a:effectLst/>
                <a:latin typeface="+mn-lt"/>
                <a:ea typeface="+mn-ea"/>
                <a:cs typeface="+mn-cs"/>
              </a:rPr>
              <a:t>EaD</a:t>
            </a:r>
            <a:r>
              <a:rPr lang="en-US" sz="1200" b="1"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assistindo</a:t>
            </a:r>
            <a:r>
              <a:rPr lang="en-US" sz="1200" kern="1200" dirty="0">
                <a:solidFill>
                  <a:schemeClr val="tx1"/>
                </a:solidFill>
                <a:effectLst/>
                <a:latin typeface="+mn-lt"/>
                <a:ea typeface="+mn-ea"/>
                <a:cs typeface="+mn-cs"/>
              </a:rPr>
              <a:t>-se a </a:t>
            </a:r>
            <a:r>
              <a:rPr lang="en-US" sz="1200" kern="1200" dirty="0" err="1">
                <a:solidFill>
                  <a:schemeClr val="tx1"/>
                </a:solidFill>
                <a:effectLst/>
                <a:latin typeface="+mn-lt"/>
                <a:ea typeface="+mn-ea"/>
                <a:cs typeface="+mn-cs"/>
              </a:rPr>
              <a:t>uma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verdadeira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mudança</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paradigma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como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assinalaram</a:t>
            </a:r>
            <a:r>
              <a:rPr lang="en-US" sz="1200" kern="1200" dirty="0">
                <a:solidFill>
                  <a:schemeClr val="tx1"/>
                </a:solidFill>
                <a:effectLst/>
                <a:latin typeface="+mn-lt"/>
                <a:ea typeface="+mn-ea"/>
                <a:cs typeface="+mn-cs"/>
              </a:rPr>
              <a:t> entre outros, </a:t>
            </a:r>
            <a:r>
              <a:rPr lang="en-US" sz="1200" kern="1200" dirty="0" err="1">
                <a:solidFill>
                  <a:schemeClr val="tx1"/>
                </a:solidFill>
                <a:effectLst/>
                <a:latin typeface="+mn-lt"/>
                <a:ea typeface="+mn-ea"/>
                <a:cs typeface="+mn-cs"/>
              </a:rPr>
              <a:t>Harasim</a:t>
            </a:r>
            <a:r>
              <a:rPr lang="en-US" sz="1200" kern="1200" dirty="0">
                <a:solidFill>
                  <a:schemeClr val="tx1"/>
                </a:solidFill>
                <a:effectLst/>
                <a:latin typeface="+mn-lt"/>
                <a:ea typeface="+mn-ea"/>
                <a:cs typeface="+mn-cs"/>
              </a:rPr>
              <a:t>, (2000) e Garrison, (2000), </a:t>
            </a:r>
            <a:r>
              <a:rPr lang="en-US" sz="1200" kern="1200" dirty="0" err="1">
                <a:solidFill>
                  <a:schemeClr val="tx1"/>
                </a:solidFill>
                <a:effectLst/>
                <a:latin typeface="+mn-lt"/>
                <a:ea typeface="+mn-ea"/>
                <a:cs typeface="+mn-cs"/>
              </a:rPr>
              <a:t>designando</a:t>
            </a:r>
            <a:r>
              <a:rPr lang="en-US" sz="1200" kern="1200" dirty="0">
                <a:solidFill>
                  <a:schemeClr val="tx1"/>
                </a:solidFill>
                <a:effectLst/>
                <a:latin typeface="+mn-lt"/>
                <a:ea typeface="+mn-ea"/>
                <a:cs typeface="+mn-cs"/>
              </a:rPr>
              <a:t> o </a:t>
            </a:r>
            <a:r>
              <a:rPr lang="en-US" sz="1200" kern="1200" dirty="0" err="1">
                <a:solidFill>
                  <a:schemeClr val="tx1"/>
                </a:solidFill>
                <a:effectLst/>
                <a:latin typeface="+mn-lt"/>
                <a:ea typeface="+mn-ea"/>
                <a:cs typeface="+mn-cs"/>
              </a:rPr>
              <a:t>resultado</a:t>
            </a:r>
            <a:r>
              <a:rPr lang="en-US" sz="1200" kern="1200" dirty="0">
                <a:solidFill>
                  <a:schemeClr val="tx1"/>
                </a:solidFill>
                <a:effectLst/>
                <a:latin typeface="+mn-lt"/>
                <a:ea typeface="+mn-ea"/>
                <a:cs typeface="+mn-cs"/>
              </a:rPr>
              <a:t> dessas </a:t>
            </a:r>
            <a:r>
              <a:rPr lang="en-US" sz="1200" kern="1200" dirty="0" err="1">
                <a:solidFill>
                  <a:schemeClr val="tx1"/>
                </a:solidFill>
                <a:effectLst/>
                <a:latin typeface="+mn-lt"/>
                <a:ea typeface="+mn-ea"/>
                <a:cs typeface="+mn-cs"/>
              </a:rPr>
              <a:t>alterações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como</a:t>
            </a:r>
            <a:r>
              <a:rPr lang="en-US" sz="1200" kern="1200" dirty="0">
                <a:solidFill>
                  <a:schemeClr val="tx1"/>
                </a:solidFill>
                <a:effectLst/>
                <a:latin typeface="+mn-lt"/>
                <a:ea typeface="+mn-ea"/>
                <a:cs typeface="+mn-cs"/>
              </a:rPr>
              <a:t> a </a:t>
            </a:r>
            <a:r>
              <a:rPr lang="en-US" sz="1200" i="1" kern="1200" dirty="0" err="1">
                <a:solidFill>
                  <a:schemeClr val="tx1"/>
                </a:solidFill>
                <a:effectLst/>
                <a:latin typeface="+mn-lt"/>
                <a:ea typeface="+mn-ea"/>
                <a:cs typeface="+mn-cs"/>
              </a:rPr>
              <a:t>terceira</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geração</a:t>
            </a:r>
            <a:r>
              <a:rPr lang="en-US" sz="1200" i="1" kern="1200" dirty="0">
                <a:solidFill>
                  <a:schemeClr val="tx1"/>
                </a:solidFill>
                <a:effectLst/>
                <a:latin typeface="+mn-lt"/>
                <a:ea typeface="+mn-ea"/>
                <a:cs typeface="+mn-cs"/>
              </a:rPr>
              <a:t> do </a:t>
            </a:r>
            <a:r>
              <a:rPr lang="en-US" sz="1200" i="1" kern="1200" dirty="0" err="1">
                <a:solidFill>
                  <a:schemeClr val="tx1"/>
                </a:solidFill>
                <a:effectLst/>
                <a:latin typeface="+mn-lt"/>
                <a:ea typeface="+mn-ea"/>
                <a:cs typeface="+mn-cs"/>
              </a:rPr>
              <a:t>ensino</a:t>
            </a:r>
            <a:r>
              <a:rPr lang="en-US" sz="1200" i="1" kern="1200" dirty="0">
                <a:solidFill>
                  <a:schemeClr val="tx1"/>
                </a:solidFill>
                <a:effectLst/>
                <a:latin typeface="+mn-lt"/>
                <a:ea typeface="+mn-ea"/>
                <a:cs typeface="+mn-cs"/>
              </a:rPr>
              <a:t> a </a:t>
            </a:r>
            <a:r>
              <a:rPr lang="en-US" sz="1200" i="1" kern="1200" dirty="0" err="1">
                <a:solidFill>
                  <a:schemeClr val="tx1"/>
                </a:solidFill>
                <a:effectLst/>
                <a:latin typeface="+mn-lt"/>
                <a:ea typeface="+mn-ea"/>
                <a:cs typeface="+mn-cs"/>
              </a:rPr>
              <a:t>distância</a:t>
            </a:r>
            <a:r>
              <a:rPr lang="en-US" sz="1200" kern="1200" dirty="0">
                <a:solidFill>
                  <a:schemeClr val="tx1"/>
                </a:solidFill>
                <a:effectLst/>
                <a:latin typeface="+mn-lt"/>
                <a:ea typeface="+mn-ea"/>
                <a:cs typeface="+mn-cs"/>
              </a:rPr>
              <a:t>.</a:t>
            </a:r>
            <a:endParaRPr lang="pt-PT" sz="1200" kern="1200" dirty="0">
              <a:solidFill>
                <a:schemeClr val="tx1"/>
              </a:solidFill>
              <a:effectLst/>
              <a:latin typeface="+mn-lt"/>
              <a:ea typeface="+mn-ea"/>
              <a:cs typeface="+mn-cs"/>
            </a:endParaRP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11</a:t>
            </a:fld>
            <a:endParaRPr lang="pt-PT"/>
          </a:p>
        </p:txBody>
      </p:sp>
    </p:spTree>
    <p:extLst>
      <p:ext uri="{BB962C8B-B14F-4D97-AF65-F5344CB8AC3E}">
        <p14:creationId xmlns:p14="http://schemas.microsoft.com/office/powerpoint/2010/main" val="2470471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b="1" kern="1200" dirty="0">
                <a:solidFill>
                  <a:schemeClr val="tx1"/>
                </a:solidFill>
                <a:effectLst/>
                <a:latin typeface="+mn-lt"/>
                <a:ea typeface="+mn-ea"/>
                <a:cs typeface="+mn-cs"/>
              </a:rPr>
              <a:t>Surgem novos espaços pedagógicos onde a interação assume um papel primordial</a:t>
            </a:r>
            <a:r>
              <a:rPr lang="pt-PT" sz="1200" kern="1200" dirty="0">
                <a:solidFill>
                  <a:schemeClr val="tx1"/>
                </a:solidFill>
                <a:effectLst/>
                <a:latin typeface="+mn-lt"/>
                <a:ea typeface="+mn-ea"/>
                <a:cs typeface="+mn-cs"/>
              </a:rPr>
              <a:t>, dando lugar à construção conjunta de aprendizagens, ultrapassando a mera transmissão e consumo de informação. Nestes novos espaços 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passou a assentar essencialmente em </a:t>
            </a:r>
            <a:r>
              <a:rPr lang="pt-PT" sz="1200" b="1" kern="1200" dirty="0">
                <a:solidFill>
                  <a:schemeClr val="tx1"/>
                </a:solidFill>
                <a:effectLst/>
                <a:latin typeface="+mn-lt"/>
                <a:ea typeface="+mn-ea"/>
                <a:cs typeface="+mn-cs"/>
              </a:rPr>
              <a:t>Ambientes Virtuais de Aprendizagem (AVA</a:t>
            </a:r>
            <a:r>
              <a:rPr lang="pt-PT" sz="1200" kern="1200" dirty="0">
                <a:solidFill>
                  <a:schemeClr val="tx1"/>
                </a:solidFill>
                <a:effectLst/>
                <a:latin typeface="+mn-lt"/>
                <a:ea typeface="+mn-ea"/>
                <a:cs typeface="+mn-cs"/>
              </a:rPr>
              <a:t>), sendo designada frequentemente como Educação </a:t>
            </a:r>
            <a:r>
              <a:rPr lang="pt-PT" sz="1200"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e</a:t>
            </a:r>
            <a:r>
              <a:rPr lang="pt-PT" sz="1200" i="1" kern="1200" dirty="0">
                <a:solidFill>
                  <a:schemeClr val="tx1"/>
                </a:solidFill>
                <a:effectLst/>
                <a:latin typeface="+mn-lt"/>
                <a:ea typeface="+mn-ea"/>
                <a:cs typeface="+mn-cs"/>
              </a:rPr>
              <a:t>/</a:t>
            </a:r>
            <a:r>
              <a:rPr lang="pt-PT" sz="1200" kern="1200" dirty="0">
                <a:solidFill>
                  <a:schemeClr val="tx1"/>
                </a:solidFill>
                <a:effectLst/>
                <a:latin typeface="+mn-lt"/>
                <a:ea typeface="+mn-ea"/>
                <a:cs typeface="+mn-cs"/>
              </a:rPr>
              <a:t>ou </a:t>
            </a:r>
            <a:r>
              <a:rPr lang="pt-PT" sz="1200" i="1" kern="1200" dirty="0" err="1">
                <a:solidFill>
                  <a:schemeClr val="tx1"/>
                </a:solidFill>
                <a:effectLst/>
                <a:latin typeface="+mn-lt"/>
                <a:ea typeface="+mn-ea"/>
                <a:cs typeface="+mn-cs"/>
              </a:rPr>
              <a:t>e-learning</a:t>
            </a:r>
            <a:endParaRPr lang="pt-PT" sz="1200" kern="1200" dirty="0">
              <a:solidFill>
                <a:schemeClr val="tx1"/>
              </a:solidFill>
              <a:effectLst/>
              <a:latin typeface="+mn-lt"/>
              <a:ea typeface="+mn-ea"/>
              <a:cs typeface="+mn-cs"/>
            </a:endParaRP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12</a:t>
            </a:fld>
            <a:endParaRPr lang="pt-PT"/>
          </a:p>
        </p:txBody>
      </p:sp>
    </p:spTree>
    <p:extLst>
      <p:ext uri="{BB962C8B-B14F-4D97-AF65-F5344CB8AC3E}">
        <p14:creationId xmlns:p14="http://schemas.microsoft.com/office/powerpoint/2010/main" val="1105856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Abriu-se assim a possibilidade de o Ensino a Distância </a:t>
            </a:r>
            <a:r>
              <a:rPr lang="pt-PT" sz="1200" b="1" kern="1200" dirty="0">
                <a:solidFill>
                  <a:schemeClr val="tx1"/>
                </a:solidFill>
                <a:effectLst/>
                <a:latin typeface="+mn-lt"/>
                <a:ea typeface="+mn-ea"/>
                <a:cs typeface="+mn-cs"/>
              </a:rPr>
              <a:t>deixar de ser uma educação distante</a:t>
            </a:r>
            <a:r>
              <a:rPr lang="pt-PT" sz="1200" kern="1200" dirty="0">
                <a:solidFill>
                  <a:schemeClr val="tx1"/>
                </a:solidFill>
                <a:effectLst/>
                <a:latin typeface="+mn-lt"/>
                <a:ea typeface="+mn-ea"/>
                <a:cs typeface="+mn-cs"/>
              </a:rPr>
              <a:t>. O aluno (anteriormente isolado) através de uma plataforma de </a:t>
            </a:r>
            <a:r>
              <a:rPr lang="pt-PT" sz="1200" i="1" kern="1200" dirty="0" err="1">
                <a:solidFill>
                  <a:schemeClr val="tx1"/>
                </a:solidFill>
                <a:effectLst/>
                <a:latin typeface="+mn-lt"/>
                <a:ea typeface="+mn-ea"/>
                <a:cs typeface="+mn-cs"/>
              </a:rPr>
              <a:t>e-learning</a:t>
            </a:r>
            <a:r>
              <a:rPr lang="pt-PT" sz="1200" i="1" kern="1200" dirty="0">
                <a:solidFill>
                  <a:schemeClr val="tx1"/>
                </a:solidFill>
                <a:effectLst/>
                <a:latin typeface="+mn-lt"/>
                <a:ea typeface="+mn-ea"/>
                <a:cs typeface="+mn-cs"/>
              </a:rPr>
              <a:t>,</a:t>
            </a:r>
            <a:r>
              <a:rPr lang="pt-PT" sz="1200" kern="1200" dirty="0">
                <a:solidFill>
                  <a:schemeClr val="tx1"/>
                </a:solidFill>
                <a:effectLst/>
                <a:latin typeface="+mn-lt"/>
                <a:ea typeface="+mn-ea"/>
                <a:cs typeface="+mn-cs"/>
              </a:rPr>
              <a:t> passava a poder participar numa comunidade de aprendizagem contextualizada. 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ganha </a:t>
            </a:r>
            <a:r>
              <a:rPr lang="pt-PT" sz="1200" b="1" kern="1200" dirty="0">
                <a:solidFill>
                  <a:schemeClr val="tx1"/>
                </a:solidFill>
                <a:effectLst/>
                <a:latin typeface="+mn-lt"/>
                <a:ea typeface="+mn-ea"/>
                <a:cs typeface="+mn-cs"/>
              </a:rPr>
              <a:t>então a </a:t>
            </a:r>
            <a:r>
              <a:rPr lang="pt-PT" sz="1200" b="1" i="1" kern="1200" dirty="0">
                <a:solidFill>
                  <a:schemeClr val="tx1"/>
                </a:solidFill>
                <a:effectLst/>
                <a:latin typeface="+mn-lt"/>
                <a:ea typeface="+mn-ea"/>
                <a:cs typeface="+mn-cs"/>
              </a:rPr>
              <a:t>sala de aula</a:t>
            </a:r>
            <a:r>
              <a:rPr lang="pt-PT" sz="1200" b="1" kern="1200" dirty="0">
                <a:solidFill>
                  <a:schemeClr val="tx1"/>
                </a:solidFill>
                <a:effectLst/>
                <a:latin typeface="+mn-lt"/>
                <a:ea typeface="+mn-ea"/>
                <a:cs typeface="+mn-cs"/>
              </a:rPr>
              <a:t>, até aí ausente</a:t>
            </a:r>
            <a:r>
              <a:rPr lang="pt-PT" sz="1200" kern="1200" dirty="0">
                <a:solidFill>
                  <a:schemeClr val="tx1"/>
                </a:solidFill>
                <a:effectLst/>
                <a:latin typeface="+mn-lt"/>
                <a:ea typeface="+mn-ea"/>
                <a:cs typeface="+mn-cs"/>
              </a:rPr>
              <a:t>, e com ela a dimensão social da aprendizagem que possibilita e favorece a emergência de modelos construtivistas que apelam à construção coletiva do conhecimento</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13</a:t>
            </a:fld>
            <a:endParaRPr lang="pt-PT"/>
          </a:p>
        </p:txBody>
      </p:sp>
    </p:spTree>
    <p:extLst>
      <p:ext uri="{BB962C8B-B14F-4D97-AF65-F5344CB8AC3E}">
        <p14:creationId xmlns:p14="http://schemas.microsoft.com/office/powerpoint/2010/main" val="2677666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Se é um facto que 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desde a sua origem, contribuiu para democratizar o acesso à educação, promovendo uma maior justiça social, os seus desenvolvimentos recentes suportados pelas </a:t>
            </a:r>
            <a:r>
              <a:rPr lang="pt-PT" sz="1200" b="1" kern="1200" dirty="0">
                <a:solidFill>
                  <a:schemeClr val="tx1"/>
                </a:solidFill>
                <a:effectLst/>
                <a:latin typeface="+mn-lt"/>
                <a:ea typeface="+mn-ea"/>
                <a:cs typeface="+mn-cs"/>
              </a:rPr>
              <a:t>inovações tecnológicas no campo educacional, vieram acentuar ainda mais a ideia da diversidade de oferta e de ac</a:t>
            </a:r>
            <a:r>
              <a:rPr lang="pt-PT" sz="1200" kern="1200" dirty="0">
                <a:solidFill>
                  <a:schemeClr val="tx1"/>
                </a:solidFill>
                <a:effectLst/>
                <a:latin typeface="+mn-lt"/>
                <a:ea typeface="+mn-ea"/>
                <a:cs typeface="+mn-cs"/>
              </a:rPr>
              <a:t>esso, independentemente do lugar, do espaço, do tempo e de outras condicionantes (GRANT; VILLALOBOS, 2008).</a:t>
            </a:r>
          </a:p>
          <a:p>
            <a:r>
              <a:rPr lang="pt-PT" sz="1200" kern="1200" dirty="0">
                <a:solidFill>
                  <a:schemeClr val="tx1"/>
                </a:solidFill>
                <a:effectLst/>
                <a:latin typeface="+mn-lt"/>
                <a:ea typeface="+mn-ea"/>
                <a:cs typeface="+mn-cs"/>
              </a:rPr>
              <a:t>Com efeito, as tecnologias digitais surgem conotadas </a:t>
            </a:r>
            <a:r>
              <a:rPr lang="pt-PT" sz="1200" b="1" kern="1200" dirty="0">
                <a:solidFill>
                  <a:schemeClr val="tx1"/>
                </a:solidFill>
                <a:effectLst/>
                <a:latin typeface="+mn-lt"/>
                <a:ea typeface="+mn-ea"/>
                <a:cs typeface="+mn-cs"/>
              </a:rPr>
              <a:t>com o conceito de liberdade e de inclusão e se elas são hoje indissociáveis da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não se restringem a ela. Cada vez mais as tecnologias permeiam os sistemas de educação ditos presenciais e cada vez mais estão permitindo um acesso ao conhecimento fora dos circuitos de educação formal. É o caso dos MOOCs (</a:t>
            </a:r>
            <a:r>
              <a:rPr lang="pt-PT" sz="1200" b="1" i="1" kern="1200" dirty="0" err="1">
                <a:solidFill>
                  <a:schemeClr val="tx1"/>
                </a:solidFill>
                <a:effectLst/>
                <a:latin typeface="+mn-lt"/>
                <a:ea typeface="+mn-ea"/>
                <a:cs typeface="+mn-cs"/>
              </a:rPr>
              <a:t>Massive</a:t>
            </a:r>
            <a:r>
              <a:rPr lang="pt-PT" sz="1200" b="1" i="1" kern="1200" dirty="0">
                <a:solidFill>
                  <a:schemeClr val="tx1"/>
                </a:solidFill>
                <a:effectLst/>
                <a:latin typeface="+mn-lt"/>
                <a:ea typeface="+mn-ea"/>
                <a:cs typeface="+mn-cs"/>
              </a:rPr>
              <a:t> Open Online </a:t>
            </a:r>
            <a:r>
              <a:rPr lang="pt-PT" sz="1200" b="1" i="1" kern="1200" dirty="0" err="1">
                <a:solidFill>
                  <a:schemeClr val="tx1"/>
                </a:solidFill>
                <a:effectLst/>
                <a:latin typeface="+mn-lt"/>
                <a:ea typeface="+mn-ea"/>
                <a:cs typeface="+mn-cs"/>
              </a:rPr>
              <a:t>Courses</a:t>
            </a:r>
            <a:r>
              <a:rPr lang="pt-PT" sz="1200" b="1" kern="1200" dirty="0">
                <a:solidFill>
                  <a:schemeClr val="tx1"/>
                </a:solidFill>
                <a:effectLst/>
                <a:latin typeface="+mn-lt"/>
                <a:ea typeface="+mn-ea"/>
                <a:cs typeface="+mn-cs"/>
              </a:rPr>
              <a:t>) que se configuram como oportunidades educativas de excelência. Semelhantes aos cursos universitários, embora não oferecendo uma creditação académica convencional, são cursos abertos de acesso gratuito e não exigem pré-requisitos de participação, podendo abranger um número massivo de alunos. </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14</a:t>
            </a:fld>
            <a:endParaRPr lang="pt-PT"/>
          </a:p>
        </p:txBody>
      </p:sp>
    </p:spTree>
    <p:extLst>
      <p:ext uri="{BB962C8B-B14F-4D97-AF65-F5344CB8AC3E}">
        <p14:creationId xmlns:p14="http://schemas.microsoft.com/office/powerpoint/2010/main" val="1727957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Na verdade, para lá das grandes mudanças já reportadas que levaram à migração da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para plataformas </a:t>
            </a:r>
            <a:r>
              <a:rPr lang="pt-PT" sz="1200"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e a uma mudança radical da abordagem pedagógica típica da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pré-internet, é hoje impossível discutirmos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e inclusão sem que se discuta um outro conceito, </a:t>
            </a:r>
            <a:r>
              <a:rPr lang="pt-PT" sz="1200" b="1" kern="1200" dirty="0">
                <a:solidFill>
                  <a:schemeClr val="tx1"/>
                </a:solidFill>
                <a:effectLst/>
                <a:latin typeface="+mn-lt"/>
                <a:ea typeface="+mn-ea"/>
                <a:cs typeface="+mn-cs"/>
              </a:rPr>
              <a:t>o conceito de Educação Aberta.</a:t>
            </a:r>
            <a:r>
              <a:rPr lang="pt-PT"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a:t>
            </a:r>
            <a:r>
              <a:rPr lang="en-US" sz="1200" kern="1200" dirty="0" err="1">
                <a:solidFill>
                  <a:schemeClr val="tx1"/>
                </a:solidFill>
                <a:effectLst/>
                <a:latin typeface="+mn-lt"/>
                <a:ea typeface="+mn-ea"/>
                <a:cs typeface="+mn-cs"/>
              </a:rPr>
              <a:t>este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propósito</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Declaração</a:t>
            </a:r>
            <a:r>
              <a:rPr lang="en-US" sz="1200" kern="1200" dirty="0">
                <a:solidFill>
                  <a:schemeClr val="tx1"/>
                </a:solidFill>
                <a:effectLst/>
                <a:latin typeface="+mn-lt"/>
                <a:ea typeface="+mn-ea"/>
                <a:cs typeface="+mn-cs"/>
              </a:rPr>
              <a:t> da </a:t>
            </a:r>
            <a:r>
              <a:rPr lang="en-US" sz="1200" kern="1200" dirty="0" err="1">
                <a:solidFill>
                  <a:schemeClr val="tx1"/>
                </a:solidFill>
                <a:effectLst/>
                <a:latin typeface="+mn-lt"/>
                <a:ea typeface="+mn-ea"/>
                <a:cs typeface="+mn-cs"/>
              </a:rPr>
              <a:t>Cidade</a:t>
            </a:r>
            <a:r>
              <a:rPr lang="en-US" sz="1200" kern="1200" dirty="0">
                <a:solidFill>
                  <a:schemeClr val="tx1"/>
                </a:solidFill>
                <a:effectLst/>
                <a:latin typeface="+mn-lt"/>
                <a:ea typeface="+mn-ea"/>
                <a:cs typeface="+mn-cs"/>
              </a:rPr>
              <a:t> do Cabo de 15 de </a:t>
            </a:r>
            <a:r>
              <a:rPr lang="en-US" sz="1200" kern="1200" dirty="0" err="1">
                <a:solidFill>
                  <a:schemeClr val="tx1"/>
                </a:solidFill>
                <a:effectLst/>
                <a:latin typeface="+mn-lt"/>
                <a:ea typeface="+mn-ea"/>
                <a:cs typeface="+mn-cs"/>
              </a:rPr>
              <a:t>setembro</a:t>
            </a:r>
            <a:r>
              <a:rPr lang="en-US" sz="1200" kern="1200" dirty="0">
                <a:solidFill>
                  <a:schemeClr val="tx1"/>
                </a:solidFill>
                <a:effectLst/>
                <a:latin typeface="+mn-lt"/>
                <a:ea typeface="+mn-ea"/>
                <a:cs typeface="+mn-cs"/>
              </a:rPr>
              <a:t> de 2007 </a:t>
            </a:r>
            <a:r>
              <a:rPr lang="en-US" sz="1200" kern="1200" dirty="0" err="1">
                <a:solidFill>
                  <a:schemeClr val="tx1"/>
                </a:solidFill>
                <a:effectLst/>
                <a:latin typeface="+mn-lt"/>
                <a:ea typeface="+mn-ea"/>
                <a:cs typeface="+mn-cs"/>
              </a:rPr>
              <a:t>afirma</a:t>
            </a:r>
            <a:r>
              <a:rPr lang="en-US" sz="1200" kern="1200" dirty="0">
                <a:solidFill>
                  <a:schemeClr val="tx1"/>
                </a:solidFill>
                <a:effectLst/>
                <a:latin typeface="+mn-lt"/>
                <a:ea typeface="+mn-ea"/>
                <a:cs typeface="+mn-cs"/>
              </a:rPr>
              <a:t>:</a:t>
            </a:r>
            <a:endParaRPr lang="pt-PT" sz="1200" kern="1200" dirty="0">
              <a:solidFill>
                <a:schemeClr val="tx1"/>
              </a:solidFill>
              <a:effectLst/>
              <a:latin typeface="+mn-lt"/>
              <a:ea typeface="+mn-ea"/>
              <a:cs typeface="+mn-cs"/>
            </a:endParaRPr>
          </a:p>
          <a:p>
            <a:r>
              <a:rPr lang="pt-PT" sz="1200" kern="1200" dirty="0">
                <a:solidFill>
                  <a:schemeClr val="tx1"/>
                </a:solidFill>
                <a:effectLst/>
                <a:latin typeface="+mn-lt"/>
                <a:ea typeface="+mn-ea"/>
                <a:cs typeface="+mn-cs"/>
              </a:rPr>
              <a:t>Educadores de todo o mundo estão a desenvolver um vasto conjunto de recursos educativos na Internet, abertos e gratuitos para todos. Estes educadores estão a criar um mundo onde cada pessoa na Terra pode aceder e contribuir para a soma de todo o conhecimento humano. Estão também a </a:t>
            </a:r>
            <a:r>
              <a:rPr lang="pt-PT" sz="1200" b="1" kern="1200" dirty="0">
                <a:solidFill>
                  <a:schemeClr val="tx1"/>
                </a:solidFill>
                <a:effectLst/>
                <a:latin typeface="+mn-lt"/>
                <a:ea typeface="+mn-ea"/>
                <a:cs typeface="+mn-cs"/>
              </a:rPr>
              <a:t>plantar as sementes de uma nova pedagogia </a:t>
            </a:r>
            <a:r>
              <a:rPr lang="pt-PT" sz="1200" kern="1200" dirty="0">
                <a:solidFill>
                  <a:schemeClr val="tx1"/>
                </a:solidFill>
                <a:effectLst/>
                <a:latin typeface="+mn-lt"/>
                <a:ea typeface="+mn-ea"/>
                <a:cs typeface="+mn-cs"/>
              </a:rPr>
              <a:t>em que educadores e aprendentes criam, moldam e fazem evoluir o conhecimento em conjunto, aprofundando as suas competências e compreensão à medida que avançam</a:t>
            </a:r>
            <a:r>
              <a:rPr lang="en-US" sz="1200"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CAPE TOWN OPEN EDUCATION DECLARATION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n.p.</a:t>
            </a:r>
            <a:r>
              <a:rPr lang="en-US" sz="1200" kern="1200" dirty="0">
                <a:solidFill>
                  <a:schemeClr val="tx1"/>
                </a:solidFill>
                <a:effectLst/>
                <a:latin typeface="+mn-lt"/>
                <a:ea typeface="+mn-ea"/>
                <a:cs typeface="+mn-cs"/>
              </a:rPr>
              <a:t>)</a:t>
            </a:r>
            <a:endParaRPr lang="pt-PT" sz="1200" kern="1200" dirty="0">
              <a:solidFill>
                <a:schemeClr val="tx1"/>
              </a:solidFill>
              <a:effectLst/>
              <a:latin typeface="+mn-lt"/>
              <a:ea typeface="+mn-ea"/>
              <a:cs typeface="+mn-cs"/>
            </a:endParaRPr>
          </a:p>
          <a:p>
            <a:r>
              <a:rPr lang="pt-PT" sz="1200" kern="1200" dirty="0">
                <a:solidFill>
                  <a:schemeClr val="tx1"/>
                </a:solidFill>
                <a:effectLst/>
                <a:latin typeface="+mn-lt"/>
                <a:ea typeface="+mn-ea"/>
                <a:cs typeface="+mn-cs"/>
              </a:rPr>
              <a:t> Mas, o que distingue…..</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15</a:t>
            </a:fld>
            <a:endParaRPr lang="pt-PT"/>
          </a:p>
        </p:txBody>
      </p:sp>
    </p:spTree>
    <p:extLst>
      <p:ext uri="{BB962C8B-B14F-4D97-AF65-F5344CB8AC3E}">
        <p14:creationId xmlns:p14="http://schemas.microsoft.com/office/powerpoint/2010/main" val="1164788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Para Bates (2016) a aprendizagem aberta é, antes de mais, um objetivo ou uma política educacional e a sua característica essencial prende-se com a </a:t>
            </a:r>
            <a:r>
              <a:rPr lang="pt-PT" sz="1200" b="1" kern="1200" dirty="0">
                <a:solidFill>
                  <a:schemeClr val="tx1"/>
                </a:solidFill>
                <a:effectLst/>
                <a:latin typeface="+mn-lt"/>
                <a:ea typeface="+mn-ea"/>
                <a:cs typeface="+mn-cs"/>
              </a:rPr>
              <a:t>remoção de barreiras à aprendizagem</a:t>
            </a:r>
            <a:r>
              <a:rPr lang="pt-PT" sz="1200" kern="1200" dirty="0">
                <a:solidFill>
                  <a:schemeClr val="tx1"/>
                </a:solidFill>
                <a:effectLst/>
                <a:latin typeface="+mn-lt"/>
                <a:ea typeface="+mn-ea"/>
                <a:cs typeface="+mn-cs"/>
              </a:rPr>
              <a:t>. Considera que a aprendizagem aberta tem implicações particulares no uso da tecnologia, no entanto, a abertura na sua forma mais pura é raramente encontrada. Nenhum sistema de ensino é completamente aberto, requerendo sempre um mínimo de literacia, que permita aceder-lhe. Este autor caracteriza a educação aberta em diversas vertentes: </a:t>
            </a:r>
            <a:r>
              <a:rPr lang="pt-PT" sz="1200" i="1" kern="1200" dirty="0">
                <a:solidFill>
                  <a:schemeClr val="tx1"/>
                </a:solidFill>
                <a:effectLst/>
                <a:latin typeface="+mn-lt"/>
                <a:ea typeface="+mn-ea"/>
                <a:cs typeface="+mn-cs"/>
              </a:rPr>
              <a:t>Educação para todos</a:t>
            </a:r>
            <a:r>
              <a:rPr lang="pt-PT" sz="1200" kern="1200" dirty="0">
                <a:solidFill>
                  <a:schemeClr val="tx1"/>
                </a:solidFill>
                <a:effectLst/>
                <a:latin typeface="+mn-lt"/>
                <a:ea typeface="+mn-ea"/>
                <a:cs typeface="+mn-cs"/>
              </a:rPr>
              <a:t>, no sentido da gratuitidade ou do baixo custo da formação; </a:t>
            </a:r>
            <a:r>
              <a:rPr lang="pt-PT" sz="1200" i="1" kern="1200" dirty="0">
                <a:solidFill>
                  <a:schemeClr val="tx1"/>
                </a:solidFill>
                <a:effectLst/>
                <a:latin typeface="+mn-lt"/>
                <a:ea typeface="+mn-ea"/>
                <a:cs typeface="+mn-cs"/>
              </a:rPr>
              <a:t>acesso aberto a programas</a:t>
            </a:r>
            <a:r>
              <a:rPr lang="pt-PT" sz="1200" kern="1200" dirty="0">
                <a:solidFill>
                  <a:schemeClr val="tx1"/>
                </a:solidFill>
                <a:effectLst/>
                <a:latin typeface="+mn-lt"/>
                <a:ea typeface="+mn-ea"/>
                <a:cs typeface="+mn-cs"/>
              </a:rPr>
              <a:t>, oferecidos regra geral por universidades abertas e que permitem qualificações plenas; </a:t>
            </a:r>
            <a:r>
              <a:rPr lang="pt-PT" sz="1200" i="1" kern="1200" dirty="0">
                <a:solidFill>
                  <a:schemeClr val="tx1"/>
                </a:solidFill>
                <a:effectLst/>
                <a:latin typeface="+mn-lt"/>
                <a:ea typeface="+mn-ea"/>
                <a:cs typeface="+mn-cs"/>
              </a:rPr>
              <a:t>acesso aberto a cursos ou programas que não são de crédito formal</a:t>
            </a:r>
            <a:r>
              <a:rPr lang="pt-PT" sz="1200" kern="1200" dirty="0">
                <a:solidFill>
                  <a:schemeClr val="tx1"/>
                </a:solidFill>
                <a:effectLst/>
                <a:latin typeface="+mn-lt"/>
                <a:ea typeface="+mn-ea"/>
                <a:cs typeface="+mn-cs"/>
              </a:rPr>
              <a:t>, como o caso dos MOOCs (</a:t>
            </a:r>
            <a:r>
              <a:rPr lang="pt-PT" sz="1200" i="1" kern="1200" dirty="0" err="1">
                <a:solidFill>
                  <a:schemeClr val="tx1"/>
                </a:solidFill>
                <a:effectLst/>
                <a:latin typeface="+mn-lt"/>
                <a:ea typeface="+mn-ea"/>
                <a:cs typeface="+mn-cs"/>
              </a:rPr>
              <a:t>Massive</a:t>
            </a:r>
            <a:r>
              <a:rPr lang="pt-PT" sz="1200" i="1" kern="1200" dirty="0">
                <a:solidFill>
                  <a:schemeClr val="tx1"/>
                </a:solidFill>
                <a:effectLst/>
                <a:latin typeface="+mn-lt"/>
                <a:ea typeface="+mn-ea"/>
                <a:cs typeface="+mn-cs"/>
              </a:rPr>
              <a:t> Open Online </a:t>
            </a:r>
            <a:r>
              <a:rPr lang="pt-PT" sz="1200" i="1" kern="1200" dirty="0" err="1">
                <a:solidFill>
                  <a:schemeClr val="tx1"/>
                </a:solidFill>
                <a:effectLst/>
                <a:latin typeface="+mn-lt"/>
                <a:ea typeface="+mn-ea"/>
                <a:cs typeface="+mn-cs"/>
              </a:rPr>
              <a:t>Courses</a:t>
            </a:r>
            <a:r>
              <a:rPr lang="pt-PT" sz="1200" kern="1200" dirty="0">
                <a:solidFill>
                  <a:schemeClr val="tx1"/>
                </a:solidFill>
                <a:effectLst/>
                <a:latin typeface="+mn-lt"/>
                <a:ea typeface="+mn-ea"/>
                <a:cs typeface="+mn-cs"/>
              </a:rPr>
              <a:t>); </a:t>
            </a:r>
            <a:r>
              <a:rPr lang="pt-PT" sz="1200" i="1" kern="1200" dirty="0">
                <a:solidFill>
                  <a:schemeClr val="tx1"/>
                </a:solidFill>
                <a:effectLst/>
                <a:latin typeface="+mn-lt"/>
                <a:ea typeface="+mn-ea"/>
                <a:cs typeface="+mn-cs"/>
              </a:rPr>
              <a:t>recursos educacionais abertos</a:t>
            </a:r>
            <a:r>
              <a:rPr lang="pt-PT" sz="1200" kern="1200" dirty="0">
                <a:solidFill>
                  <a:schemeClr val="tx1"/>
                </a:solidFill>
                <a:effectLst/>
                <a:latin typeface="+mn-lt"/>
                <a:ea typeface="+mn-ea"/>
                <a:cs typeface="+mn-cs"/>
              </a:rPr>
              <a:t>, utilizados por docentes e estudantes de modo gratuito; </a:t>
            </a:r>
            <a:r>
              <a:rPr lang="pt-PT" sz="1200" i="1" kern="1200" dirty="0">
                <a:solidFill>
                  <a:schemeClr val="tx1"/>
                </a:solidFill>
                <a:effectLst/>
                <a:latin typeface="+mn-lt"/>
                <a:ea typeface="+mn-ea"/>
                <a:cs typeface="+mn-cs"/>
              </a:rPr>
              <a:t>livros abertos</a:t>
            </a:r>
            <a:r>
              <a:rPr lang="pt-PT" sz="1200" kern="1200" dirty="0">
                <a:solidFill>
                  <a:schemeClr val="tx1"/>
                </a:solidFill>
                <a:effectLst/>
                <a:latin typeface="+mn-lt"/>
                <a:ea typeface="+mn-ea"/>
                <a:cs typeface="+mn-cs"/>
              </a:rPr>
              <a:t>, livros didáticos disponibilizados livremente aos alunos; </a:t>
            </a:r>
            <a:r>
              <a:rPr lang="pt-PT" sz="1200" i="1" kern="1200" dirty="0">
                <a:solidFill>
                  <a:schemeClr val="tx1"/>
                </a:solidFill>
                <a:effectLst/>
                <a:latin typeface="+mn-lt"/>
                <a:ea typeface="+mn-ea"/>
                <a:cs typeface="+mn-cs"/>
              </a:rPr>
              <a:t>pesquisa aberta, </a:t>
            </a:r>
            <a:r>
              <a:rPr lang="pt-PT" sz="1200" kern="1200" dirty="0">
                <a:solidFill>
                  <a:schemeClr val="tx1"/>
                </a:solidFill>
                <a:effectLst/>
                <a:latin typeface="+mn-lt"/>
                <a:ea typeface="+mn-ea"/>
                <a:cs typeface="+mn-cs"/>
              </a:rPr>
              <a:t>relacionada com a disponibilização </a:t>
            </a:r>
            <a:r>
              <a:rPr lang="pt-PT" sz="1200"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de trabalhos de pesquisa, para download livre e </a:t>
            </a:r>
            <a:r>
              <a:rPr lang="pt-PT" sz="1200" i="1" kern="1200" dirty="0">
                <a:solidFill>
                  <a:schemeClr val="tx1"/>
                </a:solidFill>
                <a:effectLst/>
                <a:latin typeface="+mn-lt"/>
                <a:ea typeface="+mn-ea"/>
                <a:cs typeface="+mn-cs"/>
              </a:rPr>
              <a:t>dados abertos</a:t>
            </a:r>
            <a:r>
              <a:rPr lang="pt-PT" sz="1200" kern="1200" dirty="0">
                <a:solidFill>
                  <a:schemeClr val="tx1"/>
                </a:solidFill>
                <a:effectLst/>
                <a:latin typeface="+mn-lt"/>
                <a:ea typeface="+mn-ea"/>
                <a:cs typeface="+mn-cs"/>
              </a:rPr>
              <a:t> ou seja disponibilização de dados que podem ser utilizados, reutilizados e redistribuídos, sem restrições.</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16</a:t>
            </a:fld>
            <a:endParaRPr lang="pt-PT"/>
          </a:p>
        </p:txBody>
      </p:sp>
    </p:spTree>
    <p:extLst>
      <p:ext uri="{BB962C8B-B14F-4D97-AF65-F5344CB8AC3E}">
        <p14:creationId xmlns:p14="http://schemas.microsoft.com/office/powerpoint/2010/main" val="2006172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Com a Web 2.0 foram criadas condições que permitiram o aparecimento dos Recursos Educacionais Abertos (REA) e das Práticas Educacionais Abertas (PEA), proporcionando um novo avanço nas formas de criação, partilha e disseminação do conhecimento humano</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17</a:t>
            </a:fld>
            <a:endParaRPr lang="pt-PT"/>
          </a:p>
        </p:txBody>
      </p:sp>
    </p:spTree>
    <p:extLst>
      <p:ext uri="{BB962C8B-B14F-4D97-AF65-F5344CB8AC3E}">
        <p14:creationId xmlns:p14="http://schemas.microsoft.com/office/powerpoint/2010/main" val="2143204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Em 2001, o </a:t>
            </a:r>
            <a:r>
              <a:rPr lang="pt-PT" sz="1200" i="1" kern="1200" dirty="0" err="1">
                <a:solidFill>
                  <a:schemeClr val="tx1"/>
                </a:solidFill>
                <a:effectLst/>
                <a:latin typeface="+mn-lt"/>
                <a:ea typeface="+mn-ea"/>
                <a:cs typeface="+mn-cs"/>
              </a:rPr>
              <a:t>Massachussets</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Institute</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of</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Technology</a:t>
            </a:r>
            <a:r>
              <a:rPr lang="pt-PT" sz="1200" i="1"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(MIT) criou o </a:t>
            </a:r>
            <a:r>
              <a:rPr lang="pt-PT" sz="1200" i="1" kern="1200" dirty="0" err="1">
                <a:solidFill>
                  <a:schemeClr val="tx1"/>
                </a:solidFill>
                <a:effectLst/>
                <a:latin typeface="+mn-lt"/>
                <a:ea typeface="+mn-ea"/>
                <a:cs typeface="+mn-cs"/>
              </a:rPr>
              <a:t>OpenCourseWare</a:t>
            </a:r>
            <a:r>
              <a:rPr lang="pt-PT" sz="1200" kern="1200" dirty="0">
                <a:solidFill>
                  <a:schemeClr val="tx1"/>
                </a:solidFill>
                <a:effectLst/>
                <a:latin typeface="+mn-lt"/>
                <a:ea typeface="+mn-ea"/>
                <a:cs typeface="+mn-cs"/>
              </a:rPr>
              <a:t>, com o objetivo de disponibilizar grande parte dos materiais relacionados com os seus cursos de graduação e pós-graduação para acesso ao público em geral, com a finalidade de ensino, aprendizagem e pesquisa. No ano seguinte o termo “</a:t>
            </a:r>
            <a:r>
              <a:rPr lang="pt-PT" sz="1200" i="1" kern="1200" dirty="0">
                <a:solidFill>
                  <a:schemeClr val="tx1"/>
                </a:solidFill>
                <a:effectLst/>
                <a:latin typeface="+mn-lt"/>
                <a:ea typeface="+mn-ea"/>
                <a:cs typeface="+mn-cs"/>
              </a:rPr>
              <a:t>Open Education </a:t>
            </a:r>
            <a:r>
              <a:rPr lang="pt-PT" sz="1200" i="1" kern="1200" dirty="0" err="1">
                <a:solidFill>
                  <a:schemeClr val="tx1"/>
                </a:solidFill>
                <a:effectLst/>
                <a:latin typeface="+mn-lt"/>
                <a:ea typeface="+mn-ea"/>
                <a:cs typeface="+mn-cs"/>
              </a:rPr>
              <a:t>Resources</a:t>
            </a:r>
            <a:r>
              <a:rPr lang="pt-PT" sz="1200" kern="1200" dirty="0">
                <a:solidFill>
                  <a:schemeClr val="tx1"/>
                </a:solidFill>
                <a:effectLst/>
                <a:latin typeface="+mn-lt"/>
                <a:ea typeface="+mn-ea"/>
                <a:cs typeface="+mn-cs"/>
              </a:rPr>
              <a:t>”, foi usado pela primeira vez em Julho de 2002 durante o </a:t>
            </a:r>
            <a:r>
              <a:rPr lang="pt-PT" sz="1200" i="1" kern="1200" dirty="0" err="1">
                <a:solidFill>
                  <a:schemeClr val="tx1"/>
                </a:solidFill>
                <a:effectLst/>
                <a:latin typeface="+mn-lt"/>
                <a:ea typeface="+mn-ea"/>
                <a:cs typeface="+mn-cs"/>
              </a:rPr>
              <a:t>Forum</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on</a:t>
            </a:r>
            <a:r>
              <a:rPr lang="pt-PT" sz="1200" i="1" kern="1200" dirty="0">
                <a:solidFill>
                  <a:schemeClr val="tx1"/>
                </a:solidFill>
                <a:effectLst/>
                <a:latin typeface="+mn-lt"/>
                <a:ea typeface="+mn-ea"/>
                <a:cs typeface="+mn-cs"/>
              </a:rPr>
              <a:t> the </a:t>
            </a:r>
            <a:r>
              <a:rPr lang="pt-PT" sz="1200" i="1" kern="1200" dirty="0" err="1">
                <a:solidFill>
                  <a:schemeClr val="tx1"/>
                </a:solidFill>
                <a:effectLst/>
                <a:latin typeface="+mn-lt"/>
                <a:ea typeface="+mn-ea"/>
                <a:cs typeface="+mn-cs"/>
              </a:rPr>
              <a:t>Impact</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of</a:t>
            </a:r>
            <a:r>
              <a:rPr lang="pt-PT" sz="1200" i="1" kern="1200" dirty="0">
                <a:solidFill>
                  <a:schemeClr val="tx1"/>
                </a:solidFill>
                <a:effectLst/>
                <a:latin typeface="+mn-lt"/>
                <a:ea typeface="+mn-ea"/>
                <a:cs typeface="+mn-cs"/>
              </a:rPr>
              <a:t> Open </a:t>
            </a:r>
            <a:r>
              <a:rPr lang="pt-PT" sz="1200" i="1" kern="1200" dirty="0" err="1">
                <a:solidFill>
                  <a:schemeClr val="tx1"/>
                </a:solidFill>
                <a:effectLst/>
                <a:latin typeface="+mn-lt"/>
                <a:ea typeface="+mn-ea"/>
                <a:cs typeface="+mn-cs"/>
              </a:rPr>
              <a:t>Courseware</a:t>
            </a:r>
            <a:r>
              <a:rPr lang="pt-PT" sz="1200" i="1" kern="1200" dirty="0">
                <a:solidFill>
                  <a:schemeClr val="tx1"/>
                </a:solidFill>
                <a:effectLst/>
                <a:latin typeface="+mn-lt"/>
                <a:ea typeface="+mn-ea"/>
                <a:cs typeface="+mn-cs"/>
              </a:rPr>
              <a:t> for </a:t>
            </a:r>
            <a:r>
              <a:rPr lang="pt-PT" sz="1200" i="1" kern="1200" dirty="0" err="1">
                <a:solidFill>
                  <a:schemeClr val="tx1"/>
                </a:solidFill>
                <a:effectLst/>
                <a:latin typeface="+mn-lt"/>
                <a:ea typeface="+mn-ea"/>
                <a:cs typeface="+mn-cs"/>
              </a:rPr>
              <a:t>Higher</a:t>
            </a:r>
            <a:r>
              <a:rPr lang="pt-PT" sz="1200" i="1" kern="1200" dirty="0">
                <a:solidFill>
                  <a:schemeClr val="tx1"/>
                </a:solidFill>
                <a:effectLst/>
                <a:latin typeface="+mn-lt"/>
                <a:ea typeface="+mn-ea"/>
                <a:cs typeface="+mn-cs"/>
              </a:rPr>
              <a:t> Education in </a:t>
            </a:r>
            <a:r>
              <a:rPr lang="pt-PT" sz="1200" i="1" kern="1200" dirty="0" err="1">
                <a:solidFill>
                  <a:schemeClr val="tx1"/>
                </a:solidFill>
                <a:effectLst/>
                <a:latin typeface="+mn-lt"/>
                <a:ea typeface="+mn-ea"/>
                <a:cs typeface="+mn-cs"/>
              </a:rPr>
              <a:t>Developing</a:t>
            </a:r>
            <a:r>
              <a:rPr lang="pt-PT" sz="1200" i="1" kern="1200" dirty="0">
                <a:solidFill>
                  <a:schemeClr val="tx1"/>
                </a:solidFill>
                <a:effectLst/>
                <a:latin typeface="+mn-lt"/>
                <a:ea typeface="+mn-ea"/>
                <a:cs typeface="+mn-cs"/>
              </a:rPr>
              <a:t> Countries</a:t>
            </a:r>
            <a:r>
              <a:rPr lang="pt-PT" sz="1200" kern="1200" dirty="0">
                <a:solidFill>
                  <a:schemeClr val="tx1"/>
                </a:solidFill>
                <a:effectLst/>
                <a:latin typeface="+mn-lt"/>
                <a:ea typeface="+mn-ea"/>
                <a:cs typeface="+mn-cs"/>
              </a:rPr>
              <a:t> e definido como: “</a:t>
            </a:r>
            <a:r>
              <a:rPr lang="pt-PT" sz="1200" i="1" kern="1200" dirty="0">
                <a:solidFill>
                  <a:schemeClr val="tx1"/>
                </a:solidFill>
                <a:effectLst/>
                <a:latin typeface="+mn-lt"/>
                <a:ea typeface="+mn-ea"/>
                <a:cs typeface="+mn-cs"/>
              </a:rPr>
              <a:t>The open </a:t>
            </a:r>
            <a:r>
              <a:rPr lang="pt-PT" sz="1200" i="1" kern="1200" dirty="0" err="1">
                <a:solidFill>
                  <a:schemeClr val="tx1"/>
                </a:solidFill>
                <a:effectLst/>
                <a:latin typeface="+mn-lt"/>
                <a:ea typeface="+mn-ea"/>
                <a:cs typeface="+mn-cs"/>
              </a:rPr>
              <a:t>provision</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of</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educational</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resources</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enabled</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by</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information</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and</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communication</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technologies</a:t>
            </a:r>
            <a:r>
              <a:rPr lang="pt-PT" sz="1200" i="1" kern="1200" dirty="0">
                <a:solidFill>
                  <a:schemeClr val="tx1"/>
                </a:solidFill>
                <a:effectLst/>
                <a:latin typeface="+mn-lt"/>
                <a:ea typeface="+mn-ea"/>
                <a:cs typeface="+mn-cs"/>
              </a:rPr>
              <a:t>, for </a:t>
            </a:r>
            <a:r>
              <a:rPr lang="pt-PT" sz="1200" i="1" kern="1200" dirty="0" err="1">
                <a:solidFill>
                  <a:schemeClr val="tx1"/>
                </a:solidFill>
                <a:effectLst/>
                <a:latin typeface="+mn-lt"/>
                <a:ea typeface="+mn-ea"/>
                <a:cs typeface="+mn-cs"/>
              </a:rPr>
              <a:t>consultation</a:t>
            </a:r>
            <a:r>
              <a:rPr lang="pt-PT" sz="1200" i="1" kern="1200" dirty="0">
                <a:solidFill>
                  <a:schemeClr val="tx1"/>
                </a:solidFill>
                <a:effectLst/>
                <a:latin typeface="+mn-lt"/>
                <a:ea typeface="+mn-ea"/>
                <a:cs typeface="+mn-cs"/>
              </a:rPr>
              <a:t>, use </a:t>
            </a:r>
            <a:r>
              <a:rPr lang="pt-PT" sz="1200" i="1" kern="1200" dirty="0" err="1">
                <a:solidFill>
                  <a:schemeClr val="tx1"/>
                </a:solidFill>
                <a:effectLst/>
                <a:latin typeface="+mn-lt"/>
                <a:ea typeface="+mn-ea"/>
                <a:cs typeface="+mn-cs"/>
              </a:rPr>
              <a:t>and</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adaptation</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by</a:t>
            </a:r>
            <a:r>
              <a:rPr lang="pt-PT" sz="1200" i="1" kern="1200" dirty="0">
                <a:solidFill>
                  <a:schemeClr val="tx1"/>
                </a:solidFill>
                <a:effectLst/>
                <a:latin typeface="+mn-lt"/>
                <a:ea typeface="+mn-ea"/>
                <a:cs typeface="+mn-cs"/>
              </a:rPr>
              <a:t> a </a:t>
            </a:r>
            <a:r>
              <a:rPr lang="pt-PT" sz="1200" i="1" kern="1200" dirty="0" err="1">
                <a:solidFill>
                  <a:schemeClr val="tx1"/>
                </a:solidFill>
                <a:effectLst/>
                <a:latin typeface="+mn-lt"/>
                <a:ea typeface="+mn-ea"/>
                <a:cs typeface="+mn-cs"/>
              </a:rPr>
              <a:t>community</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of</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users</a:t>
            </a:r>
            <a:r>
              <a:rPr lang="pt-PT" sz="1200" i="1" kern="1200" dirty="0">
                <a:solidFill>
                  <a:schemeClr val="tx1"/>
                </a:solidFill>
                <a:effectLst/>
                <a:latin typeface="+mn-lt"/>
                <a:ea typeface="+mn-ea"/>
                <a:cs typeface="+mn-cs"/>
              </a:rPr>
              <a:t> for </a:t>
            </a:r>
            <a:r>
              <a:rPr lang="pt-PT" sz="1200" i="1" kern="1200" dirty="0" err="1">
                <a:solidFill>
                  <a:schemeClr val="tx1"/>
                </a:solidFill>
                <a:effectLst/>
                <a:latin typeface="+mn-lt"/>
                <a:ea typeface="+mn-ea"/>
                <a:cs typeface="+mn-cs"/>
              </a:rPr>
              <a:t>noncommercial</a:t>
            </a:r>
            <a:r>
              <a:rPr lang="pt-PT" sz="1200" i="1" kern="1200" dirty="0">
                <a:solidFill>
                  <a:schemeClr val="tx1"/>
                </a:solidFill>
                <a:effectLst/>
                <a:latin typeface="+mn-lt"/>
                <a:ea typeface="+mn-ea"/>
                <a:cs typeface="+mn-cs"/>
              </a:rPr>
              <a:t> </a:t>
            </a:r>
            <a:r>
              <a:rPr lang="pt-PT" sz="1200" i="1" kern="1200" dirty="0" err="1">
                <a:solidFill>
                  <a:schemeClr val="tx1"/>
                </a:solidFill>
                <a:effectLst/>
                <a:latin typeface="+mn-lt"/>
                <a:ea typeface="+mn-ea"/>
                <a:cs typeface="+mn-cs"/>
              </a:rPr>
              <a:t>purposes</a:t>
            </a:r>
            <a:r>
              <a:rPr lang="pt-PT" sz="1200" kern="1200" dirty="0">
                <a:solidFill>
                  <a:schemeClr val="tx1"/>
                </a:solidFill>
                <a:effectLst/>
                <a:latin typeface="+mn-lt"/>
                <a:ea typeface="+mn-ea"/>
                <a:cs typeface="+mn-cs"/>
              </a:rPr>
              <a:t>” (JOHNSTONE, 2005; PAWLOWSKI </a:t>
            </a:r>
            <a:r>
              <a:rPr lang="pt-PT" sz="1200" kern="1200" dirty="0" err="1">
                <a:solidFill>
                  <a:schemeClr val="tx1"/>
                </a:solidFill>
                <a:effectLst/>
                <a:latin typeface="+mn-lt"/>
                <a:ea typeface="+mn-ea"/>
                <a:cs typeface="+mn-cs"/>
              </a:rPr>
              <a:t>et</a:t>
            </a:r>
            <a:r>
              <a:rPr lang="pt-PT" sz="1200" kern="1200" dirty="0">
                <a:solidFill>
                  <a:schemeClr val="tx1"/>
                </a:solidFill>
                <a:effectLst/>
                <a:latin typeface="+mn-lt"/>
                <a:ea typeface="+mn-ea"/>
                <a:cs typeface="+mn-cs"/>
              </a:rPr>
              <a:t> al., 2012). Já em 2012 os REA foram referidos na Declaração de Paris Sobre Recursos Educacionais Abertos, como sendo:</a:t>
            </a:r>
          </a:p>
          <a:p>
            <a:r>
              <a:rPr lang="pt-PT" sz="1200" kern="1200" dirty="0">
                <a:solidFill>
                  <a:schemeClr val="tx1"/>
                </a:solidFill>
                <a:effectLst/>
                <a:latin typeface="+mn-lt"/>
                <a:ea typeface="+mn-ea"/>
                <a:cs typeface="+mn-cs"/>
              </a:rPr>
              <a:t>……………..</a:t>
            </a:r>
          </a:p>
          <a:p>
            <a:r>
              <a:rPr lang="pt-PT" sz="1200" kern="1200" dirty="0">
                <a:solidFill>
                  <a:schemeClr val="tx1"/>
                </a:solidFill>
                <a:effectLst/>
                <a:latin typeface="+mn-lt"/>
                <a:ea typeface="+mn-ea"/>
                <a:cs typeface="+mn-cs"/>
              </a:rPr>
              <a:t> </a:t>
            </a:r>
          </a:p>
          <a:p>
            <a:r>
              <a:rPr lang="pt-PT" sz="1200" kern="1200" dirty="0">
                <a:solidFill>
                  <a:schemeClr val="tx1"/>
                </a:solidFill>
                <a:effectLst/>
                <a:latin typeface="+mn-lt"/>
                <a:ea typeface="+mn-ea"/>
                <a:cs typeface="+mn-cs"/>
              </a:rPr>
              <a:t>Segundo a própria definição da UNESCO, os REA podem incluir desde livros didáticos e artigos académicos até aulas e cursos completos, além de software, vídeos, ferramentas, materiais ou técnicas que possam apoiar a aprendizagem e o acesso ao conhecimento. Os REA tornam-se nos nossos dias um recurso de grande potencial para todos aqueles que querem aprender, colaborar e partilhar informação, fundamentalmente por permitirem disponibilizar o acesso a oportunidades de aprendizagem àqueles que não tenham possibilidade de obtê-lo de outras formas. O </a:t>
            </a:r>
            <a:r>
              <a:rPr lang="pt-PT" sz="1200" b="1" kern="1200" dirty="0">
                <a:solidFill>
                  <a:schemeClr val="tx1"/>
                </a:solidFill>
                <a:effectLst/>
                <a:latin typeface="+mn-lt"/>
                <a:ea typeface="+mn-ea"/>
                <a:cs typeface="+mn-cs"/>
              </a:rPr>
              <a:t>exemplo mais emblemático de REA refere-se ao Projeto Wikipédia, a enciclopédia livre </a:t>
            </a:r>
            <a:r>
              <a:rPr lang="pt-PT" sz="1200" b="1"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construída com o contributo de uma comunidade de voluntários em todo o mundo através de uma tecnologia </a:t>
            </a:r>
            <a:r>
              <a:rPr lang="pt-PT" sz="1200" i="1" kern="1200" dirty="0" err="1">
                <a:solidFill>
                  <a:schemeClr val="tx1"/>
                </a:solidFill>
                <a:effectLst/>
                <a:latin typeface="+mn-lt"/>
                <a:ea typeface="+mn-ea"/>
                <a:cs typeface="+mn-cs"/>
              </a:rPr>
              <a:t>Wiki</a:t>
            </a:r>
            <a:r>
              <a:rPr lang="pt-PT" sz="1200" i="1"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e que atingiu uma amplitude sem precedentes. </a:t>
            </a:r>
            <a:r>
              <a:rPr lang="pt-PT" sz="1200" b="1" kern="1200" dirty="0">
                <a:solidFill>
                  <a:schemeClr val="tx1"/>
                </a:solidFill>
                <a:effectLst/>
                <a:latin typeface="+mn-lt"/>
                <a:ea typeface="+mn-ea"/>
                <a:cs typeface="+mn-cs"/>
              </a:rPr>
              <a:t>Para além do inegável contributo para a democratização do acesso à informação, o projeto Wikipédia, tendo na sua essência o conceito de inteligência coletiva (LÉVY, 1998) é um claro exemplo de construção social de conhecimento, de livre participação e da atualização constante do saber que caracterizam os REA.</a:t>
            </a:r>
          </a:p>
          <a:p>
            <a:r>
              <a:rPr lang="pt-PT" sz="1200" kern="1200" dirty="0">
                <a:solidFill>
                  <a:schemeClr val="tx1"/>
                </a:solidFill>
                <a:effectLst/>
                <a:latin typeface="+mn-lt"/>
                <a:ea typeface="+mn-ea"/>
                <a:cs typeface="+mn-cs"/>
              </a:rPr>
              <a:t> </a:t>
            </a:r>
          </a:p>
          <a:p>
            <a:r>
              <a:rPr lang="pt-PT" sz="1200" kern="1200" dirty="0">
                <a:solidFill>
                  <a:schemeClr val="tx1"/>
                </a:solidFill>
                <a:effectLst/>
                <a:latin typeface="+mn-lt"/>
                <a:ea typeface="+mn-ea"/>
                <a:cs typeface="+mn-cs"/>
              </a:rPr>
              <a:t>Assim, a Educação Aberta, apesar de ter raízes mais antigas, ganhou novos impulsos a partir do movimento dos REA (constituindo este, de certa forma, uma aplicação dos princípios do </a:t>
            </a:r>
            <a:r>
              <a:rPr lang="pt-PT" sz="1200" i="1" kern="1200" dirty="0">
                <a:solidFill>
                  <a:schemeClr val="tx1"/>
                </a:solidFill>
                <a:effectLst/>
                <a:latin typeface="+mn-lt"/>
                <a:ea typeface="+mn-ea"/>
                <a:cs typeface="+mn-cs"/>
              </a:rPr>
              <a:t>open </a:t>
            </a:r>
            <a:r>
              <a:rPr lang="pt-PT" sz="1200" i="1" kern="1200" dirty="0" err="1">
                <a:solidFill>
                  <a:schemeClr val="tx1"/>
                </a:solidFill>
                <a:effectLst/>
                <a:latin typeface="+mn-lt"/>
                <a:ea typeface="+mn-ea"/>
                <a:cs typeface="+mn-cs"/>
              </a:rPr>
              <a:t>source</a:t>
            </a:r>
            <a:r>
              <a:rPr lang="pt-PT" sz="1200" kern="1200" dirty="0">
                <a:solidFill>
                  <a:schemeClr val="tx1"/>
                </a:solidFill>
                <a:effectLst/>
                <a:latin typeface="+mn-lt"/>
                <a:ea typeface="+mn-ea"/>
                <a:cs typeface="+mn-cs"/>
              </a:rPr>
              <a:t> à produção e distribuição de conteúdos educacionais) e que se prolonga em movimentos como os dos </a:t>
            </a:r>
            <a:r>
              <a:rPr lang="pt-PT" sz="1200" i="1" kern="1200" dirty="0">
                <a:solidFill>
                  <a:schemeClr val="tx1"/>
                </a:solidFill>
                <a:effectLst/>
                <a:latin typeface="+mn-lt"/>
                <a:ea typeface="+mn-ea"/>
                <a:cs typeface="+mn-cs"/>
              </a:rPr>
              <a:t>open online </a:t>
            </a:r>
            <a:r>
              <a:rPr lang="pt-PT" sz="1200" i="1" kern="1200" dirty="0" err="1">
                <a:solidFill>
                  <a:schemeClr val="tx1"/>
                </a:solidFill>
                <a:effectLst/>
                <a:latin typeface="+mn-lt"/>
                <a:ea typeface="+mn-ea"/>
                <a:cs typeface="+mn-cs"/>
              </a:rPr>
              <a:t>courses</a:t>
            </a:r>
            <a:r>
              <a:rPr lang="pt-PT" sz="1200" i="1" kern="1200" dirty="0">
                <a:solidFill>
                  <a:schemeClr val="tx1"/>
                </a:solidFill>
                <a:effectLst/>
                <a:latin typeface="+mn-lt"/>
                <a:ea typeface="+mn-ea"/>
                <a:cs typeface="+mn-cs"/>
              </a:rPr>
              <a:t>, open research, open data e open </a:t>
            </a:r>
            <a:r>
              <a:rPr lang="pt-PT" sz="1200" i="1" kern="1200" dirty="0" err="1">
                <a:solidFill>
                  <a:schemeClr val="tx1"/>
                </a:solidFill>
                <a:effectLst/>
                <a:latin typeface="+mn-lt"/>
                <a:ea typeface="+mn-ea"/>
                <a:cs typeface="+mn-cs"/>
              </a:rPr>
              <a:t>access</a:t>
            </a:r>
            <a:r>
              <a:rPr lang="pt-PT" sz="1200" kern="1200" dirty="0">
                <a:solidFill>
                  <a:schemeClr val="tx1"/>
                </a:solidFill>
                <a:effectLst/>
                <a:latin typeface="+mn-lt"/>
                <a:ea typeface="+mn-ea"/>
                <a:cs typeface="+mn-cs"/>
              </a:rPr>
              <a:t> (WELLER, 2012).</a:t>
            </a:r>
            <a:r>
              <a:rPr lang="pt-PT" dirty="0">
                <a:effectLst/>
              </a:rPr>
              <a:t> </a:t>
            </a:r>
            <a:r>
              <a:rPr lang="pt-PT" sz="1200" kern="1200" dirty="0">
                <a:solidFill>
                  <a:schemeClr val="tx1"/>
                </a:solidFill>
                <a:effectLst/>
                <a:latin typeface="+mn-lt"/>
                <a:ea typeface="+mn-ea"/>
                <a:cs typeface="+mn-cs"/>
              </a:rPr>
              <a:t>Disponível em </a:t>
            </a:r>
            <a:r>
              <a:rPr lang="pt-PT" sz="1200" u="sng" kern="1200" dirty="0">
                <a:solidFill>
                  <a:schemeClr val="tx1"/>
                </a:solidFill>
                <a:effectLst/>
                <a:latin typeface="+mn-lt"/>
                <a:ea typeface="+mn-ea"/>
                <a:cs typeface="+mn-cs"/>
                <a:hlinkClick r:id="rId3"/>
              </a:rPr>
              <a:t>https://ocw.mit.edu/index.htm</a:t>
            </a:r>
            <a:r>
              <a:rPr lang="pt-PT" sz="1200" u="sng"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 (acedido em 01/08/2017)</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18</a:t>
            </a:fld>
            <a:endParaRPr lang="pt-PT"/>
          </a:p>
        </p:txBody>
      </p:sp>
    </p:spTree>
    <p:extLst>
      <p:ext uri="{BB962C8B-B14F-4D97-AF65-F5344CB8AC3E}">
        <p14:creationId xmlns:p14="http://schemas.microsoft.com/office/powerpoint/2010/main" val="1663181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No entanto várias críticas têm surgido relativamente a este movimento uma vez que parece estar implícita a ideia de que a simples disponibilização de recursos educacionais em repositórios garantiria um acesso mais justo e equitativo à educação (KNOX, 2013). Surge nesse contexto </a:t>
            </a:r>
            <a:r>
              <a:rPr lang="pt-PT" sz="1200" b="1" kern="1200" dirty="0">
                <a:solidFill>
                  <a:schemeClr val="tx1"/>
                </a:solidFill>
                <a:effectLst/>
                <a:latin typeface="+mn-lt"/>
                <a:ea typeface="+mn-ea"/>
                <a:cs typeface="+mn-cs"/>
              </a:rPr>
              <a:t>a noção de “Práticas Educacionais Abertas” (PEA), conceito relativamente recente que decorre de um processo de amadurecimento e desenvolvimento do movimento dos Recursos Educacionais Abertos:</a:t>
            </a:r>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19</a:t>
            </a:fld>
            <a:endParaRPr lang="pt-PT"/>
          </a:p>
        </p:txBody>
      </p:sp>
    </p:spTree>
    <p:extLst>
      <p:ext uri="{BB962C8B-B14F-4D97-AF65-F5344CB8AC3E}">
        <p14:creationId xmlns:p14="http://schemas.microsoft.com/office/powerpoint/2010/main" val="2875938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685800" y="1143000"/>
            <a:ext cx="5486400" cy="3086100"/>
          </a:xfrm>
        </p:spPr>
      </p:sp>
      <p:sp>
        <p:nvSpPr>
          <p:cNvPr id="3" name="Marcador de Posição de Notas 2"/>
          <p:cNvSpPr>
            <a:spLocks noGrp="1"/>
          </p:cNvSpPr>
          <p:nvPr>
            <p:ph type="body" idx="1"/>
          </p:nvPr>
        </p:nvSpPr>
        <p:spPr/>
        <p:txBody>
          <a:bodyPr/>
          <a:lstStyle/>
          <a:p>
            <a:r>
              <a:rPr lang="pt-PT" sz="1200" b="1" kern="1200" dirty="0">
                <a:solidFill>
                  <a:schemeClr val="tx1"/>
                </a:solidFill>
                <a:effectLst/>
                <a:latin typeface="+mn-lt"/>
                <a:ea typeface="+mn-ea"/>
                <a:cs typeface="+mn-cs"/>
              </a:rPr>
              <a:t>1. Falar de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é também falar de Educação em geral e da sua relação com o contexto histórico, económico e social em que tem lugar. Assim, iniciamos esta apresentação com uma breve abordagem ao contexto histórico-social em que nasce a escola de massas e à relação que se estabelece entre esta e as respostas requeridas pela sociedade industrial, bem diferentes das que a atual sociedade digital exige e a que os sistemas educativos, presos à lógica da uniformização do século XIX, têm dificuldade em dar resposta.</a:t>
            </a:r>
          </a:p>
          <a:p>
            <a:r>
              <a:rPr lang="pt-PT" sz="1200" b="1" kern="1200" dirty="0">
                <a:solidFill>
                  <a:schemeClr val="tx1"/>
                </a:solidFill>
                <a:effectLst/>
                <a:latin typeface="+mn-lt"/>
                <a:ea typeface="+mn-ea"/>
                <a:cs typeface="+mn-cs"/>
              </a:rPr>
              <a:t>2. </a:t>
            </a:r>
            <a:r>
              <a:rPr lang="pt-PT" sz="1200" kern="1200" dirty="0">
                <a:solidFill>
                  <a:schemeClr val="tx1"/>
                </a:solidFill>
                <a:effectLst/>
                <a:latin typeface="+mn-lt"/>
                <a:ea typeface="+mn-ea"/>
                <a:cs typeface="+mn-cs"/>
              </a:rPr>
              <a:t>Focamo-nos depois, brevemente, no papel da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na democratização do ensino </a:t>
            </a:r>
            <a:r>
              <a:rPr lang="pt-PT" sz="1200" b="1" kern="1200" dirty="0">
                <a:solidFill>
                  <a:schemeClr val="tx1"/>
                </a:solidFill>
                <a:effectLst/>
                <a:latin typeface="+mn-lt"/>
                <a:ea typeface="+mn-ea"/>
                <a:cs typeface="+mn-cs"/>
              </a:rPr>
              <a:t>Falar de Educação a Distância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remete-nos, inevitavelmente, para o seu princípio de base, a democratização do conhecimento e do acesso aos saberes da Escola, necessários na sociedade contemporânea já que, em grande parte, esta modalidade educativa sempre visou chegar àqueles que, por condicionantes diversas, estavam excluídos dos sistemas de ensino presencial</a:t>
            </a:r>
            <a:r>
              <a:rPr lang="pt-PT" sz="1200" kern="1200" dirty="0">
                <a:solidFill>
                  <a:schemeClr val="tx1"/>
                </a:solidFill>
                <a:effectLst/>
                <a:latin typeface="+mn-lt"/>
                <a:ea typeface="+mn-ea"/>
                <a:cs typeface="+mn-cs"/>
              </a:rPr>
              <a:t>. </a:t>
            </a:r>
          </a:p>
          <a:p>
            <a:r>
              <a:rPr lang="pt-PT" sz="1200" b="1" kern="1200" dirty="0">
                <a:solidFill>
                  <a:schemeClr val="tx1"/>
                </a:solidFill>
                <a:effectLst/>
                <a:latin typeface="+mn-lt"/>
                <a:ea typeface="+mn-ea"/>
                <a:cs typeface="+mn-cs"/>
              </a:rPr>
              <a:t>3. No ponto 3</a:t>
            </a:r>
            <a:r>
              <a:rPr lang="pt-PT" sz="1200" kern="1200" dirty="0">
                <a:solidFill>
                  <a:schemeClr val="tx1"/>
                </a:solidFill>
                <a:effectLst/>
                <a:latin typeface="+mn-lt"/>
                <a:ea typeface="+mn-ea"/>
                <a:cs typeface="+mn-cs"/>
              </a:rPr>
              <a:t> detemo-nos na </a:t>
            </a:r>
            <a:r>
              <a:rPr lang="pt-PT" sz="1200" b="1" kern="1200" dirty="0">
                <a:solidFill>
                  <a:schemeClr val="tx1"/>
                </a:solidFill>
                <a:effectLst/>
                <a:latin typeface="+mn-lt"/>
                <a:ea typeface="+mn-ea"/>
                <a:cs typeface="+mn-cs"/>
              </a:rPr>
              <a:t>evolução dos sistemas de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dando conta da evolução dos modelos convencionais para um modelo pedagógico de base virtual dando origem a uma </a:t>
            </a:r>
            <a:r>
              <a:rPr lang="pt-PT" sz="1200" b="1" kern="1200" dirty="0">
                <a:solidFill>
                  <a:schemeClr val="tx1"/>
                </a:solidFill>
                <a:effectLst/>
                <a:latin typeface="+mn-lt"/>
                <a:ea typeface="+mn-ea"/>
                <a:cs typeface="+mn-cs"/>
              </a:rPr>
              <a:t>nova geração de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a:t>
            </a:r>
            <a:r>
              <a:rPr lang="pt-PT" sz="1200" kern="1200" dirty="0">
                <a:solidFill>
                  <a:schemeClr val="tx1"/>
                </a:solidFill>
                <a:effectLst/>
                <a:latin typeface="+mn-lt"/>
                <a:ea typeface="+mn-ea"/>
                <a:cs typeface="+mn-cs"/>
              </a:rPr>
              <a:t>e a alterações do paradigma de aprendizagem até aí dominante.</a:t>
            </a:r>
          </a:p>
          <a:p>
            <a:r>
              <a:rPr lang="pt-PT" sz="1200" b="1" kern="1200" dirty="0">
                <a:solidFill>
                  <a:schemeClr val="tx1"/>
                </a:solidFill>
                <a:effectLst/>
                <a:latin typeface="+mn-lt"/>
                <a:ea typeface="+mn-ea"/>
                <a:cs typeface="+mn-cs"/>
              </a:rPr>
              <a:t>4. </a:t>
            </a:r>
            <a:r>
              <a:rPr lang="pt-PT" sz="1200" kern="1200" dirty="0">
                <a:solidFill>
                  <a:schemeClr val="tx1"/>
                </a:solidFill>
                <a:effectLst/>
                <a:latin typeface="+mn-lt"/>
                <a:ea typeface="+mn-ea"/>
                <a:cs typeface="+mn-cs"/>
              </a:rPr>
              <a:t>No ponto 4 abordamos  o conceito </a:t>
            </a:r>
            <a:r>
              <a:rPr lang="pt-PT" sz="1200" b="1" kern="1200" dirty="0">
                <a:solidFill>
                  <a:schemeClr val="tx1"/>
                </a:solidFill>
                <a:effectLst/>
                <a:latin typeface="+mn-lt"/>
                <a:ea typeface="+mn-ea"/>
                <a:cs typeface="+mn-cs"/>
              </a:rPr>
              <a:t>de Educação Aberta, que vai mais além do que o conceito de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e que acompanha, mais uma vez, as inovações tecnológicas e assenta numa base de partilha e inclusão.</a:t>
            </a:r>
          </a:p>
          <a:p>
            <a:r>
              <a:rPr lang="pt-PT" sz="1200" b="1" kern="1200" dirty="0">
                <a:solidFill>
                  <a:schemeClr val="tx1"/>
                </a:solidFill>
                <a:effectLst/>
                <a:latin typeface="+mn-lt"/>
                <a:ea typeface="+mn-ea"/>
                <a:cs typeface="+mn-cs"/>
              </a:rPr>
              <a:t>5 e 6 e 7. </a:t>
            </a:r>
            <a:r>
              <a:rPr lang="pt-PT" sz="1200" kern="1200" dirty="0">
                <a:solidFill>
                  <a:schemeClr val="tx1"/>
                </a:solidFill>
                <a:effectLst/>
                <a:latin typeface="+mn-lt"/>
                <a:ea typeface="+mn-ea"/>
                <a:cs typeface="+mn-cs"/>
              </a:rPr>
              <a:t>A este conceito associam-se outros, que abordamos nos pontos seguintes, designadamente os conceitos de REA, PEA e APA fundamentais no desenvolvimento e amadurecimento quer da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quer da Educação Aberta, conforme procuramos dar conta.</a:t>
            </a:r>
          </a:p>
          <a:p>
            <a:r>
              <a:rPr lang="pt-PT" sz="1200" b="1" kern="1200" dirty="0">
                <a:solidFill>
                  <a:schemeClr val="tx1"/>
                </a:solidFill>
                <a:effectLst/>
                <a:latin typeface="+mn-lt"/>
                <a:ea typeface="+mn-ea"/>
                <a:cs typeface="+mn-cs"/>
              </a:rPr>
              <a:t>8. </a:t>
            </a:r>
            <a:r>
              <a:rPr lang="pt-PT" sz="1200" kern="1200" dirty="0">
                <a:solidFill>
                  <a:schemeClr val="tx1"/>
                </a:solidFill>
                <a:effectLst/>
                <a:latin typeface="+mn-lt"/>
                <a:ea typeface="+mn-ea"/>
                <a:cs typeface="+mn-cs"/>
              </a:rPr>
              <a:t>Por fim, tentaremos refletir  sobre o papel que 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e as evoluções que lhe estão associadas poderão ter no </a:t>
            </a:r>
            <a:r>
              <a:rPr lang="pt-PT" sz="1200" b="1" kern="1200" dirty="0">
                <a:solidFill>
                  <a:schemeClr val="tx1"/>
                </a:solidFill>
                <a:effectLst/>
                <a:latin typeface="+mn-lt"/>
                <a:ea typeface="+mn-ea"/>
                <a:cs typeface="+mn-cs"/>
              </a:rPr>
              <a:t>delinear de novos caminhos de aprendizagem</a:t>
            </a:r>
            <a:r>
              <a:rPr lang="pt-PT" sz="1200" kern="1200" dirty="0">
                <a:solidFill>
                  <a:schemeClr val="tx1"/>
                </a:solidFill>
                <a:effectLst/>
                <a:latin typeface="+mn-lt"/>
                <a:ea typeface="+mn-ea"/>
                <a:cs typeface="+mn-cs"/>
              </a:rPr>
              <a:t>, ou seja na mudança de um </a:t>
            </a:r>
            <a:r>
              <a:rPr lang="pt-PT" sz="1200" b="1" kern="1200" dirty="0">
                <a:solidFill>
                  <a:schemeClr val="tx1"/>
                </a:solidFill>
                <a:effectLst/>
                <a:latin typeface="+mn-lt"/>
                <a:ea typeface="+mn-ea"/>
                <a:cs typeface="+mn-cs"/>
              </a:rPr>
              <a:t>paradigma de ensino transmissivo para o desenvolvimento de contextos diferentes de aprendizagem, dando lugar a práticas abertas, inclusivas, participadas e transformadoras, relevantes para a sociedade atual.</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2</a:t>
            </a:fld>
            <a:endParaRPr lang="pt-PT"/>
          </a:p>
        </p:txBody>
      </p:sp>
    </p:spTree>
    <p:extLst>
      <p:ext uri="{BB962C8B-B14F-4D97-AF65-F5344CB8AC3E}">
        <p14:creationId xmlns:p14="http://schemas.microsoft.com/office/powerpoint/2010/main" val="13196392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b="1" kern="1200" dirty="0">
                <a:solidFill>
                  <a:schemeClr val="tx1"/>
                </a:solidFill>
                <a:effectLst/>
                <a:latin typeface="+mn-lt"/>
                <a:ea typeface="+mn-ea"/>
                <a:cs typeface="+mn-cs"/>
              </a:rPr>
              <a:t>Tal como a noção de PEA vem questionar de uma forma dinâmica os REA, também a noção de Ambiente Pessoal de Aprendizagem (APA) vem questionar, como prática social e educacional aberta, as formas de ensino e aprendizagem mais fechadas protagonizadas pela utilização das tradicionais Plataformas de </a:t>
            </a:r>
            <a:r>
              <a:rPr lang="pt-PT" sz="1200" b="1" kern="1200" dirty="0" err="1">
                <a:solidFill>
                  <a:schemeClr val="tx1"/>
                </a:solidFill>
                <a:effectLst/>
                <a:latin typeface="+mn-lt"/>
                <a:ea typeface="+mn-ea"/>
                <a:cs typeface="+mn-cs"/>
              </a:rPr>
              <a:t>E-Learning</a:t>
            </a:r>
            <a:r>
              <a:rPr lang="pt-PT" sz="1200" b="1" kern="1200" dirty="0">
                <a:solidFill>
                  <a:schemeClr val="tx1"/>
                </a:solidFill>
                <a:effectLst/>
                <a:latin typeface="+mn-lt"/>
                <a:ea typeface="+mn-ea"/>
                <a:cs typeface="+mn-cs"/>
              </a:rPr>
              <a:t> (MOTA, 2009).</a:t>
            </a:r>
          </a:p>
          <a:p>
            <a:r>
              <a:rPr lang="pt-PT" sz="1200" kern="1200" dirty="0">
                <a:solidFill>
                  <a:schemeClr val="tx1"/>
                </a:solidFill>
                <a:effectLst/>
                <a:latin typeface="+mn-lt"/>
                <a:ea typeface="+mn-ea"/>
                <a:cs typeface="+mn-cs"/>
              </a:rPr>
              <a:t>O conceito de Ambiente Pessoal de Aprendizagem surgiu de discussões entre um amplo grupo de profissionais interessados em projetar e desenvolver ambientes </a:t>
            </a:r>
            <a:r>
              <a:rPr lang="pt-PT" sz="1200"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de aprendizagem (MOTA, 2009). Para alguns, o APA é uma ferramenta específica ou uma coleção de ferramentas usadas por um estudante para organizar o seu próprio processo de aprendizagem. Para outros, o APA é uma metáfora para descrever as atividades de um aluno moderno </a:t>
            </a:r>
            <a:r>
              <a:rPr lang="pt-PT" sz="1200" i="1" kern="1200" dirty="0">
                <a:solidFill>
                  <a:schemeClr val="tx1"/>
                </a:solidFill>
                <a:effectLst/>
                <a:latin typeface="+mn-lt"/>
                <a:ea typeface="+mn-ea"/>
                <a:cs typeface="+mn-cs"/>
              </a:rPr>
              <a:t>online</a:t>
            </a:r>
            <a:r>
              <a:rPr lang="pt-PT" sz="1200" kern="1200" dirty="0">
                <a:solidFill>
                  <a:schemeClr val="tx1"/>
                </a:solidFill>
                <a:effectLst/>
                <a:latin typeface="+mn-lt"/>
                <a:ea typeface="+mn-ea"/>
                <a:cs typeface="+mn-cs"/>
              </a:rPr>
              <a:t>. Não existe de facto uma definição amplamente aceite, no entanto, um </a:t>
            </a:r>
            <a:r>
              <a:rPr lang="pt-PT" sz="1200" b="1" kern="1200" dirty="0">
                <a:solidFill>
                  <a:schemeClr val="tx1"/>
                </a:solidFill>
                <a:effectLst/>
                <a:latin typeface="+mn-lt"/>
                <a:ea typeface="+mn-ea"/>
                <a:cs typeface="+mn-cs"/>
              </a:rPr>
              <a:t>traço comum em todas as definições iniciais de um APA é que este dá ao sujeito controlo sobre o seu próprio processo de aprendizagem </a:t>
            </a:r>
            <a:r>
              <a:rPr lang="pt-PT" sz="1200" kern="1200" dirty="0">
                <a:solidFill>
                  <a:schemeClr val="tx1"/>
                </a:solidFill>
                <a:effectLst/>
                <a:latin typeface="+mn-lt"/>
                <a:ea typeface="+mn-ea"/>
                <a:cs typeface="+mn-cs"/>
              </a:rPr>
              <a:t>(MOTA, 2009; COUROS, 2010; MARTINDALE; DOWDY, 2010).</a:t>
            </a:r>
          </a:p>
          <a:p>
            <a:r>
              <a:rPr lang="pt-PT" sz="1200" kern="1200" dirty="0">
                <a:solidFill>
                  <a:schemeClr val="tx1"/>
                </a:solidFill>
                <a:effectLst/>
                <a:latin typeface="+mn-lt"/>
                <a:ea typeface="+mn-ea"/>
                <a:cs typeface="+mn-cs"/>
              </a:rPr>
              <a:t>Anderson (2006) </a:t>
            </a:r>
            <a:r>
              <a:rPr lang="pt-PT" sz="1200" b="1" kern="1200" dirty="0">
                <a:solidFill>
                  <a:schemeClr val="tx1"/>
                </a:solidFill>
                <a:effectLst/>
                <a:latin typeface="+mn-lt"/>
                <a:ea typeface="+mn-ea"/>
                <a:cs typeface="+mn-cs"/>
              </a:rPr>
              <a:t>salientou várias vantagens dos APA sobre as Plataformas de </a:t>
            </a:r>
            <a:r>
              <a:rPr lang="pt-PT" sz="1200" b="1" kern="1200" dirty="0" err="1">
                <a:solidFill>
                  <a:schemeClr val="tx1"/>
                </a:solidFill>
                <a:effectLst/>
                <a:latin typeface="+mn-lt"/>
                <a:ea typeface="+mn-ea"/>
                <a:cs typeface="+mn-cs"/>
              </a:rPr>
              <a:t>E-learning</a:t>
            </a:r>
            <a:r>
              <a:rPr lang="pt-PT" sz="1200" b="1" kern="1200" dirty="0">
                <a:solidFill>
                  <a:schemeClr val="tx1"/>
                </a:solidFill>
                <a:effectLst/>
                <a:latin typeface="+mn-lt"/>
                <a:ea typeface="+mn-ea"/>
                <a:cs typeface="+mn-cs"/>
              </a:rPr>
              <a:t> tradicionais. Com o APA o estudante tem um sentido de si e de identidade para além da sala de aula. Dirige a sua própria aprendizagem, assume responsabilidade pelos seus conteúdos, controla e organiza o seu próprio ambiente de trabalho ao invés de operar dentro de um ambiente que faz essencialmente sentido para o professor ou para a instituição. Deixa de ser um consumidor passivo, tem agora um papel de autor e produtor. Muito para além do traço que deixa no LMS, o estudante desenvolve deste modo uma verdadeira personalidade </a:t>
            </a:r>
            <a:r>
              <a:rPr lang="pt-PT" sz="1200" b="1" i="1" kern="1200" dirty="0">
                <a:solidFill>
                  <a:schemeClr val="tx1"/>
                </a:solidFill>
                <a:effectLst/>
                <a:latin typeface="+mn-lt"/>
                <a:ea typeface="+mn-ea"/>
                <a:cs typeface="+mn-cs"/>
              </a:rPr>
              <a:t>online </a:t>
            </a:r>
            <a:r>
              <a:rPr lang="pt-PT" sz="1200" b="1" kern="1200" dirty="0">
                <a:solidFill>
                  <a:schemeClr val="tx1"/>
                </a:solidFill>
                <a:effectLst/>
                <a:latin typeface="+mn-lt"/>
                <a:ea typeface="+mn-ea"/>
                <a:cs typeface="+mn-cs"/>
              </a:rPr>
              <a:t>disseminada pela Net em graus variados </a:t>
            </a:r>
            <a:r>
              <a:rPr lang="pt-PT" sz="1200" kern="1200" dirty="0">
                <a:solidFill>
                  <a:schemeClr val="tx1"/>
                </a:solidFill>
                <a:effectLst/>
                <a:latin typeface="+mn-lt"/>
                <a:ea typeface="+mn-ea"/>
                <a:cs typeface="+mn-cs"/>
              </a:rPr>
              <a:t>(Op. Cit. 2006).</a:t>
            </a:r>
          </a:p>
          <a:p>
            <a:r>
              <a:rPr lang="pt-PT" sz="1200" kern="1200" dirty="0">
                <a:solidFill>
                  <a:schemeClr val="tx1"/>
                </a:solidFill>
                <a:effectLst/>
                <a:latin typeface="+mn-lt"/>
                <a:ea typeface="+mn-ea"/>
                <a:cs typeface="+mn-cs"/>
              </a:rPr>
              <a:t> </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20</a:t>
            </a:fld>
            <a:endParaRPr lang="pt-PT"/>
          </a:p>
        </p:txBody>
      </p:sp>
    </p:spTree>
    <p:extLst>
      <p:ext uri="{BB962C8B-B14F-4D97-AF65-F5344CB8AC3E}">
        <p14:creationId xmlns:p14="http://schemas.microsoft.com/office/powerpoint/2010/main" val="42491503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Estes espaços de comunicação, colaboração e aprendizagem podem definir-se como </a:t>
            </a:r>
            <a:r>
              <a:rPr lang="pt-PT" sz="1200" b="1" kern="1200" dirty="0">
                <a:solidFill>
                  <a:schemeClr val="tx1"/>
                </a:solidFill>
                <a:effectLst/>
                <a:latin typeface="+mn-lt"/>
                <a:ea typeface="+mn-ea"/>
                <a:cs typeface="+mn-cs"/>
              </a:rPr>
              <a:t>espaços rizomáticos </a:t>
            </a:r>
            <a:r>
              <a:rPr lang="pt-PT" sz="1200" kern="1200" dirty="0">
                <a:solidFill>
                  <a:schemeClr val="tx1"/>
                </a:solidFill>
                <a:effectLst/>
                <a:latin typeface="+mn-lt"/>
                <a:ea typeface="+mn-ea"/>
                <a:cs typeface="+mn-cs"/>
              </a:rPr>
              <a:t>que encorajam os participantes a explorar múltiplas representações da realidade e de processos colaborativos de construção do conhecimento. Neste sentido, </a:t>
            </a:r>
            <a:r>
              <a:rPr lang="pt-PT" sz="1200" b="1" kern="1200" dirty="0" err="1">
                <a:solidFill>
                  <a:schemeClr val="tx1"/>
                </a:solidFill>
                <a:effectLst/>
                <a:latin typeface="+mn-lt"/>
                <a:ea typeface="+mn-ea"/>
                <a:cs typeface="+mn-cs"/>
              </a:rPr>
              <a:t>Duffy</a:t>
            </a:r>
            <a:r>
              <a:rPr lang="pt-PT" sz="1200" b="1" kern="1200" dirty="0">
                <a:solidFill>
                  <a:schemeClr val="tx1"/>
                </a:solidFill>
                <a:effectLst/>
                <a:latin typeface="+mn-lt"/>
                <a:ea typeface="+mn-ea"/>
                <a:cs typeface="+mn-cs"/>
              </a:rPr>
              <a:t> e Cunningham (2001) sugeriram que usar a metáfora do rizoma para conceber a mente é uma forma adequada de conceber as práticas construtivistas e </a:t>
            </a:r>
            <a:r>
              <a:rPr lang="pt-PT" sz="1200" b="1" kern="1200" dirty="0" err="1">
                <a:solidFill>
                  <a:schemeClr val="tx1"/>
                </a:solidFill>
                <a:effectLst/>
                <a:latin typeface="+mn-lt"/>
                <a:ea typeface="+mn-ea"/>
                <a:cs typeface="+mn-cs"/>
              </a:rPr>
              <a:t>conectivistas</a:t>
            </a:r>
            <a:r>
              <a:rPr lang="pt-PT" sz="1200" b="1" kern="1200" dirty="0">
                <a:solidFill>
                  <a:schemeClr val="tx1"/>
                </a:solidFill>
                <a:effectLst/>
                <a:latin typeface="+mn-lt"/>
                <a:ea typeface="+mn-ea"/>
                <a:cs typeface="+mn-cs"/>
              </a:rPr>
              <a:t> de ensino e aprendizagem, em particular no que respeita à utilização de estratégias colaborativas.</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21</a:t>
            </a:fld>
            <a:endParaRPr lang="pt-PT"/>
          </a:p>
        </p:txBody>
      </p:sp>
    </p:spTree>
    <p:extLst>
      <p:ext uri="{BB962C8B-B14F-4D97-AF65-F5344CB8AC3E}">
        <p14:creationId xmlns:p14="http://schemas.microsoft.com/office/powerpoint/2010/main" val="2826851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b="1" kern="1200" dirty="0">
                <a:solidFill>
                  <a:schemeClr val="tx1"/>
                </a:solidFill>
                <a:effectLst/>
                <a:latin typeface="+mn-lt"/>
                <a:ea typeface="+mn-ea"/>
                <a:cs typeface="+mn-cs"/>
              </a:rPr>
              <a:t>Como vimos, as transformações advindas da “revolução digital” na forma como sugerem novos processos de conhecimento e de aprendizagem, trazem desafios à educação</a:t>
            </a:r>
            <a:r>
              <a:rPr lang="pt-PT" sz="1200" kern="1200" dirty="0">
                <a:solidFill>
                  <a:schemeClr val="tx1"/>
                </a:solidFill>
                <a:effectLst/>
                <a:latin typeface="+mn-lt"/>
                <a:ea typeface="+mn-ea"/>
                <a:cs typeface="+mn-cs"/>
              </a:rPr>
              <a:t>. Mais do que instrumentos que proporcionam múltiplas atividades de aprendizagem, mais do que ferramentas cognitivas, mais do que bancos de dados e informações, </a:t>
            </a:r>
            <a:r>
              <a:rPr lang="pt-PT" sz="1200" b="1" kern="1200" dirty="0">
                <a:solidFill>
                  <a:schemeClr val="tx1"/>
                </a:solidFill>
                <a:effectLst/>
                <a:latin typeface="+mn-lt"/>
                <a:ea typeface="+mn-ea"/>
                <a:cs typeface="+mn-cs"/>
              </a:rPr>
              <a:t>a </a:t>
            </a:r>
            <a:r>
              <a:rPr lang="pt-PT" sz="1200" b="1" i="1" kern="1200" dirty="0">
                <a:solidFill>
                  <a:schemeClr val="tx1"/>
                </a:solidFill>
                <a:effectLst/>
                <a:latin typeface="+mn-lt"/>
                <a:ea typeface="+mn-ea"/>
                <a:cs typeface="+mn-cs"/>
              </a:rPr>
              <a:t>web</a:t>
            </a:r>
            <a:r>
              <a:rPr lang="pt-PT" sz="1200" b="1" kern="1200" dirty="0">
                <a:solidFill>
                  <a:schemeClr val="tx1"/>
                </a:solidFill>
                <a:effectLst/>
                <a:latin typeface="+mn-lt"/>
                <a:ea typeface="+mn-ea"/>
                <a:cs typeface="+mn-cs"/>
              </a:rPr>
              <a:t> e o seu grande potencial de interação</a:t>
            </a:r>
            <a:r>
              <a:rPr lang="pt-PT" sz="1200" b="1" i="1" kern="1200" dirty="0">
                <a:solidFill>
                  <a:schemeClr val="tx1"/>
                </a:solidFill>
                <a:effectLst/>
                <a:latin typeface="+mn-lt"/>
                <a:ea typeface="+mn-ea"/>
                <a:cs typeface="+mn-cs"/>
              </a:rPr>
              <a:t> </a:t>
            </a:r>
            <a:r>
              <a:rPr lang="pt-PT" sz="1200" b="1" kern="1200" dirty="0">
                <a:solidFill>
                  <a:schemeClr val="tx1"/>
                </a:solidFill>
                <a:effectLst/>
                <a:latin typeface="+mn-lt"/>
                <a:ea typeface="+mn-ea"/>
                <a:cs typeface="+mn-cs"/>
              </a:rPr>
              <a:t>e comunicação</a:t>
            </a:r>
            <a:r>
              <a:rPr lang="pt-PT" sz="1200" b="1" i="1" kern="1200" dirty="0">
                <a:solidFill>
                  <a:schemeClr val="tx1"/>
                </a:solidFill>
                <a:effectLst/>
                <a:latin typeface="+mn-lt"/>
                <a:ea typeface="+mn-ea"/>
                <a:cs typeface="+mn-cs"/>
              </a:rPr>
              <a:t> </a:t>
            </a:r>
            <a:r>
              <a:rPr lang="pt-PT" sz="1200" b="1" kern="1200" dirty="0">
                <a:solidFill>
                  <a:schemeClr val="tx1"/>
                </a:solidFill>
                <a:effectLst/>
                <a:latin typeface="+mn-lt"/>
                <a:ea typeface="+mn-ea"/>
                <a:cs typeface="+mn-cs"/>
              </a:rPr>
              <a:t>deu lugar à construção de novos espaços pedagógicos, de ambientes de aprendizagem com características específicas com novas dinâmicas sociais, novas formas de conceber o processo de aprendizagem, mais inovadoras, colaborativas e inclusivas</a:t>
            </a:r>
            <a:r>
              <a:rPr lang="pt-PT" sz="1200" kern="1200" dirty="0">
                <a:solidFill>
                  <a:schemeClr val="tx1"/>
                </a:solidFill>
                <a:effectLst/>
                <a:latin typeface="+mn-lt"/>
                <a:ea typeface="+mn-ea"/>
                <a:cs typeface="+mn-cs"/>
              </a:rPr>
              <a:t>. No ensino, em geral, o processo de apropriação das tecnologias como novos instrumentos culturais de acesso e construção de conhecimento, tem sido lento. Mas, como assinalam Moore e </a:t>
            </a:r>
            <a:r>
              <a:rPr lang="pt-PT" sz="1200" kern="1200" dirty="0" err="1">
                <a:solidFill>
                  <a:schemeClr val="tx1"/>
                </a:solidFill>
                <a:effectLst/>
                <a:latin typeface="+mn-lt"/>
                <a:ea typeface="+mn-ea"/>
                <a:cs typeface="+mn-cs"/>
              </a:rPr>
              <a:t>Kearsley</a:t>
            </a:r>
            <a:r>
              <a:rPr lang="pt-PT" sz="1200" kern="1200" dirty="0">
                <a:solidFill>
                  <a:schemeClr val="tx1"/>
                </a:solidFill>
                <a:effectLst/>
                <a:latin typeface="+mn-lt"/>
                <a:ea typeface="+mn-ea"/>
                <a:cs typeface="+mn-cs"/>
              </a:rPr>
              <a:t> (2008), a explosão do conhecimento, a especialização crescente e as novas tecnologias digitais estão acelerando a desconstrução dos processos educacionais convencionais, provocando, apesar das resistências, uma desmontagem das funções executadas tradicionalmente pelas instituições educativas. As instituições educacionais têm mantido até aqui uma espécie de monopólio na oferta de ensino, porque controlam, ou melhor detêm o poder da certificação. Todavia, cada vez mais esse monopólio será posto em causa e a certificação tradicional, tal como a conhecemos, tenderá a perder o seu valor. Cada vez mais, serão os sujeitos a definir o que pretendem aprender e o processo típico que liga a formação a uma entidade formadora específica tenderá cada vez mais a desaparecer. Ou seja, cada vez mais a educação será vista como um sistema aberto, em que os alunos terão liberdade para reunir os programas de formação que melhor entendam servir os seus interesses, usando recursos diversificados, acedendo pela </a:t>
            </a:r>
            <a:r>
              <a:rPr lang="pt-PT" sz="1200" i="1" kern="1200" dirty="0">
                <a:solidFill>
                  <a:schemeClr val="tx1"/>
                </a:solidFill>
                <a:effectLst/>
                <a:latin typeface="+mn-lt"/>
                <a:ea typeface="+mn-ea"/>
                <a:cs typeface="+mn-cs"/>
              </a:rPr>
              <a:t>web</a:t>
            </a:r>
            <a:r>
              <a:rPr lang="pt-PT" sz="1200" kern="1200" dirty="0">
                <a:solidFill>
                  <a:schemeClr val="tx1"/>
                </a:solidFill>
                <a:effectLst/>
                <a:latin typeface="+mn-lt"/>
                <a:ea typeface="+mn-ea"/>
                <a:cs typeface="+mn-cs"/>
              </a:rPr>
              <a:t> às instituições que os disponibilizam, independentemente do lugar onde estejam localizadas. Mas enfrentar os desafios e oportunidades das tecnologias digitais não passa apenas pela inovação tecnológica, requer também a adoção de novas práticas pedagógicas. </a:t>
            </a:r>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22</a:t>
            </a:fld>
            <a:endParaRPr lang="pt-PT"/>
          </a:p>
        </p:txBody>
      </p:sp>
    </p:spTree>
    <p:extLst>
      <p:ext uri="{BB962C8B-B14F-4D97-AF65-F5344CB8AC3E}">
        <p14:creationId xmlns:p14="http://schemas.microsoft.com/office/powerpoint/2010/main" val="25955557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Como nos ensinou </a:t>
            </a:r>
            <a:r>
              <a:rPr lang="pt-PT" sz="1200" kern="1200" dirty="0" err="1">
                <a:solidFill>
                  <a:schemeClr val="tx1"/>
                </a:solidFill>
                <a:effectLst/>
                <a:latin typeface="+mn-lt"/>
                <a:ea typeface="+mn-ea"/>
                <a:cs typeface="+mn-cs"/>
              </a:rPr>
              <a:t>Jerome</a:t>
            </a:r>
            <a:r>
              <a:rPr lang="pt-PT" sz="1200" kern="1200" dirty="0">
                <a:solidFill>
                  <a:schemeClr val="tx1"/>
                </a:solidFill>
                <a:effectLst/>
                <a:latin typeface="+mn-lt"/>
                <a:ea typeface="+mn-ea"/>
                <a:cs typeface="+mn-cs"/>
              </a:rPr>
              <a:t> Bruner (2000) </a:t>
            </a:r>
            <a:r>
              <a:rPr lang="pt-PT" sz="1200" i="1" kern="1200" dirty="0">
                <a:solidFill>
                  <a:schemeClr val="tx1"/>
                </a:solidFill>
                <a:effectLst/>
                <a:latin typeface="+mn-lt"/>
                <a:ea typeface="+mn-ea"/>
                <a:cs typeface="+mn-cs"/>
              </a:rPr>
              <a:t>“A pedagogia nunca é inocente. É um meio que veicula a sua própria mensagem”</a:t>
            </a:r>
            <a:r>
              <a:rPr lang="pt-PT" sz="1200" kern="1200" dirty="0">
                <a:solidFill>
                  <a:schemeClr val="tx1"/>
                </a:solidFill>
                <a:effectLst/>
                <a:latin typeface="+mn-lt"/>
                <a:ea typeface="+mn-ea"/>
                <a:cs typeface="+mn-cs"/>
              </a:rPr>
              <a:t> (Op. cit. p.93). É necessário refundar as práticas pedagógicas, é necessária uma nova ideia de currículo, redefinir o papel dos professores, dos grupos e das comunidades. Como sublinha Figueiredo (2016), o </a:t>
            </a:r>
            <a:r>
              <a:rPr lang="pt-PT" sz="1200" b="1" kern="1200" dirty="0">
                <a:solidFill>
                  <a:schemeClr val="tx1"/>
                </a:solidFill>
                <a:effectLst/>
                <a:latin typeface="+mn-lt"/>
                <a:ea typeface="+mn-ea"/>
                <a:cs typeface="+mn-cs"/>
              </a:rPr>
              <a:t>digital não pode ser visto meramente como instrumental, o digital protagoniza uma </a:t>
            </a:r>
            <a:r>
              <a:rPr lang="pt-PT" sz="1200" b="1" i="1" kern="1200" dirty="0">
                <a:solidFill>
                  <a:schemeClr val="tx1"/>
                </a:solidFill>
                <a:effectLst/>
                <a:latin typeface="+mn-lt"/>
                <a:ea typeface="+mn-ea"/>
                <a:cs typeface="+mn-cs"/>
              </a:rPr>
              <a:t>imensa mutação sociocultural e económica </a:t>
            </a:r>
            <a:r>
              <a:rPr lang="pt-PT" sz="1200" kern="1200" dirty="0">
                <a:solidFill>
                  <a:schemeClr val="tx1"/>
                </a:solidFill>
                <a:effectLst/>
                <a:latin typeface="+mn-lt"/>
                <a:ea typeface="+mn-ea"/>
                <a:cs typeface="+mn-cs"/>
              </a:rPr>
              <a:t>(Op. cit. p.19). </a:t>
            </a:r>
          </a:p>
          <a:p>
            <a:r>
              <a:rPr lang="pt-PT" sz="1200" b="1" kern="1200" dirty="0">
                <a:solidFill>
                  <a:schemeClr val="tx1"/>
                </a:solidFill>
                <a:effectLst/>
                <a:latin typeface="+mn-lt"/>
                <a:ea typeface="+mn-ea"/>
                <a:cs typeface="+mn-cs"/>
              </a:rPr>
              <a:t>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e a sua evolução, marcada pela adoção das tecnologias para melhorar os contextos de aprendizagem da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tradicional criando maior proximidade com os estudantes, veio conferir a esta modalidade de ensino (tradicionalmente vista como pobre face ao ensino presencial) uma posição de vanguarda. Tem vindo a revelar-se um exemplo ao nível da apropriação da inovação tecnológica e, simultaneamente, da inovação pedagógica. 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deu lugar ao questionamento de muitas práticas de educação convencionais, assentes em modelos transmissivos, centrados nos conteúdos em detrimento dos processos, fechadas em formas de avaliação tradicionais, pouco transparentes e divorciadas da realidade (AMANTE, 2016). </a:t>
            </a:r>
          </a:p>
          <a:p>
            <a:r>
              <a:rPr lang="pt-PT" sz="1200" b="1" kern="1200" dirty="0">
                <a:solidFill>
                  <a:schemeClr val="tx1"/>
                </a:solidFill>
                <a:effectLst/>
                <a:latin typeface="+mn-lt"/>
                <a:ea typeface="+mn-ea"/>
                <a:cs typeface="+mn-cs"/>
              </a:rPr>
              <a:t>Assim, 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tem permitido contribuir não só para o desenvolvimento da literacia digital das populações abrangidas, como para a sua qualificação e inclusão social. Mas simultaneamente, tem vindo a operar mudanças no paradigma educacional (ainda) vigente, mobilizando nos estudantes capacidades, de autonomia, de pesquisa, de seleção, de colaboração, promovendo novas formas de aprendizagem que se inscrevem num conjunto de competências e desempenhos onde se cruzam processos cognitivos e sociais, relevantes para a vida na sociedade atual. A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e o movimento da Educação Aberta, a que se ligam muitos conceitos educacionais inovadores, como os que abordámos neste texto (REA, PEA e APA) constituem oportunidades para ampliar a formação e investir na qualificação profissional e pessoal da população. </a:t>
            </a:r>
          </a:p>
          <a:p>
            <a:r>
              <a:rPr lang="pt-PT" sz="1200" kern="1200" dirty="0">
                <a:solidFill>
                  <a:schemeClr val="tx1"/>
                </a:solidFill>
                <a:effectLst/>
                <a:latin typeface="+mn-lt"/>
                <a:ea typeface="+mn-ea"/>
                <a:cs typeface="+mn-cs"/>
              </a:rPr>
              <a:t>Está em causa uma profunda alteração do mundo em que vivemos. </a:t>
            </a:r>
            <a:r>
              <a:rPr lang="pt-PT" sz="1200" b="1" kern="1200" dirty="0">
                <a:solidFill>
                  <a:schemeClr val="tx1"/>
                </a:solidFill>
                <a:effectLst/>
                <a:latin typeface="+mn-lt"/>
                <a:ea typeface="+mn-ea"/>
                <a:cs typeface="+mn-cs"/>
              </a:rPr>
              <a:t>O verdadeiro acesso aberto à educação, que atualmente vai além dos sistemas formais de </a:t>
            </a:r>
            <a:r>
              <a:rPr lang="pt-PT" sz="1200" b="1" kern="1200" dirty="0" err="1">
                <a:solidFill>
                  <a:schemeClr val="tx1"/>
                </a:solidFill>
                <a:effectLst/>
                <a:latin typeface="+mn-lt"/>
                <a:ea typeface="+mn-ea"/>
                <a:cs typeface="+mn-cs"/>
              </a:rPr>
              <a:t>EaD</a:t>
            </a:r>
            <a:r>
              <a:rPr lang="pt-PT" sz="1200" b="1" kern="1200" dirty="0">
                <a:solidFill>
                  <a:schemeClr val="tx1"/>
                </a:solidFill>
                <a:effectLst/>
                <a:latin typeface="+mn-lt"/>
                <a:ea typeface="+mn-ea"/>
                <a:cs typeface="+mn-cs"/>
              </a:rPr>
              <a:t>, pode dar um importante contributo para o desenvolvimento das competências que esse mundo em mudança requer aos cidadãos. Mas, além disso, esperamos que possa promover a emancipação humana, a construção de uma humanidade plena, no sentido defendido por Adorno (1995) ou por Paulo Freire (1996), promovendo uma sociedade verdadeiramente aberta e inclusiva.</a:t>
            </a:r>
            <a:r>
              <a:rPr lang="pt-PT" sz="1200" b="1" i="1" kern="1200" dirty="0">
                <a:solidFill>
                  <a:schemeClr val="tx1"/>
                </a:solidFill>
                <a:effectLst/>
                <a:latin typeface="+mn-lt"/>
                <a:ea typeface="+mn-ea"/>
                <a:cs typeface="+mn-cs"/>
              </a:rPr>
              <a:t> </a:t>
            </a:r>
            <a:endParaRPr lang="pt-PT" sz="1200" b="1" kern="1200" dirty="0">
              <a:solidFill>
                <a:schemeClr val="tx1"/>
              </a:solidFill>
              <a:effectLst/>
              <a:latin typeface="+mn-lt"/>
              <a:ea typeface="+mn-ea"/>
              <a:cs typeface="+mn-cs"/>
            </a:endParaRP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23</a:t>
            </a:fld>
            <a:endParaRPr lang="pt-PT"/>
          </a:p>
        </p:txBody>
      </p:sp>
    </p:spTree>
    <p:extLst>
      <p:ext uri="{BB962C8B-B14F-4D97-AF65-F5344CB8AC3E}">
        <p14:creationId xmlns:p14="http://schemas.microsoft.com/office/powerpoint/2010/main" val="1926984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Sabemos também, pelo que a História nos diz, que às grandes mudanças tecnológicas se associam por norma grandes mudanças sociais. De facto se pensarmos na Revolução Industrial constatamos as profundas mudanças provocadas na sociedade, </a:t>
            </a:r>
            <a:r>
              <a:rPr lang="pt-PT" sz="1200" b="1" kern="1200" dirty="0">
                <a:solidFill>
                  <a:schemeClr val="tx1"/>
                </a:solidFill>
                <a:effectLst/>
                <a:latin typeface="+mn-lt"/>
                <a:ea typeface="+mn-ea"/>
                <a:cs typeface="+mn-cs"/>
              </a:rPr>
              <a:t>não só no desenvolvimento do processo produtivo</a:t>
            </a:r>
            <a:r>
              <a:rPr lang="pt-PT" sz="1200" kern="1200" dirty="0">
                <a:solidFill>
                  <a:schemeClr val="tx1"/>
                </a:solidFill>
                <a:effectLst/>
                <a:latin typeface="+mn-lt"/>
                <a:ea typeface="+mn-ea"/>
                <a:cs typeface="+mn-cs"/>
              </a:rPr>
              <a:t> mas igualmente mudanças que ocorreram no </a:t>
            </a:r>
            <a:r>
              <a:rPr lang="pt-PT" sz="1200" b="1" kern="1200" dirty="0">
                <a:solidFill>
                  <a:schemeClr val="tx1"/>
                </a:solidFill>
                <a:effectLst/>
                <a:latin typeface="+mn-lt"/>
                <a:ea typeface="+mn-ea"/>
                <a:cs typeface="+mn-cs"/>
              </a:rPr>
              <a:t>plano ideológico e cultural. </a:t>
            </a:r>
            <a:r>
              <a:rPr lang="pt-PT" sz="1200" kern="1200" dirty="0">
                <a:solidFill>
                  <a:schemeClr val="tx1"/>
                </a:solidFill>
                <a:effectLst/>
                <a:latin typeface="+mn-lt"/>
                <a:ea typeface="+mn-ea"/>
                <a:cs typeface="+mn-cs"/>
              </a:rPr>
              <a:t>Estabeleceram-se novos tipos de relacionamento social e, </a:t>
            </a:r>
            <a:r>
              <a:rPr lang="pt-PT" sz="1200" b="1" kern="1200" dirty="0">
                <a:solidFill>
                  <a:schemeClr val="tx1"/>
                </a:solidFill>
                <a:effectLst/>
                <a:latin typeface="+mn-lt"/>
                <a:ea typeface="+mn-ea"/>
                <a:cs typeface="+mn-cs"/>
              </a:rPr>
              <a:t>é no contexto da revolução industrial que se assiste à criação da Escola, tal como ainda hoje a conhecemos</a:t>
            </a:r>
            <a:r>
              <a:rPr lang="pt-PT" sz="1200" kern="1200" dirty="0">
                <a:solidFill>
                  <a:schemeClr val="tx1"/>
                </a:solidFill>
                <a:effectLst/>
                <a:latin typeface="+mn-lt"/>
                <a:ea typeface="+mn-ea"/>
                <a:cs typeface="+mn-cs"/>
              </a:rPr>
              <a:t>, tendo em vista </a:t>
            </a:r>
            <a:r>
              <a:rPr lang="pt-PT" sz="1200" b="1" kern="1200" dirty="0">
                <a:solidFill>
                  <a:schemeClr val="tx1"/>
                </a:solidFill>
                <a:effectLst/>
                <a:latin typeface="+mn-lt"/>
                <a:ea typeface="+mn-ea"/>
                <a:cs typeface="+mn-cs"/>
              </a:rPr>
              <a:t>responder às exigências do sistema produtivo</a:t>
            </a:r>
            <a:r>
              <a:rPr lang="pt-PT" sz="1200" kern="1200" dirty="0">
                <a:solidFill>
                  <a:schemeClr val="tx1"/>
                </a:solidFill>
                <a:effectLst/>
                <a:latin typeface="+mn-lt"/>
                <a:ea typeface="+mn-ea"/>
                <a:cs typeface="+mn-cs"/>
              </a:rPr>
              <a:t>. </a:t>
            </a:r>
            <a:r>
              <a:rPr lang="pt-PT" sz="1200" b="0" kern="1200" dirty="0">
                <a:solidFill>
                  <a:schemeClr val="tx1"/>
                </a:solidFill>
                <a:effectLst/>
                <a:latin typeface="+mn-lt"/>
                <a:ea typeface="+mn-ea"/>
                <a:cs typeface="+mn-cs"/>
              </a:rPr>
              <a:t>Nessa época os saberes técnico-práticos eram a principal porta de entrada da ascensão social </a:t>
            </a:r>
            <a:r>
              <a:rPr lang="pt-PT" sz="1200" b="1" kern="1200" dirty="0">
                <a:solidFill>
                  <a:schemeClr val="tx1"/>
                </a:solidFill>
                <a:effectLst/>
                <a:latin typeface="+mn-lt"/>
                <a:ea typeface="+mn-ea"/>
                <a:cs typeface="+mn-cs"/>
              </a:rPr>
              <a:t>.É neste período histórico que há necessidade de expandir a educação no sentido de formar trabalhadores que vão para as fábricas e que vão utilizar os fatores chave da criação de riqueza: </a:t>
            </a:r>
            <a:r>
              <a:rPr lang="pt-PT" sz="1200" kern="1200" dirty="0">
                <a:solidFill>
                  <a:schemeClr val="tx1"/>
                </a:solidFill>
                <a:effectLst/>
                <a:latin typeface="+mn-lt"/>
                <a:ea typeface="+mn-ea"/>
                <a:cs typeface="+mn-cs"/>
              </a:rPr>
              <a:t>a terra, o capital, o trabalho, a energia, a matéria-prima. </a:t>
            </a:r>
            <a:r>
              <a:rPr lang="pt-PT" sz="1200" b="1" kern="1200" dirty="0">
                <a:solidFill>
                  <a:schemeClr val="tx1"/>
                </a:solidFill>
                <a:effectLst/>
                <a:latin typeface="+mn-lt"/>
                <a:ea typeface="+mn-ea"/>
                <a:cs typeface="+mn-cs"/>
              </a:rPr>
              <a:t>A preparação para o trabalho surge pois como o seu principal objetivo</a:t>
            </a:r>
            <a:r>
              <a:rPr lang="pt-PT" sz="1200" kern="1200" dirty="0">
                <a:solidFill>
                  <a:schemeClr val="tx1"/>
                </a:solidFill>
                <a:effectLst/>
                <a:highlight>
                  <a:srgbClr val="FFFF00"/>
                </a:highlight>
                <a:latin typeface="+mn-lt"/>
                <a:ea typeface="+mn-ea"/>
                <a:cs typeface="+mn-cs"/>
              </a:rPr>
              <a:t>, </a:t>
            </a:r>
            <a:r>
              <a:rPr lang="pt-PT" sz="1200" kern="1200" dirty="0">
                <a:solidFill>
                  <a:srgbClr val="FF0000"/>
                </a:solidFill>
                <a:effectLst/>
                <a:highlight>
                  <a:srgbClr val="FFFF00"/>
                </a:highlight>
                <a:latin typeface="+mn-lt"/>
                <a:ea typeface="+mn-ea"/>
                <a:cs typeface="+mn-cs"/>
              </a:rPr>
              <a:t>enquanto </a:t>
            </a:r>
            <a:r>
              <a:rPr lang="pt-PT" sz="1200" b="1" kern="1200" dirty="0">
                <a:solidFill>
                  <a:srgbClr val="FF0000"/>
                </a:solidFill>
                <a:effectLst/>
                <a:highlight>
                  <a:srgbClr val="FFFF00"/>
                </a:highlight>
                <a:latin typeface="+mn-lt"/>
                <a:ea typeface="+mn-ea"/>
                <a:cs typeface="+mn-cs"/>
              </a:rPr>
              <a:t>a questão do conhecimento permanece relegada para um plano secundário</a:t>
            </a:r>
            <a:r>
              <a:rPr lang="pt-PT" sz="1200" kern="1200" dirty="0">
                <a:solidFill>
                  <a:schemeClr val="tx1"/>
                </a:solidFill>
                <a:effectLst/>
                <a:latin typeface="+mn-lt"/>
                <a:ea typeface="+mn-ea"/>
                <a:cs typeface="+mn-cs"/>
              </a:rPr>
              <a:t>.</a:t>
            </a:r>
          </a:p>
          <a:p>
            <a:r>
              <a:rPr lang="pt-PT" sz="1200" kern="1200" dirty="0">
                <a:solidFill>
                  <a:schemeClr val="tx1"/>
                </a:solidFill>
                <a:effectLst/>
                <a:latin typeface="+mn-lt"/>
                <a:ea typeface="+mn-ea"/>
                <a:cs typeface="+mn-cs"/>
              </a:rPr>
              <a:t>A Revolução Industrial veio assim provocar profundas alterações que são económicas, que são sociais, mas que são também alterações de crenças, alterações de valores, alterações da forma de ver o mundo. </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3</a:t>
            </a:fld>
            <a:endParaRPr lang="pt-PT"/>
          </a:p>
        </p:txBody>
      </p:sp>
    </p:spTree>
    <p:extLst>
      <p:ext uri="{BB962C8B-B14F-4D97-AF65-F5344CB8AC3E}">
        <p14:creationId xmlns:p14="http://schemas.microsoft.com/office/powerpoint/2010/main" val="164254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b="1" kern="1200" dirty="0">
                <a:solidFill>
                  <a:schemeClr val="tx1"/>
                </a:solidFill>
                <a:effectLst/>
                <a:latin typeface="+mn-lt"/>
                <a:ea typeface="+mn-ea"/>
                <a:cs typeface="+mn-cs"/>
              </a:rPr>
              <a:t>Surgiu assim um modelo de organização de Escola </a:t>
            </a:r>
            <a:r>
              <a:rPr lang="pt-PT" sz="1200" kern="1200" dirty="0">
                <a:solidFill>
                  <a:schemeClr val="tx1"/>
                </a:solidFill>
                <a:effectLst/>
                <a:latin typeface="+mn-lt"/>
                <a:ea typeface="+mn-ea"/>
                <a:cs typeface="+mn-cs"/>
              </a:rPr>
              <a:t>que se desenvolve e consolida na viragem do século. A este conceito de Escola associa-se um </a:t>
            </a:r>
            <a:r>
              <a:rPr lang="pt-PT" sz="1200" b="1" kern="1200" dirty="0">
                <a:solidFill>
                  <a:schemeClr val="tx1"/>
                </a:solidFill>
                <a:effectLst/>
                <a:latin typeface="+mn-lt"/>
                <a:ea typeface="+mn-ea"/>
                <a:cs typeface="+mn-cs"/>
              </a:rPr>
              <a:t>conjunto de características formais no que se refere à organização do espaço e sua delimitação, à organização </a:t>
            </a:r>
            <a:r>
              <a:rPr lang="pt-PT" sz="1200" kern="1200" dirty="0">
                <a:solidFill>
                  <a:schemeClr val="tx1"/>
                </a:solidFill>
                <a:effectLst/>
                <a:latin typeface="+mn-lt"/>
                <a:ea typeface="+mn-ea"/>
                <a:cs typeface="+mn-cs"/>
              </a:rPr>
              <a:t>de classes homogéneas de alunos, à definição rígida de horários escolares que exercem um controlo social do tempo. Neste modelo, que ainda hoje persiste, o ensino é centrado no professor, e os saberes, pré-definidos, são compartimentados em disciplinas. </a:t>
            </a:r>
            <a:r>
              <a:rPr lang="pt-PT" sz="1200" b="1" kern="1200" dirty="0">
                <a:solidFill>
                  <a:schemeClr val="tx1"/>
                </a:solidFill>
                <a:effectLst/>
                <a:latin typeface="+mn-lt"/>
                <a:ea typeface="+mn-ea"/>
                <a:cs typeface="+mn-cs"/>
              </a:rPr>
              <a:t>O currículo</a:t>
            </a:r>
            <a:r>
              <a:rPr lang="pt-PT" sz="1200" kern="1200" dirty="0">
                <a:solidFill>
                  <a:schemeClr val="tx1"/>
                </a:solidFill>
                <a:effectLst/>
                <a:latin typeface="+mn-lt"/>
                <a:ea typeface="+mn-ea"/>
                <a:cs typeface="+mn-cs"/>
              </a:rPr>
              <a:t>, campo permeado de ideologia, cultura e relações de poder, é marcado por uma </a:t>
            </a:r>
            <a:r>
              <a:rPr lang="pt-PT" sz="1200" b="1" kern="1200" dirty="0">
                <a:solidFill>
                  <a:schemeClr val="tx1"/>
                </a:solidFill>
                <a:effectLst/>
                <a:latin typeface="+mn-lt"/>
                <a:ea typeface="+mn-ea"/>
                <a:cs typeface="+mn-cs"/>
              </a:rPr>
              <a:t>conceção instrumental e tecnológica </a:t>
            </a:r>
            <a:r>
              <a:rPr lang="pt-PT" sz="1200" kern="1200" dirty="0">
                <a:solidFill>
                  <a:schemeClr val="tx1"/>
                </a:solidFill>
                <a:effectLst/>
                <a:latin typeface="+mn-lt"/>
                <a:ea typeface="+mn-ea"/>
                <a:cs typeface="+mn-cs"/>
              </a:rPr>
              <a:t>constituindo-se como um instrumento planeado cientificamente para prever e controlar a Escola em todas as dimensões. Destinava-se a moldar o aluno com o máximo de eficácia e o mínimo de custos. </a:t>
            </a:r>
          </a:p>
          <a:p>
            <a:r>
              <a:rPr lang="pt-PT" sz="1200" kern="1200" dirty="0">
                <a:solidFill>
                  <a:schemeClr val="tx1"/>
                </a:solidFill>
                <a:effectLst/>
                <a:latin typeface="+mn-lt"/>
                <a:ea typeface="+mn-ea"/>
                <a:cs typeface="+mn-cs"/>
              </a:rPr>
              <a:t> </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4</a:t>
            </a:fld>
            <a:endParaRPr lang="pt-PT"/>
          </a:p>
        </p:txBody>
      </p:sp>
    </p:spTree>
    <p:extLst>
      <p:ext uri="{BB962C8B-B14F-4D97-AF65-F5344CB8AC3E}">
        <p14:creationId xmlns:p14="http://schemas.microsoft.com/office/powerpoint/2010/main" val="585291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kern="1200" dirty="0">
                <a:solidFill>
                  <a:schemeClr val="tx1"/>
                </a:solidFill>
                <a:effectLst/>
                <a:latin typeface="+mn-lt"/>
                <a:ea typeface="+mn-ea"/>
                <a:cs typeface="+mn-cs"/>
              </a:rPr>
              <a:t>Com a emergência das tecnologias digitais, à semelhança do que aconteceu na época da revolução industrial a sociedade está a alterar-se profundamente. De novo as crenças estabelecidas são abaladas e novos valores se impõem. De novo a maneira de ver o mundo está a mudar.</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5</a:t>
            </a:fld>
            <a:endParaRPr lang="pt-PT"/>
          </a:p>
        </p:txBody>
      </p:sp>
    </p:spTree>
    <p:extLst>
      <p:ext uri="{BB962C8B-B14F-4D97-AF65-F5344CB8AC3E}">
        <p14:creationId xmlns:p14="http://schemas.microsoft.com/office/powerpoint/2010/main" val="300672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Na Sociedade </a:t>
            </a:r>
            <a:r>
              <a:rPr lang="pt-PT" sz="1200" b="1" kern="1200" dirty="0">
                <a:solidFill>
                  <a:schemeClr val="tx1"/>
                </a:solidFill>
                <a:effectLst/>
                <a:latin typeface="+mn-lt"/>
                <a:ea typeface="+mn-ea"/>
                <a:cs typeface="+mn-cs"/>
              </a:rPr>
              <a:t>digital alterou-se a forma como trabalhamos, a forma como pensamos, como aprendemos, alteraram-se as formas tradicionais de comunicação</a:t>
            </a:r>
            <a:r>
              <a:rPr lang="pt-PT" sz="1200" kern="1200" dirty="0">
                <a:solidFill>
                  <a:schemeClr val="tx1"/>
                </a:solidFill>
                <a:effectLst/>
                <a:latin typeface="+mn-lt"/>
                <a:ea typeface="+mn-ea"/>
                <a:cs typeface="+mn-cs"/>
              </a:rPr>
              <a:t>….</a:t>
            </a:r>
          </a:p>
          <a:p>
            <a:r>
              <a:rPr lang="pt-PT" sz="1200" kern="1200" dirty="0">
                <a:solidFill>
                  <a:schemeClr val="tx1"/>
                </a:solidFill>
                <a:effectLst/>
                <a:latin typeface="+mn-lt"/>
                <a:ea typeface="+mn-ea"/>
                <a:cs typeface="+mn-cs"/>
              </a:rPr>
              <a:t>Vivemos um processo de transição de um mundo tipicamente industrial, onde a terra, o trabalho, o capital e a energia constituíam os fatores de produção cruciais para criar riqueza e desenvolvimento, </a:t>
            </a:r>
            <a:r>
              <a:rPr lang="pt-PT" sz="1200" b="1" kern="1200" dirty="0">
                <a:solidFill>
                  <a:schemeClr val="tx1"/>
                </a:solidFill>
                <a:effectLst/>
                <a:latin typeface="+mn-lt"/>
                <a:ea typeface="+mn-ea"/>
                <a:cs typeface="+mn-cs"/>
              </a:rPr>
              <a:t>para uma sociedade onde o fator chave da produção, aquilo que faz o desenvolvimento de um país, passou a ser outra coisa que não energia, que não a matéria-prima, mas sim o conhecimento,</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6</a:t>
            </a:fld>
            <a:endParaRPr lang="pt-PT"/>
          </a:p>
        </p:txBody>
      </p:sp>
    </p:spTree>
    <p:extLst>
      <p:ext uri="{BB962C8B-B14F-4D97-AF65-F5344CB8AC3E}">
        <p14:creationId xmlns:p14="http://schemas.microsoft.com/office/powerpoint/2010/main" val="60840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b="1" kern="1200" dirty="0">
                <a:solidFill>
                  <a:schemeClr val="tx1"/>
                </a:solidFill>
                <a:effectLst/>
                <a:latin typeface="+mn-lt"/>
                <a:ea typeface="+mn-ea"/>
                <a:cs typeface="+mn-cs"/>
              </a:rPr>
              <a:t>Cada era histórica cria um sistema educacional que atende as suas necessidades próprias</a:t>
            </a:r>
            <a:r>
              <a:rPr lang="pt-PT" sz="1200" kern="1200" dirty="0">
                <a:solidFill>
                  <a:schemeClr val="tx1"/>
                </a:solidFill>
                <a:effectLst/>
                <a:latin typeface="+mn-lt"/>
                <a:ea typeface="+mn-ea"/>
                <a:cs typeface="+mn-cs"/>
              </a:rPr>
              <a:t>. Vivemos uma mudança de era que impõe a necessidade de alterações profundas, designadamente na educação, alterações que autores como Ivan </a:t>
            </a:r>
            <a:r>
              <a:rPr lang="pt-PT" sz="1200" kern="1200" dirty="0" err="1">
                <a:solidFill>
                  <a:schemeClr val="tx1"/>
                </a:solidFill>
                <a:effectLst/>
                <a:latin typeface="+mn-lt"/>
                <a:ea typeface="+mn-ea"/>
                <a:cs typeface="+mn-cs"/>
              </a:rPr>
              <a:t>Illich</a:t>
            </a:r>
            <a:r>
              <a:rPr lang="pt-PT" sz="1200" kern="1200" dirty="0">
                <a:solidFill>
                  <a:schemeClr val="tx1"/>
                </a:solidFill>
                <a:effectLst/>
                <a:latin typeface="+mn-lt"/>
                <a:ea typeface="+mn-ea"/>
                <a:cs typeface="+mn-cs"/>
              </a:rPr>
              <a:t> ou Paulo Freire, entre outros, vêm reclamando desde os anos 60 do século passado, mas que agora se tornam verdadeiramente incontornáveis. </a:t>
            </a:r>
          </a:p>
          <a:p>
            <a:r>
              <a:rPr lang="pt-PT" sz="1200" kern="1200" dirty="0">
                <a:solidFill>
                  <a:schemeClr val="tx1"/>
                </a:solidFill>
                <a:effectLst/>
                <a:latin typeface="+mn-lt"/>
                <a:ea typeface="+mn-ea"/>
                <a:cs typeface="+mn-cs"/>
              </a:rPr>
              <a:t>Consoante os contextos históricos, sociais, económicos, culturais e políticos, assim se processa a educação. A transformação da sociedade industrial para a sociedade do conhecimento muda profundamente as condições de desenvolvimento das funções sociais da educação e muda igualmente os seus objetivos e a abordagem pedagógica a realizar. A preparação para a vida ativa num mundo de trabalho precário, a volatilidade dos mercados, a construção de competências para atuar num mundo imprevisível e em permanente mudança, requer, também, </a:t>
            </a:r>
            <a:r>
              <a:rPr lang="pt-PT" sz="1200" b="1" kern="1200" dirty="0">
                <a:solidFill>
                  <a:schemeClr val="tx1"/>
                </a:solidFill>
                <a:effectLst/>
                <a:latin typeface="+mn-lt"/>
                <a:ea typeface="+mn-ea"/>
                <a:cs typeface="+mn-cs"/>
              </a:rPr>
              <a:t>a transformação das pedagogias no sentido da passagem do modelo transmissivo, que continua a caracterizar os sistemas educativos ocidentais, para modelos mais autónomos que privilegiem a iniciativa, a inovação, a participação e a coresponsabilização dos alunos pela sua própria aprendizagem (FIGUEIREDO, 2016)</a:t>
            </a:r>
            <a:r>
              <a:rPr lang="pt-PT" sz="1200" b="1" kern="1200" baseline="-25000" dirty="0">
                <a:solidFill>
                  <a:schemeClr val="tx1"/>
                </a:solidFill>
                <a:effectLst/>
                <a:latin typeface="+mn-lt"/>
                <a:ea typeface="+mn-ea"/>
                <a:cs typeface="+mn-cs"/>
              </a:rPr>
              <a:t>.</a:t>
            </a:r>
            <a:endParaRPr lang="pt-PT" sz="1200" b="1" kern="1200" dirty="0">
              <a:solidFill>
                <a:schemeClr val="tx1"/>
              </a:solidFill>
              <a:effectLst/>
              <a:latin typeface="+mn-lt"/>
              <a:ea typeface="+mn-ea"/>
              <a:cs typeface="+mn-cs"/>
            </a:endParaRP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7</a:t>
            </a:fld>
            <a:endParaRPr lang="pt-PT"/>
          </a:p>
        </p:txBody>
      </p:sp>
    </p:spTree>
    <p:extLst>
      <p:ext uri="{BB962C8B-B14F-4D97-AF65-F5344CB8AC3E}">
        <p14:creationId xmlns:p14="http://schemas.microsoft.com/office/powerpoint/2010/main" val="1273569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Desde sempre esta modalidade de educação, que </a:t>
            </a:r>
            <a:r>
              <a:rPr lang="pt-PT" sz="1200" b="1" kern="1200" dirty="0">
                <a:solidFill>
                  <a:schemeClr val="tx1"/>
                </a:solidFill>
                <a:effectLst/>
                <a:latin typeface="+mn-lt"/>
                <a:ea typeface="+mn-ea"/>
                <a:cs typeface="+mn-cs"/>
              </a:rPr>
              <a:t>teve a sua origem na sociedade pós industrial, tem estado ligada à necessidade de incluir social e profissionalmente pessoas que, por diversas circunstâncias, não podiam atender a sistemas de ensino presencial.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dirty="0"/>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8</a:t>
            </a:fld>
            <a:endParaRPr lang="pt-PT"/>
          </a:p>
        </p:txBody>
      </p:sp>
    </p:spTree>
    <p:extLst>
      <p:ext uri="{BB962C8B-B14F-4D97-AF65-F5344CB8AC3E}">
        <p14:creationId xmlns:p14="http://schemas.microsoft.com/office/powerpoint/2010/main" val="1007673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kern="1200" dirty="0">
                <a:solidFill>
                  <a:schemeClr val="tx1"/>
                </a:solidFill>
                <a:effectLst/>
                <a:latin typeface="+mn-lt"/>
                <a:ea typeface="+mn-ea"/>
                <a:cs typeface="+mn-cs"/>
              </a:rPr>
              <a:t>Basta recordarmos o que esteve na base da criação da pioneira </a:t>
            </a:r>
            <a:r>
              <a:rPr lang="pt-PT" sz="1200" i="1" kern="1200" dirty="0">
                <a:solidFill>
                  <a:schemeClr val="tx1"/>
                </a:solidFill>
                <a:effectLst/>
                <a:latin typeface="+mn-lt"/>
                <a:ea typeface="+mn-ea"/>
                <a:cs typeface="+mn-cs"/>
              </a:rPr>
              <a:t>Open </a:t>
            </a:r>
            <a:r>
              <a:rPr lang="pt-PT" sz="1200" i="1" kern="1200" dirty="0" err="1">
                <a:solidFill>
                  <a:schemeClr val="tx1"/>
                </a:solidFill>
                <a:effectLst/>
                <a:latin typeface="+mn-lt"/>
                <a:ea typeface="+mn-ea"/>
                <a:cs typeface="+mn-cs"/>
              </a:rPr>
              <a:t>University</a:t>
            </a:r>
            <a:r>
              <a:rPr lang="pt-PT" sz="1200" kern="1200" dirty="0">
                <a:solidFill>
                  <a:schemeClr val="tx1"/>
                </a:solidFill>
                <a:effectLst/>
                <a:latin typeface="+mn-lt"/>
                <a:ea typeface="+mn-ea"/>
                <a:cs typeface="+mn-cs"/>
              </a:rPr>
              <a:t> (OU), no Reino Unido, que ainda hoje constitui uma referência maior na </a:t>
            </a:r>
            <a:r>
              <a:rPr lang="pt-PT" sz="1200" kern="1200" dirty="0" err="1">
                <a:solidFill>
                  <a:schemeClr val="tx1"/>
                </a:solidFill>
                <a:effectLst/>
                <a:latin typeface="+mn-lt"/>
                <a:ea typeface="+mn-ea"/>
                <a:cs typeface="+mn-cs"/>
              </a:rPr>
              <a:t>EaD</a:t>
            </a:r>
            <a:r>
              <a:rPr lang="pt-PT" sz="1200" kern="1200" dirty="0">
                <a:solidFill>
                  <a:schemeClr val="tx1"/>
                </a:solidFill>
                <a:effectLst/>
                <a:latin typeface="+mn-lt"/>
                <a:ea typeface="+mn-ea"/>
                <a:cs typeface="+mn-cs"/>
              </a:rPr>
              <a:t>. Quando </a:t>
            </a:r>
            <a:r>
              <a:rPr lang="pt-PT" sz="1200" kern="1200" dirty="0" err="1">
                <a:solidFill>
                  <a:schemeClr val="tx1"/>
                </a:solidFill>
                <a:effectLst/>
                <a:latin typeface="+mn-lt"/>
                <a:ea typeface="+mn-ea"/>
                <a:cs typeface="+mn-cs"/>
              </a:rPr>
              <a:t>Harold</a:t>
            </a:r>
            <a:r>
              <a:rPr lang="pt-PT" sz="1200" kern="1200" dirty="0">
                <a:solidFill>
                  <a:schemeClr val="tx1"/>
                </a:solidFill>
                <a:effectLst/>
                <a:latin typeface="+mn-lt"/>
                <a:ea typeface="+mn-ea"/>
                <a:cs typeface="+mn-cs"/>
              </a:rPr>
              <a:t> Wilson, 1º ministro trabalhista apoiou a criação da </a:t>
            </a:r>
            <a:r>
              <a:rPr lang="pt-PT" sz="1200" i="1" kern="1200" dirty="0">
                <a:solidFill>
                  <a:schemeClr val="tx1"/>
                </a:solidFill>
                <a:effectLst/>
                <a:latin typeface="+mn-lt"/>
                <a:ea typeface="+mn-ea"/>
                <a:cs typeface="+mn-cs"/>
              </a:rPr>
              <a:t>Open </a:t>
            </a:r>
            <a:r>
              <a:rPr lang="pt-PT" sz="1200" i="1" kern="1200" dirty="0" err="1">
                <a:solidFill>
                  <a:schemeClr val="tx1"/>
                </a:solidFill>
                <a:effectLst/>
                <a:latin typeface="+mn-lt"/>
                <a:ea typeface="+mn-ea"/>
                <a:cs typeface="+mn-cs"/>
              </a:rPr>
              <a:t>University</a:t>
            </a:r>
            <a:r>
              <a:rPr lang="pt-PT" sz="1200" kern="1200" dirty="0">
                <a:solidFill>
                  <a:schemeClr val="tx1"/>
                </a:solidFill>
                <a:effectLst/>
                <a:latin typeface="+mn-lt"/>
                <a:ea typeface="+mn-ea"/>
                <a:cs typeface="+mn-cs"/>
              </a:rPr>
              <a:t>, em 1965, tinha em vista </a:t>
            </a:r>
            <a:r>
              <a:rPr lang="pt-PT" sz="1200" b="1" kern="1200" dirty="0">
                <a:solidFill>
                  <a:schemeClr val="tx1"/>
                </a:solidFill>
                <a:effectLst/>
                <a:latin typeface="+mn-lt"/>
                <a:ea typeface="+mn-ea"/>
                <a:cs typeface="+mn-cs"/>
              </a:rPr>
              <a:t>modernizar a sociedade britânica e criar uma economia mais competitiva mas, ao mesmo tempo, promover uma maior igualdade de oportunidades e provocar a mobilidade social. </a:t>
            </a:r>
          </a:p>
          <a:p>
            <a:r>
              <a:rPr lang="pt-PT" sz="1200" kern="1200" dirty="0">
                <a:solidFill>
                  <a:schemeClr val="tx1"/>
                </a:solidFill>
                <a:effectLst/>
                <a:latin typeface="+mn-lt"/>
                <a:ea typeface="+mn-ea"/>
                <a:cs typeface="+mn-cs"/>
              </a:rPr>
              <a:t> </a:t>
            </a:r>
          </a:p>
          <a:p>
            <a:endParaRPr lang="pt-PT" dirty="0"/>
          </a:p>
        </p:txBody>
      </p:sp>
      <p:sp>
        <p:nvSpPr>
          <p:cNvPr id="4" name="Marcador de Posição do Número do Diapositivo 3"/>
          <p:cNvSpPr>
            <a:spLocks noGrp="1"/>
          </p:cNvSpPr>
          <p:nvPr>
            <p:ph type="sldNum" sz="quarter" idx="5"/>
          </p:nvPr>
        </p:nvSpPr>
        <p:spPr/>
        <p:txBody>
          <a:bodyPr/>
          <a:lstStyle/>
          <a:p>
            <a:fld id="{47856991-6B06-466D-8FCA-85CACA2F9168}" type="slidenum">
              <a:rPr lang="pt-PT" smtClean="0"/>
              <a:t>9</a:t>
            </a:fld>
            <a:endParaRPr lang="pt-PT"/>
          </a:p>
        </p:txBody>
      </p:sp>
    </p:spTree>
    <p:extLst>
      <p:ext uri="{BB962C8B-B14F-4D97-AF65-F5344CB8AC3E}">
        <p14:creationId xmlns:p14="http://schemas.microsoft.com/office/powerpoint/2010/main" val="290996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PT"/>
              <a:t>Clique para editar o estilo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Faça clique para editar o estilo</a:t>
            </a:r>
          </a:p>
        </p:txBody>
      </p:sp>
      <p:sp>
        <p:nvSpPr>
          <p:cNvPr id="4" name="Marcador de Posição da Data 3"/>
          <p:cNvSpPr>
            <a:spLocks noGrp="1"/>
          </p:cNvSpPr>
          <p:nvPr>
            <p:ph type="dt" sz="half" idx="10"/>
          </p:nvPr>
        </p:nvSpPr>
        <p:spPr/>
        <p:txBody>
          <a:body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3444633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Texto Vertical 2"/>
          <p:cNvSpPr>
            <a:spLocks noGrp="1"/>
          </p:cNvSpPr>
          <p:nvPr>
            <p:ph type="body" orient="vert" idx="1"/>
          </p:nvPr>
        </p:nvSpPr>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1763558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PT"/>
              <a:t>Clique para editar o estilo</a:t>
            </a:r>
          </a:p>
        </p:txBody>
      </p:sp>
      <p:sp>
        <p:nvSpPr>
          <p:cNvPr id="3" name="Marcador de Posição de Texto Vertical 2"/>
          <p:cNvSpPr>
            <a:spLocks noGrp="1"/>
          </p:cNvSpPr>
          <p:nvPr>
            <p:ph type="body" orient="vert" idx="1"/>
          </p:nvPr>
        </p:nvSpPr>
        <p:spPr>
          <a:xfrm>
            <a:off x="838200" y="365125"/>
            <a:ext cx="7734300" cy="5811838"/>
          </a:xfrm>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264967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idx="1"/>
          </p:nvPr>
        </p:nvSpPr>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1300331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PT"/>
              <a:t>Clique para editar o estilo</a:t>
            </a:r>
          </a:p>
        </p:txBody>
      </p:sp>
      <p:sp>
        <p:nvSpPr>
          <p:cNvPr id="3" name="Marcador de Posição do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a:t>
            </a:r>
          </a:p>
        </p:txBody>
      </p:sp>
      <p:sp>
        <p:nvSpPr>
          <p:cNvPr id="4" name="Marcador de Posição da Data 3"/>
          <p:cNvSpPr>
            <a:spLocks noGrp="1"/>
          </p:cNvSpPr>
          <p:nvPr>
            <p:ph type="dt" sz="half" idx="10"/>
          </p:nvPr>
        </p:nvSpPr>
        <p:spPr/>
        <p:txBody>
          <a:body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2079209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sz="half" idx="1"/>
          </p:nvPr>
        </p:nvSpPr>
        <p:spPr>
          <a:xfrm>
            <a:off x="838200" y="1825625"/>
            <a:ext cx="5181600" cy="435133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p:cNvSpPr>
            <a:spLocks noGrp="1"/>
          </p:cNvSpPr>
          <p:nvPr>
            <p:ph sz="half" idx="2"/>
          </p:nvPr>
        </p:nvSpPr>
        <p:spPr>
          <a:xfrm>
            <a:off x="6172200" y="1825625"/>
            <a:ext cx="5181600" cy="435133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p:cNvSpPr>
            <a:spLocks noGrp="1"/>
          </p:cNvSpPr>
          <p:nvPr>
            <p:ph type="dt" sz="half" idx="10"/>
          </p:nvPr>
        </p:nvSpPr>
        <p:spPr/>
        <p:txBody>
          <a:bodyPr/>
          <a:lstStyle/>
          <a:p>
            <a:fld id="{13CA4BA9-1B7C-44C3-98F7-41858D1C7D13}" type="datetimeFigureOut">
              <a:rPr lang="pt-PT" smtClean="0"/>
              <a:t>14/11/2024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45503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PT"/>
              <a:t>Clique para editar o estilo</a:t>
            </a:r>
          </a:p>
        </p:txBody>
      </p:sp>
      <p:sp>
        <p:nvSpPr>
          <p:cNvPr id="3" name="Marcador de Posição do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4" name="Marcador de Posição de Conteúdo 3"/>
          <p:cNvSpPr>
            <a:spLocks noGrp="1"/>
          </p:cNvSpPr>
          <p:nvPr>
            <p:ph sz="half" idx="2"/>
          </p:nvPr>
        </p:nvSpPr>
        <p:spPr>
          <a:xfrm>
            <a:off x="839788" y="2505075"/>
            <a:ext cx="5157787" cy="368458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6" name="Marcador de Posição de Conteúdo 5"/>
          <p:cNvSpPr>
            <a:spLocks noGrp="1"/>
          </p:cNvSpPr>
          <p:nvPr>
            <p:ph sz="quarter" idx="4"/>
          </p:nvPr>
        </p:nvSpPr>
        <p:spPr>
          <a:xfrm>
            <a:off x="6172200" y="2505075"/>
            <a:ext cx="5183188" cy="368458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p:cNvSpPr>
            <a:spLocks noGrp="1"/>
          </p:cNvSpPr>
          <p:nvPr>
            <p:ph type="dt" sz="half" idx="10"/>
          </p:nvPr>
        </p:nvSpPr>
        <p:spPr/>
        <p:txBody>
          <a:bodyPr/>
          <a:lstStyle/>
          <a:p>
            <a:fld id="{13CA4BA9-1B7C-44C3-98F7-41858D1C7D13}" type="datetimeFigureOut">
              <a:rPr lang="pt-PT" smtClean="0"/>
              <a:t>14/11/2024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221790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a Data 2"/>
          <p:cNvSpPr>
            <a:spLocks noGrp="1"/>
          </p:cNvSpPr>
          <p:nvPr>
            <p:ph type="dt" sz="half" idx="10"/>
          </p:nvPr>
        </p:nvSpPr>
        <p:spPr/>
        <p:txBody>
          <a:bodyPr/>
          <a:lstStyle/>
          <a:p>
            <a:fld id="{13CA4BA9-1B7C-44C3-98F7-41858D1C7D13}" type="datetimeFigureOut">
              <a:rPr lang="pt-PT" smtClean="0"/>
              <a:t>14/11/2024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3759578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13CA4BA9-1B7C-44C3-98F7-41858D1C7D13}" type="datetimeFigureOut">
              <a:rPr lang="pt-PT" smtClean="0"/>
              <a:t>14/11/2024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300440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a:t>Clique para editar o estilo</a:t>
            </a:r>
          </a:p>
        </p:txBody>
      </p:sp>
      <p:sp>
        <p:nvSpPr>
          <p:cNvPr id="3" name="Marcador de Posição de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13CA4BA9-1B7C-44C3-98F7-41858D1C7D13}" type="datetimeFigureOut">
              <a:rPr lang="pt-PT" smtClean="0"/>
              <a:t>14/11/2024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2659935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a:t>Clique para editar o estilo</a:t>
            </a:r>
          </a:p>
        </p:txBody>
      </p:sp>
      <p:sp>
        <p:nvSpPr>
          <p:cNvPr id="3" name="Marcador de Posição d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13CA4BA9-1B7C-44C3-98F7-41858D1C7D13}" type="datetimeFigureOut">
              <a:rPr lang="pt-PT" smtClean="0"/>
              <a:t>14/11/2024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08C5BFB-57E0-4A43-872A-1D3348EDCCD6}" type="slidenum">
              <a:rPr lang="pt-PT" smtClean="0"/>
              <a:t>‹nº›</a:t>
            </a:fld>
            <a:endParaRPr lang="pt-PT"/>
          </a:p>
        </p:txBody>
      </p:sp>
    </p:spTree>
    <p:extLst>
      <p:ext uri="{BB962C8B-B14F-4D97-AF65-F5344CB8AC3E}">
        <p14:creationId xmlns:p14="http://schemas.microsoft.com/office/powerpoint/2010/main" val="733297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a:t>
            </a:r>
          </a:p>
        </p:txBody>
      </p:sp>
      <p:sp>
        <p:nvSpPr>
          <p:cNvPr id="3" name="Marcador de Posição do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A4BA9-1B7C-44C3-98F7-41858D1C7D13}" type="datetimeFigureOut">
              <a:rPr lang="pt-PT" smtClean="0"/>
              <a:t>14/11/2024</a:t>
            </a:fld>
            <a:endParaRPr lang="pt-PT"/>
          </a:p>
        </p:txBody>
      </p:sp>
      <p:sp>
        <p:nvSpPr>
          <p:cNvPr id="5" name="Marcador de Posição do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C5BFB-57E0-4A43-872A-1D3348EDCCD6}" type="slidenum">
              <a:rPr lang="pt-PT" smtClean="0"/>
              <a:t>‹nº›</a:t>
            </a:fld>
            <a:endParaRPr lang="pt-PT"/>
          </a:p>
        </p:txBody>
      </p:sp>
    </p:spTree>
    <p:extLst>
      <p:ext uri="{BB962C8B-B14F-4D97-AF65-F5344CB8AC3E}">
        <p14:creationId xmlns:p14="http://schemas.microsoft.com/office/powerpoint/2010/main" val="326645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38509" y="640561"/>
            <a:ext cx="9112814" cy="2387600"/>
          </a:xfrm>
        </p:spPr>
        <p:txBody>
          <a:bodyPr>
            <a:normAutofit/>
          </a:bodyPr>
          <a:lstStyle/>
          <a:p>
            <a:pPr algn="l"/>
            <a:r>
              <a:rPr lang="pt-PT" sz="4000" dirty="0"/>
              <a:t>Educação a Distância e Educação Aberta: </a:t>
            </a:r>
            <a:r>
              <a:rPr lang="pt-PT" sz="2800" dirty="0"/>
              <a:t>Inovação, Partilha e Inclusão</a:t>
            </a:r>
          </a:p>
        </p:txBody>
      </p:sp>
      <p:sp>
        <p:nvSpPr>
          <p:cNvPr id="3" name="Subtítulo 2"/>
          <p:cNvSpPr>
            <a:spLocks noGrp="1"/>
          </p:cNvSpPr>
          <p:nvPr>
            <p:ph type="subTitle" idx="1"/>
          </p:nvPr>
        </p:nvSpPr>
        <p:spPr>
          <a:xfrm>
            <a:off x="1899821" y="3429000"/>
            <a:ext cx="9908915" cy="1655762"/>
          </a:xfrm>
        </p:spPr>
        <p:txBody>
          <a:bodyPr>
            <a:normAutofit/>
          </a:bodyPr>
          <a:lstStyle/>
          <a:p>
            <a:pPr algn="l"/>
            <a:r>
              <a:rPr lang="pt-PT" dirty="0"/>
              <a:t>                                                      Lúcia Amante</a:t>
            </a:r>
          </a:p>
          <a:p>
            <a:r>
              <a:rPr lang="pt-PT" dirty="0"/>
              <a:t>                                                      </a:t>
            </a:r>
            <a:r>
              <a:rPr lang="pt-PT" dirty="0" err="1"/>
              <a:t>Lab</a:t>
            </a:r>
            <a:r>
              <a:rPr lang="pt-PT" dirty="0"/>
              <a:t>. de Educação a Distância e Elearning (LE@D)</a:t>
            </a:r>
          </a:p>
          <a:p>
            <a:r>
              <a:rPr lang="pt-PT" dirty="0"/>
              <a:t>	         Universidade Aberta - Portugal</a:t>
            </a:r>
          </a:p>
          <a:p>
            <a:endParaRPr lang="pt-PT" dirty="0"/>
          </a:p>
          <a:p>
            <a:endParaRPr lang="pt-PT" dirty="0"/>
          </a:p>
        </p:txBody>
      </p:sp>
      <p:pic>
        <p:nvPicPr>
          <p:cNvPr id="4" name="Imagem 3">
            <a:extLst>
              <a:ext uri="{FF2B5EF4-FFF2-40B4-BE49-F238E27FC236}">
                <a16:creationId xmlns:a16="http://schemas.microsoft.com/office/drawing/2014/main" id="{7405B72B-3512-4BAF-9EC1-7B75F3C77AE0}"/>
              </a:ext>
            </a:extLst>
          </p:cNvPr>
          <p:cNvPicPr>
            <a:picLocks noChangeAspect="1"/>
          </p:cNvPicPr>
          <p:nvPr/>
        </p:nvPicPr>
        <p:blipFill>
          <a:blip r:embed="rId3"/>
          <a:stretch>
            <a:fillRect/>
          </a:stretch>
        </p:blipFill>
        <p:spPr>
          <a:xfrm rot="16200000">
            <a:off x="-2066278" y="2066278"/>
            <a:ext cx="6858000" cy="2725444"/>
          </a:xfrm>
          <a:prstGeom prst="rect">
            <a:avLst/>
          </a:prstGeom>
        </p:spPr>
      </p:pic>
      <p:pic>
        <p:nvPicPr>
          <p:cNvPr id="6" name="Imagem 5">
            <a:extLst>
              <a:ext uri="{FF2B5EF4-FFF2-40B4-BE49-F238E27FC236}">
                <a16:creationId xmlns:a16="http://schemas.microsoft.com/office/drawing/2014/main" id="{908BC213-E4EA-4A5C-A00A-44A12B09542C}"/>
              </a:ext>
            </a:extLst>
          </p:cNvPr>
          <p:cNvPicPr>
            <a:picLocks noChangeAspect="1"/>
          </p:cNvPicPr>
          <p:nvPr/>
        </p:nvPicPr>
        <p:blipFill>
          <a:blip r:embed="rId4"/>
          <a:stretch>
            <a:fillRect/>
          </a:stretch>
        </p:blipFill>
        <p:spPr>
          <a:xfrm>
            <a:off x="6001278" y="5061738"/>
            <a:ext cx="3311426" cy="847725"/>
          </a:xfrm>
          <a:prstGeom prst="rect">
            <a:avLst/>
          </a:prstGeom>
        </p:spPr>
      </p:pic>
    </p:spTree>
    <p:extLst>
      <p:ext uri="{BB962C8B-B14F-4D97-AF65-F5344CB8AC3E}">
        <p14:creationId xmlns:p14="http://schemas.microsoft.com/office/powerpoint/2010/main" val="2442264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096000" y="1510855"/>
            <a:ext cx="5566902" cy="4801314"/>
          </a:xfrm>
          <a:prstGeom prst="rect">
            <a:avLst/>
          </a:prstGeom>
          <a:noFill/>
        </p:spPr>
        <p:txBody>
          <a:bodyPr wrap="square" rtlCol="0">
            <a:spAutoFit/>
          </a:bodyPr>
          <a:lstStyle/>
          <a:p>
            <a:r>
              <a:rPr lang="pt-PT" sz="2400" dirty="0"/>
              <a:t>Grupos que habitualmente estão ausentes das formas convencionais de educação, após a escolaridade obrigatória, ganham com a </a:t>
            </a:r>
            <a:r>
              <a:rPr lang="pt-PT" sz="2400" dirty="0" err="1"/>
              <a:t>EaD</a:t>
            </a:r>
            <a:r>
              <a:rPr lang="pt-PT" sz="2400" dirty="0"/>
              <a:t> novas oportunidades de ser </a:t>
            </a:r>
            <a:r>
              <a:rPr lang="pt-PT" sz="2400" dirty="0" err="1"/>
              <a:t>re-envolvidos</a:t>
            </a:r>
            <a:r>
              <a:rPr lang="pt-PT" sz="2400" dirty="0"/>
              <a:t> em processos de aprendizagem e de educação. </a:t>
            </a:r>
            <a:r>
              <a:rPr lang="pt-PT" sz="2400" i="1" dirty="0"/>
              <a:t>E</a:t>
            </a:r>
            <a:r>
              <a:rPr lang="pt-PT" sz="2400" dirty="0"/>
              <a:t>ncontram na </a:t>
            </a:r>
            <a:r>
              <a:rPr lang="pt-PT" sz="2400" dirty="0" err="1"/>
              <a:t>EaD</a:t>
            </a:r>
            <a:r>
              <a:rPr lang="pt-PT" sz="2400" dirty="0"/>
              <a:t> uma porta de acesso ao conhecimento certificado e com ele a profissões mais qualificadas a que se liga a ascensão social e uma maior participação cidadã que decorre desse acesso à informação e à cultura.</a:t>
            </a:r>
          </a:p>
          <a:p>
            <a:endParaRPr lang="pt-PT" dirty="0"/>
          </a:p>
        </p:txBody>
      </p:sp>
      <p:sp>
        <p:nvSpPr>
          <p:cNvPr id="8" name="Retângulo 7">
            <a:extLst>
              <a:ext uri="{FF2B5EF4-FFF2-40B4-BE49-F238E27FC236}">
                <a16:creationId xmlns:a16="http://schemas.microsoft.com/office/drawing/2014/main" id="{B26AACEA-83AF-45C9-87F4-ADF9CED115CA}"/>
              </a:ext>
            </a:extLst>
          </p:cNvPr>
          <p:cNvSpPr/>
          <p:nvPr/>
        </p:nvSpPr>
        <p:spPr>
          <a:xfrm>
            <a:off x="7149850" y="6488668"/>
            <a:ext cx="5115568" cy="369332"/>
          </a:xfrm>
          <a:prstGeom prst="rect">
            <a:avLst/>
          </a:prstGeom>
          <a:solidFill>
            <a:schemeClr val="accent1">
              <a:lumMod val="40000"/>
              <a:lumOff val="60000"/>
            </a:schemeClr>
          </a:solidFill>
        </p:spPr>
        <p:txBody>
          <a:bodyPr wrap="none">
            <a:spAutoFit/>
          </a:bodyPr>
          <a:lstStyle/>
          <a:p>
            <a:r>
              <a:rPr lang="pt-PT" b="1" dirty="0">
                <a:solidFill>
                  <a:srgbClr val="0070C0"/>
                </a:solidFill>
              </a:rPr>
              <a:t>2. Educação a Distância e democratização do ensino</a:t>
            </a:r>
          </a:p>
        </p:txBody>
      </p:sp>
      <p:pic>
        <p:nvPicPr>
          <p:cNvPr id="10" name="Imagem 9">
            <a:extLst>
              <a:ext uri="{FF2B5EF4-FFF2-40B4-BE49-F238E27FC236}">
                <a16:creationId xmlns:a16="http://schemas.microsoft.com/office/drawing/2014/main" id="{ED230336-8667-4261-B815-EFC78190D8A4}"/>
              </a:ext>
            </a:extLst>
          </p:cNvPr>
          <p:cNvPicPr>
            <a:picLocks noChangeAspect="1"/>
          </p:cNvPicPr>
          <p:nvPr/>
        </p:nvPicPr>
        <p:blipFill>
          <a:blip r:embed="rId3"/>
          <a:stretch>
            <a:fillRect/>
          </a:stretch>
        </p:blipFill>
        <p:spPr>
          <a:xfrm>
            <a:off x="-3115" y="1510855"/>
            <a:ext cx="5787119" cy="4369083"/>
          </a:xfrm>
          <a:prstGeom prst="rect">
            <a:avLst/>
          </a:prstGeom>
        </p:spPr>
      </p:pic>
    </p:spTree>
    <p:extLst>
      <p:ext uri="{BB962C8B-B14F-4D97-AF65-F5344CB8AC3E}">
        <p14:creationId xmlns:p14="http://schemas.microsoft.com/office/powerpoint/2010/main" val="1663477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770513" y="115910"/>
            <a:ext cx="3421487" cy="5632311"/>
          </a:xfrm>
          <a:prstGeom prst="rect">
            <a:avLst/>
          </a:prstGeom>
          <a:noFill/>
        </p:spPr>
        <p:txBody>
          <a:bodyPr wrap="square" rtlCol="0">
            <a:spAutoFit/>
          </a:bodyPr>
          <a:lstStyle/>
          <a:p>
            <a:endParaRPr lang="pt-PT" sz="2400" dirty="0"/>
          </a:p>
          <a:p>
            <a:r>
              <a:rPr lang="pt-PT" sz="2400" dirty="0"/>
              <a:t>Com a acelerada evolução tecnológica, a forma e o papel da educação a distância sofreram muitas alterações. A comunicação mediada por computador revolucionou a </a:t>
            </a:r>
            <a:r>
              <a:rPr lang="pt-PT" sz="2400" dirty="0" err="1"/>
              <a:t>EaD</a:t>
            </a:r>
            <a:r>
              <a:rPr lang="pt-PT" sz="2400" dirty="0"/>
              <a:t>, dando lugar ao que alguns designam como </a:t>
            </a:r>
          </a:p>
          <a:p>
            <a:r>
              <a:rPr lang="pt-PT" sz="2400" b="1" dirty="0"/>
              <a:t>a </a:t>
            </a:r>
            <a:r>
              <a:rPr lang="pt-PT" sz="2400" b="1" i="1" dirty="0"/>
              <a:t>terceira geração do ensino a distância.</a:t>
            </a:r>
            <a:r>
              <a:rPr lang="pt-PT" sz="2400" i="1" dirty="0"/>
              <a:t> (</a:t>
            </a:r>
            <a:r>
              <a:rPr lang="pt-PT" sz="2400" dirty="0" err="1"/>
              <a:t>Harasim</a:t>
            </a:r>
            <a:r>
              <a:rPr lang="pt-PT" sz="2400" dirty="0"/>
              <a:t>, 2000; </a:t>
            </a:r>
            <a:r>
              <a:rPr lang="pt-PT" sz="2400" dirty="0" err="1"/>
              <a:t>Garrison</a:t>
            </a:r>
            <a:r>
              <a:rPr lang="pt-PT" sz="2400" dirty="0"/>
              <a:t>, 2000). </a:t>
            </a:r>
          </a:p>
        </p:txBody>
      </p:sp>
      <p:sp>
        <p:nvSpPr>
          <p:cNvPr id="3" name="Retângulo 2"/>
          <p:cNvSpPr/>
          <p:nvPr/>
        </p:nvSpPr>
        <p:spPr>
          <a:xfrm>
            <a:off x="8873542" y="6488668"/>
            <a:ext cx="3318457" cy="369332"/>
          </a:xfrm>
          <a:prstGeom prst="rect">
            <a:avLst/>
          </a:prstGeom>
          <a:solidFill>
            <a:schemeClr val="accent4">
              <a:lumMod val="60000"/>
              <a:lumOff val="40000"/>
            </a:schemeClr>
          </a:solidFill>
        </p:spPr>
        <p:txBody>
          <a:bodyPr wrap="square">
            <a:spAutoFit/>
          </a:bodyPr>
          <a:lstStyle/>
          <a:p>
            <a:r>
              <a:rPr lang="pt-PT" b="1" dirty="0"/>
              <a:t>3. Evolução dos sistemas de </a:t>
            </a:r>
            <a:r>
              <a:rPr lang="pt-PT" b="1" dirty="0" err="1"/>
              <a:t>EaD</a:t>
            </a:r>
            <a:endParaRPr lang="pt-PT" b="1" dirty="0"/>
          </a:p>
        </p:txBody>
      </p:sp>
      <p:pic>
        <p:nvPicPr>
          <p:cNvPr id="3074" name="Picture 2" descr="Toimivat Apple 1 -tietokoneet käyvät maailmassa vähi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093" y="504310"/>
            <a:ext cx="7867419" cy="480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934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173792" y="895894"/>
            <a:ext cx="4018208" cy="4832092"/>
          </a:xfrm>
          <a:prstGeom prst="rect">
            <a:avLst/>
          </a:prstGeom>
          <a:noFill/>
        </p:spPr>
        <p:txBody>
          <a:bodyPr wrap="square" rtlCol="0">
            <a:spAutoFit/>
          </a:bodyPr>
          <a:lstStyle/>
          <a:p>
            <a:r>
              <a:rPr lang="pt-PT" sz="2200" dirty="0"/>
              <a:t>Surgem novos espaços pedagógicos onde a </a:t>
            </a:r>
            <a:r>
              <a:rPr lang="pt-PT" sz="2200" b="1" dirty="0"/>
              <a:t>interação</a:t>
            </a:r>
            <a:r>
              <a:rPr lang="pt-PT" sz="2200" dirty="0"/>
              <a:t> assume um papel primordial, dando lugar à construção conjunta de aprendizagens, ultrapassando a mera transmissão e consumo de informação. Nestes novos espaços a </a:t>
            </a:r>
            <a:r>
              <a:rPr lang="pt-PT" sz="2200" dirty="0" err="1"/>
              <a:t>EaD</a:t>
            </a:r>
            <a:r>
              <a:rPr lang="pt-PT" sz="2200" dirty="0"/>
              <a:t> passou a assentar essencialmente em </a:t>
            </a:r>
            <a:r>
              <a:rPr lang="pt-PT" sz="2200" b="1" dirty="0"/>
              <a:t>Ambientes Virtuais de Aprendizagem </a:t>
            </a:r>
            <a:r>
              <a:rPr lang="pt-PT" sz="2200" dirty="0"/>
              <a:t>(AVA), sendo designada frequentemente como Educação </a:t>
            </a:r>
            <a:r>
              <a:rPr lang="pt-PT" sz="2200" i="1" dirty="0"/>
              <a:t>Online</a:t>
            </a:r>
            <a:r>
              <a:rPr lang="pt-PT" sz="2200" dirty="0"/>
              <a:t> e</a:t>
            </a:r>
            <a:r>
              <a:rPr lang="pt-PT" sz="2200" i="1" dirty="0"/>
              <a:t>/</a:t>
            </a:r>
            <a:r>
              <a:rPr lang="pt-PT" sz="2200" dirty="0"/>
              <a:t>ou </a:t>
            </a:r>
            <a:r>
              <a:rPr lang="pt-PT" sz="2200" i="1" dirty="0"/>
              <a:t>e-</a:t>
            </a:r>
            <a:r>
              <a:rPr lang="pt-PT" sz="2200" i="1" dirty="0" err="1"/>
              <a:t>learning</a:t>
            </a:r>
            <a:r>
              <a:rPr lang="pt-PT" sz="2200" i="1" dirty="0"/>
              <a:t>. </a:t>
            </a:r>
            <a:endParaRPr lang="pt-PT" sz="2200" dirty="0"/>
          </a:p>
        </p:txBody>
      </p:sp>
      <p:pic>
        <p:nvPicPr>
          <p:cNvPr id="4" name="Imagem 3"/>
          <p:cNvPicPr>
            <a:picLocks noChangeAspect="1"/>
          </p:cNvPicPr>
          <p:nvPr/>
        </p:nvPicPr>
        <p:blipFill>
          <a:blip r:embed="rId3"/>
          <a:stretch>
            <a:fillRect/>
          </a:stretch>
        </p:blipFill>
        <p:spPr>
          <a:xfrm>
            <a:off x="888642" y="645150"/>
            <a:ext cx="7186411" cy="5333581"/>
          </a:xfrm>
          <a:prstGeom prst="rect">
            <a:avLst/>
          </a:prstGeom>
        </p:spPr>
      </p:pic>
      <p:sp>
        <p:nvSpPr>
          <p:cNvPr id="5" name="Retângulo 4">
            <a:extLst>
              <a:ext uri="{FF2B5EF4-FFF2-40B4-BE49-F238E27FC236}">
                <a16:creationId xmlns:a16="http://schemas.microsoft.com/office/drawing/2014/main" id="{05A03D08-7384-4D06-B20C-E8282EA47878}"/>
              </a:ext>
            </a:extLst>
          </p:cNvPr>
          <p:cNvSpPr/>
          <p:nvPr/>
        </p:nvSpPr>
        <p:spPr>
          <a:xfrm>
            <a:off x="8873542" y="6488668"/>
            <a:ext cx="3318457" cy="369332"/>
          </a:xfrm>
          <a:prstGeom prst="rect">
            <a:avLst/>
          </a:prstGeom>
          <a:solidFill>
            <a:schemeClr val="accent4">
              <a:lumMod val="60000"/>
              <a:lumOff val="40000"/>
            </a:schemeClr>
          </a:solidFill>
        </p:spPr>
        <p:txBody>
          <a:bodyPr wrap="square">
            <a:spAutoFit/>
          </a:bodyPr>
          <a:lstStyle/>
          <a:p>
            <a:r>
              <a:rPr lang="pt-PT" b="1" dirty="0"/>
              <a:t>3. Evolução dos sistemas de </a:t>
            </a:r>
            <a:r>
              <a:rPr lang="pt-PT" b="1" dirty="0" err="1"/>
              <a:t>EaD</a:t>
            </a:r>
            <a:endParaRPr lang="pt-PT" b="1" dirty="0"/>
          </a:p>
        </p:txBody>
      </p:sp>
    </p:spTree>
    <p:extLst>
      <p:ext uri="{BB962C8B-B14F-4D97-AF65-F5344CB8AC3E}">
        <p14:creationId xmlns:p14="http://schemas.microsoft.com/office/powerpoint/2010/main" val="2646180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2125014" y="5241702"/>
            <a:ext cx="8345509" cy="1015663"/>
          </a:xfrm>
          <a:prstGeom prst="rect">
            <a:avLst/>
          </a:prstGeom>
          <a:noFill/>
        </p:spPr>
        <p:txBody>
          <a:bodyPr wrap="square" rtlCol="0">
            <a:spAutoFit/>
          </a:bodyPr>
          <a:lstStyle/>
          <a:p>
            <a:r>
              <a:rPr lang="pt-PT" sz="2000" dirty="0"/>
              <a:t>O aluno, anteriormente isolado, passa a poder participar numa comunidade de aprendizagem contextualizada. </a:t>
            </a:r>
            <a:r>
              <a:rPr lang="pt-PT" sz="2000" b="1" dirty="0"/>
              <a:t>A </a:t>
            </a:r>
            <a:r>
              <a:rPr lang="pt-PT" sz="2000" b="1" dirty="0" err="1"/>
              <a:t>EaD</a:t>
            </a:r>
            <a:r>
              <a:rPr lang="pt-PT" sz="2000" b="1" dirty="0"/>
              <a:t> ganha então a </a:t>
            </a:r>
            <a:r>
              <a:rPr lang="pt-PT" sz="2000" b="1" i="1" dirty="0"/>
              <a:t>sala de aula</a:t>
            </a:r>
            <a:r>
              <a:rPr lang="pt-PT" sz="2000" b="1" dirty="0"/>
              <a:t>, até aí ausente</a:t>
            </a:r>
            <a:r>
              <a:rPr lang="pt-PT" sz="2000" dirty="0"/>
              <a:t>, e com ela a dimensão social da aprendizagem.</a:t>
            </a:r>
          </a:p>
        </p:txBody>
      </p:sp>
      <p:pic>
        <p:nvPicPr>
          <p:cNvPr id="3" name="Image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5014" y="399245"/>
            <a:ext cx="8216721" cy="4675031"/>
          </a:xfrm>
          <a:prstGeom prst="rect">
            <a:avLst/>
          </a:prstGeom>
        </p:spPr>
      </p:pic>
      <p:sp>
        <p:nvSpPr>
          <p:cNvPr id="4" name="Retângulo 3"/>
          <p:cNvSpPr/>
          <p:nvPr/>
        </p:nvSpPr>
        <p:spPr>
          <a:xfrm>
            <a:off x="8542765" y="6232233"/>
            <a:ext cx="184731" cy="369332"/>
          </a:xfrm>
          <a:prstGeom prst="rect">
            <a:avLst/>
          </a:prstGeom>
        </p:spPr>
        <p:txBody>
          <a:bodyPr wrap="none">
            <a:spAutoFit/>
          </a:bodyPr>
          <a:lstStyle/>
          <a:p>
            <a:endParaRPr lang="pt-PT" dirty="0">
              <a:solidFill>
                <a:schemeClr val="accent6">
                  <a:lumMod val="75000"/>
                </a:schemeClr>
              </a:solidFill>
            </a:endParaRPr>
          </a:p>
        </p:txBody>
      </p:sp>
      <p:sp>
        <p:nvSpPr>
          <p:cNvPr id="6" name="Retângulo 5">
            <a:extLst>
              <a:ext uri="{FF2B5EF4-FFF2-40B4-BE49-F238E27FC236}">
                <a16:creationId xmlns:a16="http://schemas.microsoft.com/office/drawing/2014/main" id="{541FFCE1-85AE-4B94-BDDC-13C66ABE4080}"/>
              </a:ext>
            </a:extLst>
          </p:cNvPr>
          <p:cNvSpPr/>
          <p:nvPr/>
        </p:nvSpPr>
        <p:spPr>
          <a:xfrm>
            <a:off x="8873542" y="6488668"/>
            <a:ext cx="3318457" cy="369332"/>
          </a:xfrm>
          <a:prstGeom prst="rect">
            <a:avLst/>
          </a:prstGeom>
          <a:solidFill>
            <a:schemeClr val="accent4">
              <a:lumMod val="60000"/>
              <a:lumOff val="40000"/>
            </a:schemeClr>
          </a:solidFill>
        </p:spPr>
        <p:txBody>
          <a:bodyPr wrap="square">
            <a:spAutoFit/>
          </a:bodyPr>
          <a:lstStyle/>
          <a:p>
            <a:r>
              <a:rPr lang="pt-PT" b="1" dirty="0"/>
              <a:t>3. Evolução dos sistemas de </a:t>
            </a:r>
            <a:r>
              <a:rPr lang="pt-PT" b="1" dirty="0" err="1"/>
              <a:t>EaD</a:t>
            </a:r>
            <a:endParaRPr lang="pt-PT" b="1" dirty="0"/>
          </a:p>
        </p:txBody>
      </p:sp>
    </p:spTree>
    <p:extLst>
      <p:ext uri="{BB962C8B-B14F-4D97-AF65-F5344CB8AC3E}">
        <p14:creationId xmlns:p14="http://schemas.microsoft.com/office/powerpoint/2010/main" val="1876097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7655181" y="6491113"/>
            <a:ext cx="4536819" cy="369332"/>
          </a:xfrm>
          <a:prstGeom prst="rect">
            <a:avLst/>
          </a:prstGeom>
          <a:solidFill>
            <a:schemeClr val="bg1">
              <a:lumMod val="85000"/>
            </a:schemeClr>
          </a:solidFill>
        </p:spPr>
        <p:txBody>
          <a:bodyPr wrap="none">
            <a:spAutoFit/>
          </a:bodyPr>
          <a:lstStyle/>
          <a:p>
            <a:r>
              <a:rPr lang="pt-PT" b="1" dirty="0">
                <a:solidFill>
                  <a:srgbClr val="FF5050"/>
                </a:solidFill>
              </a:rPr>
              <a:t>4. Da Educação a Distância à Educação Aberta</a:t>
            </a:r>
          </a:p>
        </p:txBody>
      </p:sp>
      <p:sp>
        <p:nvSpPr>
          <p:cNvPr id="4" name="CaixaDeTexto 3"/>
          <p:cNvSpPr txBox="1"/>
          <p:nvPr/>
        </p:nvSpPr>
        <p:spPr>
          <a:xfrm>
            <a:off x="6597570" y="574164"/>
            <a:ext cx="4931794" cy="5632311"/>
          </a:xfrm>
          <a:prstGeom prst="rect">
            <a:avLst/>
          </a:prstGeom>
          <a:noFill/>
        </p:spPr>
        <p:txBody>
          <a:bodyPr wrap="square" rtlCol="0">
            <a:spAutoFit/>
          </a:bodyPr>
          <a:lstStyle/>
          <a:p>
            <a:r>
              <a:rPr lang="pt-PT" sz="2400" dirty="0"/>
              <a:t>A </a:t>
            </a:r>
            <a:r>
              <a:rPr lang="pt-PT" sz="2400" i="1" dirty="0" err="1"/>
              <a:t>worldwide</a:t>
            </a:r>
            <a:r>
              <a:rPr lang="pt-PT" sz="2400" i="1" dirty="0"/>
              <a:t> web</a:t>
            </a:r>
            <a:r>
              <a:rPr lang="pt-PT" sz="2400" dirty="0"/>
              <a:t> tem na sua base uma arquitetura de abertura, de participação, de inexistência de hierarquia, associando-se a  conceitos de educação equitativa, descentralizada, democrática, baseada nas necessidades individuais dos seus utilizadores (GRAHAM, 2002). </a:t>
            </a:r>
          </a:p>
          <a:p>
            <a:endParaRPr lang="pt-PT" sz="2400" dirty="0"/>
          </a:p>
          <a:p>
            <a:r>
              <a:rPr lang="pt-PT" sz="2400" dirty="0"/>
              <a:t>As tecnologias digitais surgem conotadas com o conceito de liberdade e de inclusão e se elas são hoje indissociáveis da </a:t>
            </a:r>
            <a:r>
              <a:rPr lang="pt-PT" sz="2400" dirty="0" err="1"/>
              <a:t>EaD</a:t>
            </a:r>
            <a:r>
              <a:rPr lang="pt-PT" sz="2400" dirty="0"/>
              <a:t>, </a:t>
            </a:r>
            <a:r>
              <a:rPr lang="pt-PT" sz="2400" b="1" u="sng" dirty="0">
                <a:effectLst>
                  <a:outerShdw blurRad="38100" dist="38100" dir="2700000" algn="tl">
                    <a:srgbClr val="000000">
                      <a:alpha val="43137"/>
                    </a:srgbClr>
                  </a:outerShdw>
                </a:effectLst>
              </a:rPr>
              <a:t>não se restringem a ela</a:t>
            </a:r>
            <a:r>
              <a:rPr lang="pt-PT" sz="2400" dirty="0"/>
              <a:t>.</a:t>
            </a:r>
          </a:p>
        </p:txBody>
      </p:sp>
      <p:pic>
        <p:nvPicPr>
          <p:cNvPr id="6" name="Imagem 5">
            <a:extLst>
              <a:ext uri="{FF2B5EF4-FFF2-40B4-BE49-F238E27FC236}">
                <a16:creationId xmlns:a16="http://schemas.microsoft.com/office/drawing/2014/main" id="{D8AE94B5-A732-4980-9EF2-5D3F9D7A4523}"/>
              </a:ext>
            </a:extLst>
          </p:cNvPr>
          <p:cNvPicPr>
            <a:picLocks noChangeAspect="1"/>
          </p:cNvPicPr>
          <p:nvPr/>
        </p:nvPicPr>
        <p:blipFill>
          <a:blip r:embed="rId3"/>
          <a:stretch>
            <a:fillRect/>
          </a:stretch>
        </p:blipFill>
        <p:spPr>
          <a:xfrm>
            <a:off x="-1" y="479221"/>
            <a:ext cx="6377651" cy="5820542"/>
          </a:xfrm>
          <a:prstGeom prst="rect">
            <a:avLst/>
          </a:prstGeom>
        </p:spPr>
      </p:pic>
    </p:spTree>
    <p:extLst>
      <p:ext uri="{BB962C8B-B14F-4D97-AF65-F5344CB8AC3E}">
        <p14:creationId xmlns:p14="http://schemas.microsoft.com/office/powerpoint/2010/main" val="788399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096000" y="1622867"/>
            <a:ext cx="6045245" cy="4678204"/>
          </a:xfrm>
          <a:prstGeom prst="rect">
            <a:avLst/>
          </a:prstGeom>
          <a:noFill/>
        </p:spPr>
        <p:txBody>
          <a:bodyPr wrap="square" rtlCol="0">
            <a:spAutoFit/>
          </a:bodyPr>
          <a:lstStyle/>
          <a:p>
            <a:r>
              <a:rPr lang="pt-PT" sz="2000" dirty="0"/>
              <a:t>É inevitável discutir um outro conceito que emerge das possibilidades da Internet. </a:t>
            </a:r>
            <a:r>
              <a:rPr lang="pt-PT" sz="2000" b="1" u="sng" dirty="0"/>
              <a:t>O conceito de educação aberta. </a:t>
            </a:r>
          </a:p>
          <a:p>
            <a:endParaRPr lang="pt-PT" sz="2000" dirty="0"/>
          </a:p>
          <a:p>
            <a:r>
              <a:rPr lang="pt-PT" sz="2000" dirty="0"/>
              <a:t>Parte das grandes alterações ocorridas em </a:t>
            </a:r>
            <a:r>
              <a:rPr lang="pt-PT" sz="2000" dirty="0" err="1"/>
              <a:t>EaD</a:t>
            </a:r>
            <a:r>
              <a:rPr lang="pt-PT" sz="2000" dirty="0"/>
              <a:t> rumo a uma educação mais aberta e mais participada estão intrinsecamente ligadas à emergência da chamada </a:t>
            </a:r>
            <a:r>
              <a:rPr lang="pt-PT" sz="2000" i="1" dirty="0"/>
              <a:t>Web</a:t>
            </a:r>
            <a:r>
              <a:rPr lang="pt-PT" sz="2000" dirty="0"/>
              <a:t> 2.0, que contextualiza, e em parte gera, a emergência de novas práticas de educação aberta e a distância.</a:t>
            </a:r>
          </a:p>
          <a:p>
            <a:endParaRPr lang="pt-PT" sz="2000" dirty="0"/>
          </a:p>
          <a:p>
            <a:r>
              <a:rPr lang="pt-PT" sz="2000" b="1" dirty="0"/>
              <a:t>Mas, o que distingue a Educação a Distância da Educação Aberta?</a:t>
            </a:r>
          </a:p>
          <a:p>
            <a:endParaRPr lang="pt-PT" sz="2000" dirty="0"/>
          </a:p>
          <a:p>
            <a:endParaRPr lang="pt-PT" sz="2000" dirty="0"/>
          </a:p>
          <a:p>
            <a:endParaRPr lang="pt-PT" dirty="0"/>
          </a:p>
        </p:txBody>
      </p:sp>
      <p:sp>
        <p:nvSpPr>
          <p:cNvPr id="5" name="Retângulo 4">
            <a:extLst>
              <a:ext uri="{FF2B5EF4-FFF2-40B4-BE49-F238E27FC236}">
                <a16:creationId xmlns:a16="http://schemas.microsoft.com/office/drawing/2014/main" id="{30BA7685-C414-41C8-A158-9244E4183A46}"/>
              </a:ext>
            </a:extLst>
          </p:cNvPr>
          <p:cNvSpPr/>
          <p:nvPr/>
        </p:nvSpPr>
        <p:spPr>
          <a:xfrm>
            <a:off x="7655181" y="6491113"/>
            <a:ext cx="4536819" cy="369332"/>
          </a:xfrm>
          <a:prstGeom prst="rect">
            <a:avLst/>
          </a:prstGeom>
          <a:solidFill>
            <a:schemeClr val="bg1">
              <a:lumMod val="85000"/>
            </a:schemeClr>
          </a:solidFill>
        </p:spPr>
        <p:txBody>
          <a:bodyPr wrap="none">
            <a:spAutoFit/>
          </a:bodyPr>
          <a:lstStyle/>
          <a:p>
            <a:r>
              <a:rPr lang="pt-PT" b="1" dirty="0">
                <a:solidFill>
                  <a:srgbClr val="FF5050"/>
                </a:solidFill>
              </a:rPr>
              <a:t>4. Da Educação a Distância à Educação Aberta</a:t>
            </a:r>
          </a:p>
        </p:txBody>
      </p:sp>
      <p:pic>
        <p:nvPicPr>
          <p:cNvPr id="6" name="Imagem 5">
            <a:extLst>
              <a:ext uri="{FF2B5EF4-FFF2-40B4-BE49-F238E27FC236}">
                <a16:creationId xmlns:a16="http://schemas.microsoft.com/office/drawing/2014/main" id="{5815DF91-4D15-4518-B47A-F201E589D353}"/>
              </a:ext>
            </a:extLst>
          </p:cNvPr>
          <p:cNvPicPr>
            <a:picLocks noChangeAspect="1"/>
          </p:cNvPicPr>
          <p:nvPr/>
        </p:nvPicPr>
        <p:blipFill>
          <a:blip r:embed="rId3"/>
          <a:stretch>
            <a:fillRect/>
          </a:stretch>
        </p:blipFill>
        <p:spPr>
          <a:xfrm>
            <a:off x="0" y="1215100"/>
            <a:ext cx="5986565" cy="4427799"/>
          </a:xfrm>
          <a:prstGeom prst="rect">
            <a:avLst/>
          </a:prstGeom>
        </p:spPr>
      </p:pic>
    </p:spTree>
    <p:extLst>
      <p:ext uri="{BB962C8B-B14F-4D97-AF65-F5344CB8AC3E}">
        <p14:creationId xmlns:p14="http://schemas.microsoft.com/office/powerpoint/2010/main" val="2025515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m para Tony Bat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031" y="579549"/>
            <a:ext cx="3247810" cy="2447857"/>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p:cNvSpPr txBox="1"/>
          <p:nvPr/>
        </p:nvSpPr>
        <p:spPr>
          <a:xfrm>
            <a:off x="3850783" y="334850"/>
            <a:ext cx="8152326" cy="6555641"/>
          </a:xfrm>
          <a:prstGeom prst="rect">
            <a:avLst/>
          </a:prstGeom>
          <a:noFill/>
        </p:spPr>
        <p:txBody>
          <a:bodyPr wrap="square" rtlCol="0">
            <a:spAutoFit/>
          </a:bodyPr>
          <a:lstStyle/>
          <a:p>
            <a:endParaRPr lang="pt-PT" sz="2000" dirty="0"/>
          </a:p>
          <a:p>
            <a:pPr marL="285750" indent="-285750">
              <a:buFont typeface="Arial" panose="020B0604020202020204" pitchFamily="34" charset="0"/>
              <a:buChar char="•"/>
            </a:pPr>
            <a:r>
              <a:rPr lang="pt-PT" sz="2000" i="1" dirty="0"/>
              <a:t>Educação para todos</a:t>
            </a:r>
            <a:r>
              <a:rPr lang="pt-PT" sz="2000" dirty="0"/>
              <a:t>, no sentido da gratuitidade ou do baixo custo da formação; </a:t>
            </a:r>
          </a:p>
          <a:p>
            <a:endParaRPr lang="pt-PT" sz="2000" i="1" dirty="0"/>
          </a:p>
          <a:p>
            <a:pPr marL="285750" indent="-285750">
              <a:buFont typeface="Arial" panose="020B0604020202020204" pitchFamily="34" charset="0"/>
              <a:buChar char="•"/>
            </a:pPr>
            <a:r>
              <a:rPr lang="pt-PT" sz="2000" i="1" dirty="0"/>
              <a:t>Acesso aberto a programas</a:t>
            </a:r>
            <a:r>
              <a:rPr lang="pt-PT" sz="2000" dirty="0"/>
              <a:t>, oferecidos regra geral por universidades abertas e que permitem qualificações plenas;</a:t>
            </a:r>
          </a:p>
          <a:p>
            <a:endParaRPr lang="pt-PT" sz="2000" dirty="0"/>
          </a:p>
          <a:p>
            <a:pPr marL="285750" indent="-285750">
              <a:buFont typeface="Arial" panose="020B0604020202020204" pitchFamily="34" charset="0"/>
              <a:buChar char="•"/>
            </a:pPr>
            <a:r>
              <a:rPr lang="pt-PT" sz="2000" i="1" dirty="0"/>
              <a:t>Acesso aberto a cursos ou programas que não são de crédito formal</a:t>
            </a:r>
            <a:r>
              <a:rPr lang="pt-PT" sz="2000" dirty="0"/>
              <a:t>, como o caso dos </a:t>
            </a:r>
            <a:r>
              <a:rPr lang="pt-PT" sz="2000" dirty="0" err="1"/>
              <a:t>MOOCs</a:t>
            </a:r>
            <a:r>
              <a:rPr lang="pt-PT" sz="2000" dirty="0"/>
              <a:t> (</a:t>
            </a:r>
            <a:r>
              <a:rPr lang="pt-PT" sz="2000" i="1" dirty="0" err="1"/>
              <a:t>Massive</a:t>
            </a:r>
            <a:r>
              <a:rPr lang="pt-PT" sz="2000" i="1" dirty="0"/>
              <a:t> Open Online </a:t>
            </a:r>
            <a:r>
              <a:rPr lang="pt-PT" sz="2000" i="1" dirty="0" err="1"/>
              <a:t>Courses</a:t>
            </a:r>
            <a:r>
              <a:rPr lang="pt-PT" sz="2000" dirty="0"/>
              <a:t>);</a:t>
            </a:r>
          </a:p>
          <a:p>
            <a:endParaRPr lang="pt-PT" sz="2000" dirty="0"/>
          </a:p>
          <a:p>
            <a:pPr marL="285750" indent="-285750">
              <a:buFont typeface="Arial" panose="020B0604020202020204" pitchFamily="34" charset="0"/>
              <a:buChar char="•"/>
            </a:pPr>
            <a:r>
              <a:rPr lang="pt-PT" sz="2000" dirty="0"/>
              <a:t>R</a:t>
            </a:r>
            <a:r>
              <a:rPr lang="pt-PT" sz="2000" i="1" dirty="0"/>
              <a:t>ecursos educacionais abertos</a:t>
            </a:r>
            <a:r>
              <a:rPr lang="pt-PT" sz="2000" dirty="0"/>
              <a:t>, utilizados por docentes e estudantes de modo gratuito; </a:t>
            </a:r>
          </a:p>
          <a:p>
            <a:endParaRPr lang="pt-PT" sz="2000" i="1" dirty="0"/>
          </a:p>
          <a:p>
            <a:pPr marL="285750" indent="-285750">
              <a:buFont typeface="Arial" panose="020B0604020202020204" pitchFamily="34" charset="0"/>
              <a:buChar char="•"/>
            </a:pPr>
            <a:r>
              <a:rPr lang="pt-PT" sz="2000" i="1" dirty="0"/>
              <a:t>Livros abertos</a:t>
            </a:r>
            <a:r>
              <a:rPr lang="pt-PT" sz="2000" dirty="0"/>
              <a:t>, livros didáticos disponibilizados livremente aos alunos; </a:t>
            </a:r>
          </a:p>
          <a:p>
            <a:endParaRPr lang="pt-PT" sz="2000" i="1" dirty="0"/>
          </a:p>
          <a:p>
            <a:pPr marL="285750" indent="-285750">
              <a:buFont typeface="Arial" panose="020B0604020202020204" pitchFamily="34" charset="0"/>
              <a:buChar char="•"/>
            </a:pPr>
            <a:r>
              <a:rPr lang="pt-PT" sz="2000" i="1" dirty="0"/>
              <a:t>Pesquisa aberta, </a:t>
            </a:r>
            <a:r>
              <a:rPr lang="pt-PT" sz="2000" dirty="0"/>
              <a:t>relacionada com a disponibilização </a:t>
            </a:r>
            <a:r>
              <a:rPr lang="pt-PT" sz="2000" i="1" dirty="0"/>
              <a:t>online</a:t>
            </a:r>
            <a:r>
              <a:rPr lang="pt-PT" sz="2000" dirty="0"/>
              <a:t> de trabalhos de pesquisa, para download livre;</a:t>
            </a:r>
          </a:p>
          <a:p>
            <a:pPr marL="285750" indent="-285750">
              <a:buFont typeface="Arial" panose="020B0604020202020204" pitchFamily="34" charset="0"/>
              <a:buChar char="•"/>
            </a:pPr>
            <a:endParaRPr lang="pt-PT" sz="2000" dirty="0"/>
          </a:p>
          <a:p>
            <a:pPr marL="285750" indent="-285750">
              <a:buFont typeface="Arial" panose="020B0604020202020204" pitchFamily="34" charset="0"/>
              <a:buChar char="•"/>
            </a:pPr>
            <a:r>
              <a:rPr lang="pt-PT" sz="2000" dirty="0"/>
              <a:t>D</a:t>
            </a:r>
            <a:r>
              <a:rPr lang="pt-PT" sz="2000" i="1" dirty="0"/>
              <a:t>ados abertos</a:t>
            </a:r>
            <a:r>
              <a:rPr lang="pt-PT" sz="2000" dirty="0"/>
              <a:t> ou seja disponibilização de dados que podem ser utilizados, reutilizados e redistribuídos, sem restrições.</a:t>
            </a:r>
          </a:p>
          <a:p>
            <a:pPr marL="285750" indent="-285750">
              <a:buFont typeface="Arial" panose="020B0604020202020204" pitchFamily="34" charset="0"/>
              <a:buChar char="•"/>
            </a:pPr>
            <a:endParaRPr lang="pt-PT" sz="2000" dirty="0"/>
          </a:p>
        </p:txBody>
      </p:sp>
      <p:sp>
        <p:nvSpPr>
          <p:cNvPr id="4" name="CaixaDeTexto 3"/>
          <p:cNvSpPr txBox="1"/>
          <p:nvPr/>
        </p:nvSpPr>
        <p:spPr>
          <a:xfrm>
            <a:off x="426031" y="3554569"/>
            <a:ext cx="3424752" cy="2523768"/>
          </a:xfrm>
          <a:prstGeom prst="rect">
            <a:avLst/>
          </a:prstGeom>
          <a:noFill/>
        </p:spPr>
        <p:txBody>
          <a:bodyPr wrap="square" rtlCol="0">
            <a:spAutoFit/>
          </a:bodyPr>
          <a:lstStyle/>
          <a:p>
            <a:r>
              <a:rPr lang="pt-PT" sz="2000" dirty="0"/>
              <a:t>Para Tony Bates (2016) a </a:t>
            </a:r>
            <a:r>
              <a:rPr lang="pt-PT" sz="2000" b="1" dirty="0"/>
              <a:t>aprendizagem aberta </a:t>
            </a:r>
            <a:r>
              <a:rPr lang="pt-PT" sz="2000" dirty="0"/>
              <a:t>é, antes de mais, um objetivo ou uma política educacional e a sua característica essencial prende-se com a remoção de barreiras à aprendizagem.</a:t>
            </a:r>
          </a:p>
          <a:p>
            <a:endParaRPr lang="pt-PT" dirty="0"/>
          </a:p>
        </p:txBody>
      </p:sp>
      <p:sp>
        <p:nvSpPr>
          <p:cNvPr id="7" name="Retângulo 6">
            <a:extLst>
              <a:ext uri="{FF2B5EF4-FFF2-40B4-BE49-F238E27FC236}">
                <a16:creationId xmlns:a16="http://schemas.microsoft.com/office/drawing/2014/main" id="{6E0D1532-4689-49EC-B83E-315A13D356DE}"/>
              </a:ext>
            </a:extLst>
          </p:cNvPr>
          <p:cNvSpPr/>
          <p:nvPr/>
        </p:nvSpPr>
        <p:spPr>
          <a:xfrm>
            <a:off x="7655181" y="6491113"/>
            <a:ext cx="4536819" cy="369332"/>
          </a:xfrm>
          <a:prstGeom prst="rect">
            <a:avLst/>
          </a:prstGeom>
          <a:solidFill>
            <a:schemeClr val="bg1">
              <a:lumMod val="85000"/>
            </a:schemeClr>
          </a:solidFill>
        </p:spPr>
        <p:txBody>
          <a:bodyPr wrap="none">
            <a:spAutoFit/>
          </a:bodyPr>
          <a:lstStyle/>
          <a:p>
            <a:r>
              <a:rPr lang="pt-PT" b="1" dirty="0">
                <a:solidFill>
                  <a:srgbClr val="FF5050"/>
                </a:solidFill>
              </a:rPr>
              <a:t>4. Da Educação a Distância à Educação Aberta</a:t>
            </a:r>
          </a:p>
        </p:txBody>
      </p:sp>
    </p:spTree>
    <p:extLst>
      <p:ext uri="{BB962C8B-B14F-4D97-AF65-F5344CB8AC3E}">
        <p14:creationId xmlns:p14="http://schemas.microsoft.com/office/powerpoint/2010/main" val="503648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700011" y="1326524"/>
            <a:ext cx="9401578" cy="2308324"/>
          </a:xfrm>
          <a:prstGeom prst="rect">
            <a:avLst/>
          </a:prstGeom>
          <a:noFill/>
        </p:spPr>
        <p:txBody>
          <a:bodyPr wrap="square" rtlCol="0">
            <a:spAutoFit/>
          </a:bodyPr>
          <a:lstStyle/>
          <a:p>
            <a:pPr marL="342900" indent="-342900">
              <a:buFont typeface="Arial" panose="020B0604020202020204" pitchFamily="34" charset="0"/>
              <a:buChar char="•"/>
            </a:pPr>
            <a:r>
              <a:rPr lang="pt-PT" sz="2400" b="1" dirty="0"/>
              <a:t>Recursos Educacionais Abertos (REA), </a:t>
            </a:r>
          </a:p>
          <a:p>
            <a:pPr marL="342900" indent="-342900">
              <a:buFont typeface="Arial" panose="020B0604020202020204" pitchFamily="34" charset="0"/>
              <a:buChar char="•"/>
            </a:pPr>
            <a:endParaRPr lang="pt-PT" sz="2400" b="1" dirty="0"/>
          </a:p>
          <a:p>
            <a:pPr marL="342900" indent="-342900">
              <a:buFont typeface="Arial" panose="020B0604020202020204" pitchFamily="34" charset="0"/>
              <a:buChar char="•"/>
            </a:pPr>
            <a:r>
              <a:rPr lang="pt-PT" sz="2400" b="1" dirty="0"/>
              <a:t>Práticas Educacionais Abertas (PEA) </a:t>
            </a:r>
          </a:p>
          <a:p>
            <a:pPr marL="342900" indent="-342900">
              <a:buFont typeface="Arial" panose="020B0604020202020204" pitchFamily="34" charset="0"/>
              <a:buChar char="•"/>
            </a:pPr>
            <a:endParaRPr lang="pt-PT" sz="2400" b="1" dirty="0"/>
          </a:p>
          <a:p>
            <a:pPr marL="342900" indent="-342900">
              <a:buFont typeface="Arial" panose="020B0604020202020204" pitchFamily="34" charset="0"/>
              <a:buChar char="•"/>
            </a:pPr>
            <a:r>
              <a:rPr lang="pt-PT" sz="2400" b="1" dirty="0"/>
              <a:t>Ambientes Pessoais de Aprendizagem (APA) </a:t>
            </a:r>
            <a:endParaRPr lang="pt-PT" sz="2400" dirty="0"/>
          </a:p>
          <a:p>
            <a:pPr marL="342900" indent="-342900">
              <a:buFont typeface="Arial" panose="020B0604020202020204" pitchFamily="34" charset="0"/>
              <a:buChar char="•"/>
            </a:pPr>
            <a:endParaRPr lang="pt-PT" sz="2400" dirty="0"/>
          </a:p>
        </p:txBody>
      </p:sp>
      <p:pic>
        <p:nvPicPr>
          <p:cNvPr id="8194" name="Picture 2" descr="Resultado de imagem para Práticas Educacionais Abertas (P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4619736"/>
            <a:ext cx="1905000" cy="17907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Resultado de imagem para Declaração de Paris Sobre Recursos Educacionais Abert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910" y="4000611"/>
            <a:ext cx="3619500" cy="2409826"/>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m 4"/>
          <p:cNvPicPr>
            <a:picLocks noChangeAspect="1"/>
          </p:cNvPicPr>
          <p:nvPr/>
        </p:nvPicPr>
        <p:blipFill>
          <a:blip r:embed="rId5"/>
          <a:stretch>
            <a:fillRect/>
          </a:stretch>
        </p:blipFill>
        <p:spPr>
          <a:xfrm>
            <a:off x="7075868" y="4267312"/>
            <a:ext cx="3810000" cy="2143125"/>
          </a:xfrm>
          <a:prstGeom prst="rect">
            <a:avLst/>
          </a:prstGeom>
        </p:spPr>
      </p:pic>
      <p:sp>
        <p:nvSpPr>
          <p:cNvPr id="6" name="Retângulo 5">
            <a:extLst>
              <a:ext uri="{FF2B5EF4-FFF2-40B4-BE49-F238E27FC236}">
                <a16:creationId xmlns:a16="http://schemas.microsoft.com/office/drawing/2014/main" id="{384E09E0-EAD8-4F97-821A-D49FC525A198}"/>
              </a:ext>
            </a:extLst>
          </p:cNvPr>
          <p:cNvSpPr/>
          <p:nvPr/>
        </p:nvSpPr>
        <p:spPr>
          <a:xfrm>
            <a:off x="8846597" y="6488668"/>
            <a:ext cx="3345403" cy="369332"/>
          </a:xfrm>
          <a:prstGeom prst="rect">
            <a:avLst/>
          </a:prstGeom>
          <a:solidFill>
            <a:schemeClr val="bg2">
              <a:lumMod val="90000"/>
            </a:schemeClr>
          </a:solidFill>
        </p:spPr>
        <p:txBody>
          <a:bodyPr wrap="none">
            <a:spAutoFit/>
          </a:bodyPr>
          <a:lstStyle/>
          <a:p>
            <a:r>
              <a:rPr lang="pt-PT" b="1" dirty="0">
                <a:solidFill>
                  <a:srgbClr val="0070C0"/>
                </a:solidFill>
              </a:rPr>
              <a:t>5. Recursos Educacionais Abertos</a:t>
            </a:r>
          </a:p>
        </p:txBody>
      </p:sp>
    </p:spTree>
    <p:extLst>
      <p:ext uri="{BB962C8B-B14F-4D97-AF65-F5344CB8AC3E}">
        <p14:creationId xmlns:p14="http://schemas.microsoft.com/office/powerpoint/2010/main" val="3177763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4301544" y="201343"/>
            <a:ext cx="7598535" cy="6401753"/>
          </a:xfrm>
          <a:prstGeom prst="rect">
            <a:avLst/>
          </a:prstGeom>
          <a:noFill/>
        </p:spPr>
        <p:txBody>
          <a:bodyPr wrap="square" rtlCol="0">
            <a:spAutoFit/>
          </a:bodyPr>
          <a:lstStyle/>
          <a:p>
            <a:endParaRPr lang="pt-PT" sz="2000" dirty="0"/>
          </a:p>
          <a:p>
            <a:r>
              <a:rPr lang="pt-PT" sz="2000" dirty="0"/>
              <a:t>Em 2002, o termo “</a:t>
            </a:r>
            <a:r>
              <a:rPr lang="pt-PT" sz="2000" i="1" dirty="0"/>
              <a:t>Open </a:t>
            </a:r>
            <a:r>
              <a:rPr lang="pt-PT" sz="2000" i="1" dirty="0" err="1"/>
              <a:t>Education</a:t>
            </a:r>
            <a:r>
              <a:rPr lang="pt-PT" sz="2000" i="1" dirty="0"/>
              <a:t> </a:t>
            </a:r>
            <a:r>
              <a:rPr lang="pt-PT" sz="2000" i="1" dirty="0" err="1"/>
              <a:t>Resources</a:t>
            </a:r>
            <a:r>
              <a:rPr lang="pt-PT" sz="2000" dirty="0"/>
              <a:t>”, foi usado pela primeira vez e definido como: </a:t>
            </a:r>
          </a:p>
          <a:p>
            <a:r>
              <a:rPr lang="pt-PT" sz="2000" dirty="0"/>
              <a:t>“</a:t>
            </a:r>
            <a:r>
              <a:rPr lang="pt-PT" sz="2000" i="1" dirty="0"/>
              <a:t>A disponibilização aberta</a:t>
            </a:r>
            <a:r>
              <a:rPr lang="pt-PT" sz="2000" dirty="0"/>
              <a:t> </a:t>
            </a:r>
            <a:r>
              <a:rPr lang="pt-PT" sz="2000" i="1" dirty="0"/>
              <a:t>de</a:t>
            </a:r>
            <a:r>
              <a:rPr lang="pt-PT" sz="2000" dirty="0"/>
              <a:t> </a:t>
            </a:r>
            <a:r>
              <a:rPr lang="pt-PT" sz="2000" i="1" dirty="0"/>
              <a:t>recursos</a:t>
            </a:r>
            <a:r>
              <a:rPr lang="pt-PT" sz="2000" dirty="0"/>
              <a:t> </a:t>
            </a:r>
            <a:r>
              <a:rPr lang="pt-PT" sz="2000" i="1" dirty="0"/>
              <a:t>educativos</a:t>
            </a:r>
            <a:r>
              <a:rPr lang="pt-PT" sz="2000" dirty="0"/>
              <a:t> </a:t>
            </a:r>
            <a:r>
              <a:rPr lang="pt-PT" sz="2000" i="1" dirty="0"/>
              <a:t>, possibilitada</a:t>
            </a:r>
            <a:r>
              <a:rPr lang="pt-PT" sz="2000" dirty="0"/>
              <a:t> </a:t>
            </a:r>
            <a:r>
              <a:rPr lang="pt-PT" sz="2000" i="1" dirty="0"/>
              <a:t>pelas</a:t>
            </a:r>
            <a:r>
              <a:rPr lang="pt-PT" sz="2000" dirty="0"/>
              <a:t> </a:t>
            </a:r>
            <a:r>
              <a:rPr lang="pt-PT" sz="2000" i="1" dirty="0"/>
              <a:t>tecnologias</a:t>
            </a:r>
            <a:r>
              <a:rPr lang="pt-PT" sz="2000" dirty="0"/>
              <a:t> </a:t>
            </a:r>
            <a:r>
              <a:rPr lang="pt-PT" sz="2000" i="1" dirty="0"/>
              <a:t>da informação</a:t>
            </a:r>
            <a:r>
              <a:rPr lang="pt-PT" sz="2000" dirty="0"/>
              <a:t> </a:t>
            </a:r>
            <a:r>
              <a:rPr lang="pt-PT" sz="2000" i="1" dirty="0"/>
              <a:t>e</a:t>
            </a:r>
            <a:r>
              <a:rPr lang="pt-PT" sz="2000" dirty="0"/>
              <a:t> </a:t>
            </a:r>
            <a:r>
              <a:rPr lang="pt-PT" sz="2000" i="1" dirty="0"/>
              <a:t>da comunicação</a:t>
            </a:r>
            <a:r>
              <a:rPr lang="pt-PT" sz="2000" dirty="0"/>
              <a:t> </a:t>
            </a:r>
            <a:r>
              <a:rPr lang="pt-PT" sz="2000" i="1" dirty="0"/>
              <a:t>, para consulta, utilização e</a:t>
            </a:r>
            <a:r>
              <a:rPr lang="pt-PT" sz="2000" dirty="0"/>
              <a:t> </a:t>
            </a:r>
            <a:r>
              <a:rPr lang="pt-PT" sz="2000" i="1" dirty="0"/>
              <a:t>adaptação</a:t>
            </a:r>
            <a:r>
              <a:rPr lang="pt-PT" sz="2000" dirty="0"/>
              <a:t> </a:t>
            </a:r>
            <a:r>
              <a:rPr lang="pt-PT" sz="2000" i="1" dirty="0"/>
              <a:t>por uma comunidade</a:t>
            </a:r>
            <a:r>
              <a:rPr lang="pt-PT" sz="2000" dirty="0"/>
              <a:t> </a:t>
            </a:r>
            <a:r>
              <a:rPr lang="pt-PT" sz="2000" i="1" dirty="0"/>
              <a:t>de</a:t>
            </a:r>
            <a:r>
              <a:rPr lang="pt-PT" sz="2000" dirty="0"/>
              <a:t> </a:t>
            </a:r>
            <a:r>
              <a:rPr lang="pt-PT" sz="2000" i="1" dirty="0"/>
              <a:t>utilizadores para</a:t>
            </a:r>
            <a:r>
              <a:rPr lang="pt-PT" sz="2000" dirty="0"/>
              <a:t> </a:t>
            </a:r>
            <a:r>
              <a:rPr lang="pt-PT" sz="2000" i="1" dirty="0"/>
              <a:t>fins</a:t>
            </a:r>
            <a:r>
              <a:rPr lang="pt-PT" sz="2000" dirty="0"/>
              <a:t> </a:t>
            </a:r>
            <a:r>
              <a:rPr lang="pt-PT" sz="2000" i="1" dirty="0"/>
              <a:t>não comerciais “</a:t>
            </a:r>
            <a:r>
              <a:rPr lang="pt-PT" sz="2000" dirty="0"/>
              <a:t> (</a:t>
            </a:r>
            <a:r>
              <a:rPr lang="pt-PT" dirty="0" err="1"/>
              <a:t>Forum</a:t>
            </a:r>
            <a:r>
              <a:rPr lang="pt-PT" dirty="0"/>
              <a:t> </a:t>
            </a:r>
            <a:r>
              <a:rPr lang="pt-PT" dirty="0" err="1"/>
              <a:t>on</a:t>
            </a:r>
            <a:r>
              <a:rPr lang="pt-PT" dirty="0"/>
              <a:t> the </a:t>
            </a:r>
            <a:r>
              <a:rPr lang="pt-PT" dirty="0" err="1"/>
              <a:t>Impact</a:t>
            </a:r>
            <a:r>
              <a:rPr lang="pt-PT" dirty="0"/>
              <a:t> </a:t>
            </a:r>
            <a:r>
              <a:rPr lang="pt-PT" dirty="0" err="1"/>
              <a:t>of</a:t>
            </a:r>
            <a:r>
              <a:rPr lang="pt-PT" dirty="0"/>
              <a:t> Open </a:t>
            </a:r>
            <a:r>
              <a:rPr lang="pt-PT" dirty="0" err="1"/>
              <a:t>Courseware</a:t>
            </a:r>
            <a:r>
              <a:rPr lang="pt-PT" dirty="0"/>
              <a:t> for </a:t>
            </a:r>
            <a:r>
              <a:rPr lang="pt-PT" dirty="0" err="1"/>
              <a:t>Higher</a:t>
            </a:r>
            <a:r>
              <a:rPr lang="pt-PT" dirty="0"/>
              <a:t> Education in </a:t>
            </a:r>
            <a:r>
              <a:rPr lang="pt-PT" dirty="0" err="1"/>
              <a:t>Developing</a:t>
            </a:r>
            <a:r>
              <a:rPr lang="pt-PT" dirty="0"/>
              <a:t> Countries) </a:t>
            </a:r>
          </a:p>
          <a:p>
            <a:endParaRPr lang="pt-PT" dirty="0"/>
          </a:p>
          <a:p>
            <a:endParaRPr lang="pt-PT" sz="2000" dirty="0"/>
          </a:p>
          <a:p>
            <a:r>
              <a:rPr lang="pt-PT" sz="2000" dirty="0"/>
              <a:t>(…) </a:t>
            </a:r>
            <a:r>
              <a:rPr lang="pt-PT" sz="2000" i="1" dirty="0"/>
              <a:t>os materiais de ensino, aprendizagem e investigação em quaisquer suportes, digitais ou outros, que se situem no domínio público ou que tenham sido divulgados sob licença aberta que permite acesso, uso, adaptação e redistribuição gratuitos por terceiros, mediante nenhuma restrição ou poucas restrições. O licenciamento aberto é construído no âmbito da estrutura existente dos direitos de propriedade intelectual, tais como se encontram definidos por convenções internacionais pertinentes, e respeita a autoria da obra</a:t>
            </a:r>
            <a:r>
              <a:rPr lang="pt-PT" sz="2000" dirty="0"/>
              <a:t>. </a:t>
            </a:r>
            <a:r>
              <a:rPr lang="pt-PT" dirty="0"/>
              <a:t>(Declaração de Paris, UNESCO, 2012).</a:t>
            </a:r>
          </a:p>
          <a:p>
            <a:endParaRPr lang="pt-PT" dirty="0"/>
          </a:p>
          <a:p>
            <a:endParaRPr lang="pt-PT" dirty="0"/>
          </a:p>
        </p:txBody>
      </p:sp>
      <p:pic>
        <p:nvPicPr>
          <p:cNvPr id="6146" name="Picture 2" descr="Resultado de imagem para Declaração de Paris Sobre Recursos Educacionais Abert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9" y="935439"/>
            <a:ext cx="3619500" cy="240982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m para Wikipéd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004" y="3537514"/>
            <a:ext cx="3308842" cy="2872075"/>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p:cNvSpPr/>
          <p:nvPr/>
        </p:nvSpPr>
        <p:spPr>
          <a:xfrm>
            <a:off x="8479617" y="6409589"/>
            <a:ext cx="3294941" cy="369332"/>
          </a:xfrm>
          <a:prstGeom prst="rect">
            <a:avLst/>
          </a:prstGeom>
        </p:spPr>
        <p:txBody>
          <a:bodyPr wrap="none">
            <a:spAutoFit/>
          </a:bodyPr>
          <a:lstStyle/>
          <a:p>
            <a:r>
              <a:rPr lang="pt-PT" dirty="0">
                <a:solidFill>
                  <a:srgbClr val="0070C0"/>
                </a:solidFill>
              </a:rPr>
              <a:t>5. Recursos Educacionais Abertos</a:t>
            </a:r>
          </a:p>
        </p:txBody>
      </p:sp>
    </p:spTree>
    <p:extLst>
      <p:ext uri="{BB962C8B-B14F-4D97-AF65-F5344CB8AC3E}">
        <p14:creationId xmlns:p14="http://schemas.microsoft.com/office/powerpoint/2010/main" val="1792594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764406" y="1339403"/>
            <a:ext cx="9594760" cy="4370427"/>
          </a:xfrm>
          <a:prstGeom prst="rect">
            <a:avLst/>
          </a:prstGeom>
          <a:noFill/>
        </p:spPr>
        <p:txBody>
          <a:bodyPr wrap="square" rtlCol="0">
            <a:spAutoFit/>
          </a:bodyPr>
          <a:lstStyle/>
          <a:p>
            <a:r>
              <a:rPr lang="pt-PT" sz="2000" dirty="0"/>
              <a:t>	Porque a simples disponibilização de recursos não dá garantia de acesso mais </a:t>
            </a:r>
          </a:p>
          <a:p>
            <a:r>
              <a:rPr lang="pt-PT" sz="2000" dirty="0"/>
              <a:t>	justo e equitativo à educação, surge nesse contexto a noção de “Práticas </a:t>
            </a:r>
          </a:p>
          <a:p>
            <a:r>
              <a:rPr lang="pt-PT" sz="2000" dirty="0"/>
              <a:t>	Educacionais Abertas” (PEA).</a:t>
            </a:r>
          </a:p>
          <a:p>
            <a:endParaRPr lang="pt-PT" sz="2000" dirty="0"/>
          </a:p>
          <a:p>
            <a:r>
              <a:rPr lang="pt-PT" sz="2000" i="1" dirty="0"/>
              <a:t>“As Práticas Educacionais Abertas afiguram-se como práticas colaborativas, com base na partilha de recursos no contexto de práticas pedagógicas por sua vez centradas na interação social, criação de conhecimento, aprendizagem com os pares e práticas de aprendizagem partilhadas”</a:t>
            </a:r>
            <a:r>
              <a:rPr lang="pt-PT" sz="2000" dirty="0"/>
              <a:t> (CARDOSO, 2013).</a:t>
            </a:r>
          </a:p>
          <a:p>
            <a:endParaRPr lang="pt-PT" sz="2000" dirty="0"/>
          </a:p>
          <a:p>
            <a:r>
              <a:rPr lang="pt-PT" sz="2000" dirty="0"/>
              <a:t>Não basta pois um acesso aberto generalizado, são necessários usos e </a:t>
            </a:r>
            <a:r>
              <a:rPr lang="pt-PT" sz="2000" dirty="0" err="1"/>
              <a:t>re-usos</a:t>
            </a:r>
            <a:r>
              <a:rPr lang="pt-PT" sz="2000" dirty="0"/>
              <a:t> contextualizados, autorias e </a:t>
            </a:r>
            <a:r>
              <a:rPr lang="pt-PT" sz="2000" dirty="0" err="1"/>
              <a:t>co-autorias</a:t>
            </a:r>
            <a:r>
              <a:rPr lang="pt-PT" sz="2000" dirty="0"/>
              <a:t> inseridas em práticas pedagógicas concretas. A interação social proporciona a passagem de um modelo de transferência para um modelo de práticas sociais. </a:t>
            </a:r>
          </a:p>
          <a:p>
            <a:endParaRPr lang="pt-PT" dirty="0"/>
          </a:p>
        </p:txBody>
      </p:sp>
      <p:pic>
        <p:nvPicPr>
          <p:cNvPr id="3" name="Picture 2" descr="Resultado de imagem para Práticas Educacionais Abertas (P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865" y="695302"/>
            <a:ext cx="1905000" cy="1790701"/>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p:cNvSpPr/>
          <p:nvPr/>
        </p:nvSpPr>
        <p:spPr>
          <a:xfrm>
            <a:off x="9013822" y="6488668"/>
            <a:ext cx="3178178" cy="369332"/>
          </a:xfrm>
          <a:prstGeom prst="rect">
            <a:avLst/>
          </a:prstGeom>
          <a:solidFill>
            <a:schemeClr val="accent4">
              <a:lumMod val="20000"/>
              <a:lumOff val="80000"/>
            </a:schemeClr>
          </a:solidFill>
        </p:spPr>
        <p:txBody>
          <a:bodyPr wrap="none">
            <a:spAutoFit/>
          </a:bodyPr>
          <a:lstStyle/>
          <a:p>
            <a:r>
              <a:rPr lang="pt-PT" b="1" dirty="0">
                <a:solidFill>
                  <a:schemeClr val="accent6">
                    <a:lumMod val="75000"/>
                  </a:schemeClr>
                </a:solidFill>
              </a:rPr>
              <a:t>6.Práticas Educacionais Abertas</a:t>
            </a:r>
          </a:p>
        </p:txBody>
      </p:sp>
    </p:spTree>
    <p:extLst>
      <p:ext uri="{BB962C8B-B14F-4D97-AF65-F5344CB8AC3E}">
        <p14:creationId xmlns:p14="http://schemas.microsoft.com/office/powerpoint/2010/main" val="378480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3368336" y="1443999"/>
            <a:ext cx="10515600" cy="4351338"/>
          </a:xfrm>
        </p:spPr>
        <p:txBody>
          <a:bodyPr/>
          <a:lstStyle/>
          <a:p>
            <a:r>
              <a:rPr lang="pt-PT" dirty="0"/>
              <a:t>1. Revoluções tecnológicas e mudanças sociais</a:t>
            </a:r>
          </a:p>
          <a:p>
            <a:r>
              <a:rPr lang="pt-PT" dirty="0"/>
              <a:t>2. Educação a Distância e democratização do ensino</a:t>
            </a:r>
          </a:p>
          <a:p>
            <a:r>
              <a:rPr lang="pt-PT" dirty="0"/>
              <a:t>3. Evolução dos sistemas de </a:t>
            </a:r>
            <a:r>
              <a:rPr lang="pt-PT" dirty="0" err="1"/>
              <a:t>EaD</a:t>
            </a:r>
            <a:endParaRPr lang="pt-PT" dirty="0"/>
          </a:p>
          <a:p>
            <a:r>
              <a:rPr lang="pt-PT" dirty="0"/>
              <a:t>4. Da Educação a Distância à Educação Aberta</a:t>
            </a:r>
          </a:p>
          <a:p>
            <a:r>
              <a:rPr lang="pt-PT" dirty="0"/>
              <a:t>5. Recursos Educacionais Abertos</a:t>
            </a:r>
          </a:p>
          <a:p>
            <a:r>
              <a:rPr lang="pt-PT" dirty="0"/>
              <a:t>6. Práticas Educacionais Abertas</a:t>
            </a:r>
          </a:p>
          <a:p>
            <a:r>
              <a:rPr lang="pt-PT" dirty="0"/>
              <a:t>7. Ambientes Pessoais de Aprendizagem</a:t>
            </a:r>
          </a:p>
          <a:p>
            <a:r>
              <a:rPr lang="pt-PT" dirty="0"/>
              <a:t>8. Novos caminhos de Aprendizagem</a:t>
            </a:r>
          </a:p>
        </p:txBody>
      </p:sp>
      <p:sp>
        <p:nvSpPr>
          <p:cNvPr id="4" name="CaixaDeTexto 3">
            <a:extLst>
              <a:ext uri="{FF2B5EF4-FFF2-40B4-BE49-F238E27FC236}">
                <a16:creationId xmlns:a16="http://schemas.microsoft.com/office/drawing/2014/main" id="{B00EB72A-8E06-4360-8E40-47BC0C2E28FA}"/>
              </a:ext>
            </a:extLst>
          </p:cNvPr>
          <p:cNvSpPr txBox="1"/>
          <p:nvPr/>
        </p:nvSpPr>
        <p:spPr>
          <a:xfrm>
            <a:off x="2111303" y="442897"/>
            <a:ext cx="8032046" cy="646331"/>
          </a:xfrm>
          <a:prstGeom prst="rect">
            <a:avLst/>
          </a:prstGeom>
          <a:noFill/>
        </p:spPr>
        <p:txBody>
          <a:bodyPr wrap="square" rtlCol="0">
            <a:spAutoFit/>
          </a:bodyPr>
          <a:lstStyle/>
          <a:p>
            <a:pPr algn="ctr"/>
            <a:r>
              <a:rPr lang="pt-PT" sz="3600" b="1" i="1" dirty="0"/>
              <a:t>Sobre esta palestra…</a:t>
            </a:r>
          </a:p>
        </p:txBody>
      </p:sp>
      <p:pic>
        <p:nvPicPr>
          <p:cNvPr id="5" name="Imagem 4">
            <a:extLst>
              <a:ext uri="{FF2B5EF4-FFF2-40B4-BE49-F238E27FC236}">
                <a16:creationId xmlns:a16="http://schemas.microsoft.com/office/drawing/2014/main" id="{7EE99C95-F40F-4CC8-BC69-0AE437DADBC1}"/>
              </a:ext>
            </a:extLst>
          </p:cNvPr>
          <p:cNvPicPr>
            <a:picLocks noChangeAspect="1"/>
          </p:cNvPicPr>
          <p:nvPr/>
        </p:nvPicPr>
        <p:blipFill>
          <a:blip r:embed="rId3"/>
          <a:stretch>
            <a:fillRect/>
          </a:stretch>
        </p:blipFill>
        <p:spPr>
          <a:xfrm rot="16200000">
            <a:off x="-2066278" y="2066278"/>
            <a:ext cx="6858000" cy="2725444"/>
          </a:xfrm>
          <a:prstGeom prst="rect">
            <a:avLst/>
          </a:prstGeom>
        </p:spPr>
      </p:pic>
    </p:spTree>
    <p:extLst>
      <p:ext uri="{BB962C8B-B14F-4D97-AF65-F5344CB8AC3E}">
        <p14:creationId xmlns:p14="http://schemas.microsoft.com/office/powerpoint/2010/main" val="3441681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7697526" y="483353"/>
            <a:ext cx="4183701" cy="2800767"/>
          </a:xfrm>
          <a:prstGeom prst="rect">
            <a:avLst/>
          </a:prstGeom>
          <a:noFill/>
        </p:spPr>
        <p:txBody>
          <a:bodyPr wrap="square" rtlCol="0">
            <a:spAutoFit/>
          </a:bodyPr>
          <a:lstStyle/>
          <a:p>
            <a:r>
              <a:rPr lang="pt-PT" sz="2000" dirty="0"/>
              <a:t>A noção de </a:t>
            </a:r>
            <a:r>
              <a:rPr lang="pt-PT" sz="2000" b="1" dirty="0"/>
              <a:t>Ambiente Pessoal de Aprendizagem </a:t>
            </a:r>
            <a:r>
              <a:rPr lang="pt-PT" sz="2000" dirty="0"/>
              <a:t>(APA) vem questionar, como prática social e educacional aberta, as formas de ensino e aprendizagem mais fechadas protagonizadas pela utilização das tradicionais Plataformas de E-</a:t>
            </a:r>
            <a:r>
              <a:rPr lang="pt-PT" sz="2000" dirty="0" err="1"/>
              <a:t>Learning</a:t>
            </a:r>
            <a:r>
              <a:rPr lang="pt-PT" sz="2000" dirty="0"/>
              <a:t> </a:t>
            </a:r>
          </a:p>
          <a:p>
            <a:endParaRPr lang="pt-PT" dirty="0"/>
          </a:p>
          <a:p>
            <a:endParaRPr lang="pt-PT" dirty="0"/>
          </a:p>
        </p:txBody>
      </p:sp>
      <p:pic>
        <p:nvPicPr>
          <p:cNvPr id="4" name="Imagem 3"/>
          <p:cNvPicPr>
            <a:picLocks noChangeAspect="1"/>
          </p:cNvPicPr>
          <p:nvPr/>
        </p:nvPicPr>
        <p:blipFill>
          <a:blip r:embed="rId3"/>
          <a:stretch>
            <a:fillRect/>
          </a:stretch>
        </p:blipFill>
        <p:spPr>
          <a:xfrm>
            <a:off x="7979008" y="3980778"/>
            <a:ext cx="3810000" cy="2143125"/>
          </a:xfrm>
          <a:prstGeom prst="rect">
            <a:avLst/>
          </a:prstGeom>
        </p:spPr>
      </p:pic>
      <p:sp>
        <p:nvSpPr>
          <p:cNvPr id="3" name="CaixaDeTexto 2"/>
          <p:cNvSpPr txBox="1"/>
          <p:nvPr/>
        </p:nvSpPr>
        <p:spPr>
          <a:xfrm>
            <a:off x="390318" y="4289871"/>
            <a:ext cx="7101147" cy="3139321"/>
          </a:xfrm>
          <a:prstGeom prst="rect">
            <a:avLst/>
          </a:prstGeom>
          <a:noFill/>
        </p:spPr>
        <p:txBody>
          <a:bodyPr wrap="square" rtlCol="0">
            <a:spAutoFit/>
          </a:bodyPr>
          <a:lstStyle/>
          <a:p>
            <a:r>
              <a:rPr lang="pt-PT" sz="2000" dirty="0"/>
              <a:t>A característica comum às diferentes definições de APA, é que este dá ao sujeito controlo sobre o seu próprio processo de aprendizagem (MOTA, 2009; COUROS, 2010). É-lhe exigido que faça uma análise e seleção eficaz, tem de usar várias ferramentas, tem de compreender várias aplicações da </a:t>
            </a:r>
            <a:r>
              <a:rPr lang="pt-PT" sz="2000" i="1" dirty="0"/>
              <a:t>Web</a:t>
            </a:r>
            <a:r>
              <a:rPr lang="pt-PT" sz="2000" dirty="0"/>
              <a:t> 2.0 e tem ainda de ter uma motivação intrínseca para aprender. Isto implica todo um novo processo de trabalho rumo à aquisição de novas literacias digitais com competências em diversas dimensões. </a:t>
            </a:r>
          </a:p>
          <a:p>
            <a:endParaRPr lang="pt-PT" sz="2000" dirty="0"/>
          </a:p>
          <a:p>
            <a:endParaRPr lang="pt-PT" dirty="0"/>
          </a:p>
        </p:txBody>
      </p:sp>
      <p:pic>
        <p:nvPicPr>
          <p:cNvPr id="5" name="Imagem 4"/>
          <p:cNvPicPr>
            <a:picLocks noChangeAspect="1"/>
          </p:cNvPicPr>
          <p:nvPr/>
        </p:nvPicPr>
        <p:blipFill>
          <a:blip r:embed="rId4"/>
          <a:stretch>
            <a:fillRect/>
          </a:stretch>
        </p:blipFill>
        <p:spPr>
          <a:xfrm>
            <a:off x="390318" y="282850"/>
            <a:ext cx="6732414" cy="3915663"/>
          </a:xfrm>
          <a:prstGeom prst="rect">
            <a:avLst/>
          </a:prstGeom>
        </p:spPr>
      </p:pic>
      <p:sp>
        <p:nvSpPr>
          <p:cNvPr id="8" name="Retângulo 7"/>
          <p:cNvSpPr/>
          <p:nvPr/>
        </p:nvSpPr>
        <p:spPr>
          <a:xfrm>
            <a:off x="8173079" y="6488668"/>
            <a:ext cx="4018921" cy="369332"/>
          </a:xfrm>
          <a:prstGeom prst="rect">
            <a:avLst/>
          </a:prstGeom>
          <a:solidFill>
            <a:srgbClr val="FF99FF"/>
          </a:solidFill>
        </p:spPr>
        <p:txBody>
          <a:bodyPr wrap="none">
            <a:spAutoFit/>
          </a:bodyPr>
          <a:lstStyle/>
          <a:p>
            <a:r>
              <a:rPr lang="pt-PT" b="1" dirty="0"/>
              <a:t>7. Ambientes pessoais de Aprendizagem</a:t>
            </a:r>
          </a:p>
        </p:txBody>
      </p:sp>
    </p:spTree>
    <p:extLst>
      <p:ext uri="{BB962C8B-B14F-4D97-AF65-F5344CB8AC3E}">
        <p14:creationId xmlns:p14="http://schemas.microsoft.com/office/powerpoint/2010/main" val="3216465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5775767" y="1287887"/>
            <a:ext cx="6285052" cy="4985980"/>
          </a:xfrm>
          <a:prstGeom prst="rect">
            <a:avLst/>
          </a:prstGeom>
        </p:spPr>
        <p:txBody>
          <a:bodyPr wrap="square">
            <a:spAutoFit/>
          </a:bodyPr>
          <a:lstStyle/>
          <a:p>
            <a:r>
              <a:rPr lang="pt-PT" sz="2000" dirty="0">
                <a:effectLst/>
                <a:latin typeface="Calibri" panose="020F0502020204030204" pitchFamily="34" charset="0"/>
                <a:ea typeface="Calibri" panose="020F0502020204030204" pitchFamily="34" charset="0"/>
                <a:cs typeface="Times New Roman" panose="02020603050405020304" pitchFamily="18" charset="0"/>
              </a:rPr>
              <a:t>Estes espaços de comunicação, colaboração e aprendizagem podem definir-se como espaços </a:t>
            </a:r>
          </a:p>
          <a:p>
            <a:r>
              <a:rPr lang="pt-PT" sz="2000" dirty="0">
                <a:effectLst/>
                <a:latin typeface="Calibri" panose="020F0502020204030204" pitchFamily="34" charset="0"/>
                <a:ea typeface="Calibri" panose="020F0502020204030204" pitchFamily="34" charset="0"/>
                <a:cs typeface="Times New Roman" panose="02020603050405020304" pitchFamily="18" charset="0"/>
              </a:rPr>
              <a:t>rizomáticos que encorajam os participantes a explorar múltiplas representações da realidade e de processos colaborativos de construção do conhecimento. </a:t>
            </a:r>
          </a:p>
          <a:p>
            <a:endParaRPr lang="pt-PT" sz="2000" dirty="0">
              <a:latin typeface="Calibri" panose="020F0502020204030204" pitchFamily="34" charset="0"/>
              <a:ea typeface="Calibri" panose="020F0502020204030204" pitchFamily="34" charset="0"/>
              <a:cs typeface="Times New Roman" panose="02020603050405020304" pitchFamily="18" charset="0"/>
            </a:endParaRPr>
          </a:p>
          <a:p>
            <a:r>
              <a:rPr lang="pt-PT" sz="2000" dirty="0">
                <a:effectLst/>
                <a:latin typeface="Calibri" panose="020F0502020204030204" pitchFamily="34" charset="0"/>
                <a:ea typeface="Calibri" panose="020F0502020204030204" pitchFamily="34" charset="0"/>
                <a:cs typeface="Times New Roman" panose="02020603050405020304" pitchFamily="18" charset="0"/>
              </a:rPr>
              <a:t>Para</a:t>
            </a:r>
            <a:r>
              <a:rPr lang="pt-PT" sz="2000" dirty="0"/>
              <a:t> </a:t>
            </a:r>
            <a:r>
              <a:rPr lang="pt-PT" sz="2000" dirty="0" err="1"/>
              <a:t>Duffy</a:t>
            </a:r>
            <a:r>
              <a:rPr lang="pt-PT" sz="2000" dirty="0"/>
              <a:t> e Cunningham (2001) se concebermos a mente usando a metáfora do rizoma:</a:t>
            </a:r>
            <a:endParaRPr lang="pt-PT"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2000" dirty="0">
              <a:latin typeface="Calibri" panose="020F0502020204030204" pitchFamily="34" charset="0"/>
              <a:cs typeface="Times New Roman" panose="02020603050405020304" pitchFamily="18" charset="0"/>
            </a:endParaRPr>
          </a:p>
          <a:p>
            <a:r>
              <a:rPr lang="pt-PT" sz="2000" i="1" dirty="0"/>
              <a:t>a aprendizagem é, pois, [...] uma questão de construção e navegação de um caminho local e situado através de um labirinto rizomático, um processo de diálogo e negociação com e dentro de um contexto sociocultural local”, por oposição a um resultado singularmente desejado, imposto e predeterminado. </a:t>
            </a:r>
            <a:r>
              <a:rPr lang="en-US" sz="2000" dirty="0"/>
              <a:t>(Op. cit. 2001, </a:t>
            </a:r>
            <a:r>
              <a:rPr lang="en-US" sz="2000" dirty="0" err="1"/>
              <a:t>n.p</a:t>
            </a:r>
            <a:r>
              <a:rPr lang="en-US" sz="2000" dirty="0"/>
              <a:t>.). </a:t>
            </a:r>
            <a:endParaRPr lang="pt-PT" sz="2000" dirty="0"/>
          </a:p>
          <a:p>
            <a:endParaRPr lang="pt-PT" dirty="0"/>
          </a:p>
        </p:txBody>
      </p:sp>
      <p:sp>
        <p:nvSpPr>
          <p:cNvPr id="4" name="Retângulo 3">
            <a:extLst>
              <a:ext uri="{FF2B5EF4-FFF2-40B4-BE49-F238E27FC236}">
                <a16:creationId xmlns:a16="http://schemas.microsoft.com/office/drawing/2014/main" id="{5124EEBB-334F-4630-895A-65F870C1A674}"/>
              </a:ext>
            </a:extLst>
          </p:cNvPr>
          <p:cNvSpPr/>
          <p:nvPr/>
        </p:nvSpPr>
        <p:spPr>
          <a:xfrm>
            <a:off x="8173079" y="6488668"/>
            <a:ext cx="4018921" cy="369332"/>
          </a:xfrm>
          <a:prstGeom prst="rect">
            <a:avLst/>
          </a:prstGeom>
          <a:solidFill>
            <a:srgbClr val="FF99FF"/>
          </a:solidFill>
        </p:spPr>
        <p:txBody>
          <a:bodyPr wrap="none">
            <a:spAutoFit/>
          </a:bodyPr>
          <a:lstStyle/>
          <a:p>
            <a:r>
              <a:rPr lang="pt-PT" b="1" dirty="0"/>
              <a:t>7. Ambientes pessoais de Aprendizagem</a:t>
            </a:r>
          </a:p>
        </p:txBody>
      </p:sp>
      <p:pic>
        <p:nvPicPr>
          <p:cNvPr id="6" name="Imagem 5">
            <a:extLst>
              <a:ext uri="{FF2B5EF4-FFF2-40B4-BE49-F238E27FC236}">
                <a16:creationId xmlns:a16="http://schemas.microsoft.com/office/drawing/2014/main" id="{7FF73E71-338D-4DD0-AB68-FF155E5656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36010"/>
            <a:ext cx="5660020" cy="4985980"/>
          </a:xfrm>
          <a:prstGeom prst="rect">
            <a:avLst/>
          </a:prstGeom>
        </p:spPr>
      </p:pic>
    </p:spTree>
    <p:extLst>
      <p:ext uri="{BB962C8B-B14F-4D97-AF65-F5344CB8AC3E}">
        <p14:creationId xmlns:p14="http://schemas.microsoft.com/office/powerpoint/2010/main" val="3090061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lstStyle/>
          <a:p>
            <a:r>
              <a:rPr lang="pt-PT" dirty="0"/>
              <a:t>Novos caminhos de aprendizagem….</a:t>
            </a:r>
          </a:p>
        </p:txBody>
      </p:sp>
      <p:sp>
        <p:nvSpPr>
          <p:cNvPr id="4" name="Marcador de Posição de Conteúdo 3"/>
          <p:cNvSpPr txBox="1">
            <a:spLocks noGrp="1"/>
          </p:cNvSpPr>
          <p:nvPr>
            <p:ph idx="1"/>
          </p:nvPr>
        </p:nvSpPr>
        <p:spPr>
          <a:xfrm>
            <a:off x="4201609" y="1193800"/>
            <a:ext cx="7419373" cy="5885714"/>
          </a:xfrm>
          <a:prstGeom prst="rect">
            <a:avLst/>
          </a:prstGeom>
          <a:noFill/>
        </p:spPr>
        <p:txBody>
          <a:bodyPr wrap="square" rtlCol="0">
            <a:spAutoFit/>
          </a:bodyPr>
          <a:lstStyle/>
          <a:p>
            <a:pPr marL="0" indent="0">
              <a:buNone/>
            </a:pPr>
            <a:r>
              <a:rPr lang="pt-PT" sz="2200" dirty="0"/>
              <a:t>As práticas pedagógicas centradas na produção de artefactos digitais abertos, que apelam à reutilização e à </a:t>
            </a:r>
            <a:r>
              <a:rPr lang="pt-PT" sz="2200" dirty="0" err="1"/>
              <a:t>co-autoria</a:t>
            </a:r>
            <a:r>
              <a:rPr lang="pt-PT" sz="2200" dirty="0"/>
              <a:t>, deslocam o eixo: </a:t>
            </a:r>
          </a:p>
          <a:p>
            <a:pPr marL="342900" indent="-342900">
              <a:buFont typeface="Arial" panose="020B0604020202020204" pitchFamily="34" charset="0"/>
              <a:buChar char="•"/>
            </a:pPr>
            <a:r>
              <a:rPr lang="pt-PT" sz="2200" dirty="0"/>
              <a:t>dos recursos educacionais abertos para o das práticas educacionais abertas;</a:t>
            </a:r>
          </a:p>
          <a:p>
            <a:pPr marL="342900" indent="-342900">
              <a:buFont typeface="Arial" panose="020B0604020202020204" pitchFamily="34" charset="0"/>
              <a:buChar char="•"/>
            </a:pPr>
            <a:r>
              <a:rPr lang="pt-PT" sz="2200" dirty="0"/>
              <a:t>o eixo da aprendizagem centrada em plataformas de e-</a:t>
            </a:r>
            <a:r>
              <a:rPr lang="pt-PT" sz="2200" dirty="0" err="1"/>
              <a:t>learning</a:t>
            </a:r>
            <a:r>
              <a:rPr lang="pt-PT" sz="2200" dirty="0"/>
              <a:t> (</a:t>
            </a:r>
            <a:r>
              <a:rPr lang="pt-PT" sz="2200" i="1" dirty="0" err="1"/>
              <a:t>Learning</a:t>
            </a:r>
            <a:r>
              <a:rPr lang="pt-PT" sz="2200" i="1" dirty="0"/>
              <a:t> Management </a:t>
            </a:r>
            <a:r>
              <a:rPr lang="pt-PT" sz="2200" i="1" dirty="0" err="1"/>
              <a:t>Systems</a:t>
            </a:r>
            <a:r>
              <a:rPr lang="pt-PT" sz="2200" i="1" dirty="0"/>
              <a:t> – </a:t>
            </a:r>
            <a:r>
              <a:rPr lang="pt-PT" sz="2200" dirty="0"/>
              <a:t>LMS) para uma prática de articulação entre os LMS e Ambientes Pessoais de Aprendizagem;</a:t>
            </a:r>
          </a:p>
          <a:p>
            <a:pPr marL="342900" indent="-342900"/>
            <a:r>
              <a:rPr lang="pt-PT" sz="2200" dirty="0"/>
              <a:t>A explosão do conhecimento, a especialização crescente e as novas tecnologias digitais estão acelerando a desconstrução dos processos educacionais convencionais, provocando, apesar das resistências, uma desmontagem das funções executadas tradicionalmente pelas instituições educativas;</a:t>
            </a:r>
          </a:p>
          <a:p>
            <a:pPr marL="342900" indent="-342900"/>
            <a:r>
              <a:rPr lang="pt-PT" sz="2200" dirty="0"/>
              <a:t>Cada vez mais a educação será vista como um sistema aberto;</a:t>
            </a:r>
          </a:p>
          <a:p>
            <a:pPr marL="342900" indent="-342900">
              <a:buFont typeface="Arial" panose="020B0604020202020204" pitchFamily="34" charset="0"/>
              <a:buChar char="•"/>
            </a:pPr>
            <a:endParaRPr lang="pt-PT" sz="2000" dirty="0"/>
          </a:p>
        </p:txBody>
      </p:sp>
      <p:pic>
        <p:nvPicPr>
          <p:cNvPr id="1026" name="Picture 2" descr="Parada, Placa De Sinalização">
            <a:extLst>
              <a:ext uri="{FF2B5EF4-FFF2-40B4-BE49-F238E27FC236}">
                <a16:creationId xmlns:a16="http://schemas.microsoft.com/office/drawing/2014/main" id="{577212CB-3976-4921-B920-E4091FD6E6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377387"/>
            <a:ext cx="4085863" cy="5480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5429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4479290" y="1606529"/>
            <a:ext cx="9144000" cy="4770537"/>
          </a:xfrm>
          <a:prstGeom prst="rect">
            <a:avLst/>
          </a:prstGeom>
          <a:noFill/>
        </p:spPr>
        <p:txBody>
          <a:bodyPr wrap="square" rtlCol="0">
            <a:spAutoFit/>
          </a:bodyPr>
          <a:lstStyle/>
          <a:p>
            <a:pPr marL="342900" indent="-342900">
              <a:buFont typeface="Arial" panose="020B0604020202020204" pitchFamily="34" charset="0"/>
              <a:buChar char="•"/>
            </a:pPr>
            <a:r>
              <a:rPr lang="pt-PT" sz="2200" dirty="0"/>
              <a:t>É necessário refundar as práticas pedagógicas;</a:t>
            </a:r>
          </a:p>
          <a:p>
            <a:r>
              <a:rPr lang="pt-PT" sz="2000" i="1" dirty="0"/>
              <a:t>      A pedagogia nunca é inocente. É um meio que veicula a sua própria</a:t>
            </a:r>
          </a:p>
          <a:p>
            <a:r>
              <a:rPr lang="pt-PT" sz="2000" i="1" dirty="0"/>
              <a:t>     mensagem” </a:t>
            </a:r>
            <a:r>
              <a:rPr lang="pt-PT" sz="2000" dirty="0"/>
              <a:t> (J. </a:t>
            </a:r>
            <a:r>
              <a:rPr lang="pt-PT" sz="2000" dirty="0" err="1"/>
              <a:t>Brunner</a:t>
            </a:r>
            <a:r>
              <a:rPr lang="pt-PT" sz="2000" dirty="0"/>
              <a:t>, 2000).</a:t>
            </a:r>
          </a:p>
          <a:p>
            <a:pPr marL="342900" indent="-342900">
              <a:buFont typeface="Arial" panose="020B0604020202020204" pitchFamily="34" charset="0"/>
              <a:buChar char="•"/>
            </a:pPr>
            <a:endParaRPr lang="pt-PT" sz="2200" dirty="0"/>
          </a:p>
          <a:p>
            <a:pPr marL="342900" indent="-342900">
              <a:buFont typeface="Arial" panose="020B0604020202020204" pitchFamily="34" charset="0"/>
              <a:buChar char="•"/>
            </a:pPr>
            <a:r>
              <a:rPr lang="pt-PT" sz="2200" dirty="0"/>
              <a:t>O digital não pode ser visto meramente como instrumental, </a:t>
            </a:r>
          </a:p>
          <a:p>
            <a:r>
              <a:rPr lang="pt-PT" sz="2200" dirty="0"/>
              <a:t>      o digital protagoniza uma </a:t>
            </a:r>
            <a:r>
              <a:rPr lang="pt-PT" sz="2200" i="1" dirty="0"/>
              <a:t>imensa mutação sociocultural e </a:t>
            </a:r>
          </a:p>
          <a:p>
            <a:r>
              <a:rPr lang="pt-PT" sz="2200" i="1" dirty="0"/>
              <a:t>      económica </a:t>
            </a:r>
            <a:r>
              <a:rPr lang="pt-PT" sz="2200" dirty="0"/>
              <a:t>(Figueiredo, 2016)</a:t>
            </a:r>
          </a:p>
          <a:p>
            <a:pPr marL="342900" indent="-342900">
              <a:buFont typeface="Arial" panose="020B0604020202020204" pitchFamily="34" charset="0"/>
              <a:buChar char="•"/>
            </a:pPr>
            <a:endParaRPr lang="pt-PT" sz="2200" dirty="0"/>
          </a:p>
          <a:p>
            <a:pPr marL="342900" indent="-342900">
              <a:buFont typeface="Arial" panose="020B0604020202020204" pitchFamily="34" charset="0"/>
              <a:buChar char="•"/>
            </a:pPr>
            <a:r>
              <a:rPr lang="pt-PT" sz="2200" dirty="0"/>
              <a:t>A </a:t>
            </a:r>
            <a:r>
              <a:rPr lang="pt-PT" sz="2200" dirty="0" err="1"/>
              <a:t>EaD</a:t>
            </a:r>
            <a:r>
              <a:rPr lang="pt-PT" sz="2200" dirty="0"/>
              <a:t>, o movimento da Educação Aberta e os seus conceitos </a:t>
            </a:r>
          </a:p>
          <a:p>
            <a:r>
              <a:rPr lang="pt-PT" sz="2200" dirty="0"/>
              <a:t>     educacionais inovadores (REA, PEA e APA) constituem </a:t>
            </a:r>
          </a:p>
          <a:p>
            <a:r>
              <a:rPr lang="pt-PT" sz="2200" dirty="0"/>
              <a:t>     oportunidades para ampliar a formação e operar mudanças </a:t>
            </a:r>
          </a:p>
          <a:p>
            <a:r>
              <a:rPr lang="pt-PT" sz="2200" dirty="0"/>
              <a:t>     no paradigma educacional (ainda) vigente, promovendo novas </a:t>
            </a:r>
          </a:p>
          <a:p>
            <a:r>
              <a:rPr lang="pt-PT" sz="2200" dirty="0"/>
              <a:t>    formas de aprendizagem onde se cruzam processos cognitivos </a:t>
            </a:r>
          </a:p>
          <a:p>
            <a:r>
              <a:rPr lang="pt-PT" sz="2200" dirty="0"/>
              <a:t>    e sociais, relevantes para a vida na sociedade atual.</a:t>
            </a:r>
          </a:p>
        </p:txBody>
      </p:sp>
      <p:sp>
        <p:nvSpPr>
          <p:cNvPr id="3" name="Título 1"/>
          <p:cNvSpPr txBox="1">
            <a:spLocks/>
          </p:cNvSpPr>
          <p:nvPr/>
        </p:nvSpPr>
        <p:spPr>
          <a:xfrm>
            <a:off x="1405360" y="480934"/>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PT" dirty="0"/>
              <a:t>Novos caminhos de aprendizagem….</a:t>
            </a:r>
          </a:p>
        </p:txBody>
      </p:sp>
      <p:pic>
        <p:nvPicPr>
          <p:cNvPr id="4" name="Picture 2" descr="C:\Users\lucia\Desktop\Salto.jpg">
            <a:extLst>
              <a:ext uri="{FF2B5EF4-FFF2-40B4-BE49-F238E27FC236}">
                <a16:creationId xmlns:a16="http://schemas.microsoft.com/office/drawing/2014/main" id="{A1C020A3-6A17-4A56-B9F8-0D3B804065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93349"/>
            <a:ext cx="4051140" cy="5364651"/>
          </a:xfrm>
          <a:prstGeom prst="rect">
            <a:avLst/>
          </a:prstGeom>
          <a:noFill/>
          <a:ln>
            <a:solidFill>
              <a:schemeClr val="tx1"/>
            </a:solidFill>
            <a:prstDash val="soli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070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07D5EA4A-9BB2-4049-9739-3AC1BC6DB2EF}"/>
              </a:ext>
            </a:extLst>
          </p:cNvPr>
          <p:cNvSpPr txBox="1"/>
          <p:nvPr/>
        </p:nvSpPr>
        <p:spPr>
          <a:xfrm>
            <a:off x="1689904" y="1608881"/>
            <a:ext cx="9282896" cy="3416320"/>
          </a:xfrm>
          <a:prstGeom prst="rect">
            <a:avLst/>
          </a:prstGeom>
          <a:noFill/>
        </p:spPr>
        <p:txBody>
          <a:bodyPr wrap="square" rtlCol="0">
            <a:spAutoFit/>
          </a:bodyPr>
          <a:lstStyle/>
          <a:p>
            <a:r>
              <a:rPr lang="pt-PT" sz="2400" dirty="0"/>
              <a:t>O verdadeiro acesso aberto à educação, que atualmente vai além dos sistemas formais de </a:t>
            </a:r>
            <a:r>
              <a:rPr lang="pt-PT" sz="2400" dirty="0" err="1"/>
              <a:t>EaD</a:t>
            </a:r>
            <a:r>
              <a:rPr lang="pt-PT" sz="2400" dirty="0"/>
              <a:t>, pode dar um importante contributo para o desenvolvimento das competências requeridas aos atualmente aos cidadãos. </a:t>
            </a:r>
          </a:p>
          <a:p>
            <a:endParaRPr lang="pt-PT" sz="2400" dirty="0"/>
          </a:p>
          <a:p>
            <a:r>
              <a:rPr lang="pt-PT" sz="2400" dirty="0"/>
              <a:t>Mas, além disso, esperamos que possa promover </a:t>
            </a:r>
            <a:r>
              <a:rPr lang="pt-PT" sz="2400" b="1" dirty="0"/>
              <a:t>a emancipação humana, a construção de uma humanidade plena</a:t>
            </a:r>
            <a:r>
              <a:rPr lang="pt-PT" sz="2400" dirty="0"/>
              <a:t>, no sentido defendido por Adorno (1995) ou por Paulo Freire (1996), promovendo uma sociedade verdadeiramente aberta e inclusiva.</a:t>
            </a:r>
          </a:p>
        </p:txBody>
      </p:sp>
    </p:spTree>
    <p:extLst>
      <p:ext uri="{BB962C8B-B14F-4D97-AF65-F5344CB8AC3E}">
        <p14:creationId xmlns:p14="http://schemas.microsoft.com/office/powerpoint/2010/main" val="1371411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4899514" y="2374766"/>
            <a:ext cx="5808372" cy="1538883"/>
          </a:xfrm>
          <a:prstGeom prst="rect">
            <a:avLst/>
          </a:prstGeom>
          <a:noFill/>
        </p:spPr>
        <p:txBody>
          <a:bodyPr wrap="square" rtlCol="0">
            <a:spAutoFit/>
          </a:bodyPr>
          <a:lstStyle/>
          <a:p>
            <a:r>
              <a:rPr lang="pt-PT" sz="3600" dirty="0"/>
              <a:t>Muito obrigada!</a:t>
            </a:r>
          </a:p>
          <a:p>
            <a:endParaRPr lang="pt-PT" dirty="0"/>
          </a:p>
          <a:p>
            <a:endParaRPr lang="pt-PT" sz="2000" dirty="0"/>
          </a:p>
          <a:p>
            <a:r>
              <a:rPr lang="pt-PT" sz="2000" dirty="0"/>
              <a:t>Lucia.Amante@uab.pt</a:t>
            </a:r>
          </a:p>
        </p:txBody>
      </p:sp>
    </p:spTree>
    <p:extLst>
      <p:ext uri="{BB962C8B-B14F-4D97-AF65-F5344CB8AC3E}">
        <p14:creationId xmlns:p14="http://schemas.microsoft.com/office/powerpoint/2010/main" val="3805743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guiadacarreira.com.br/wp-content/uploads/2010/03/sociedade-industri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3581" y="983350"/>
            <a:ext cx="7138472" cy="4741987"/>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txBox="1">
            <a:spLocks/>
          </p:cNvSpPr>
          <p:nvPr/>
        </p:nvSpPr>
        <p:spPr>
          <a:xfrm>
            <a:off x="1893209" y="0"/>
            <a:ext cx="7772400" cy="1470025"/>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PT" sz="5400" b="1" dirty="0">
                <a:latin typeface="Segoe Print" pitchFamily="2" charset="0"/>
              </a:rPr>
              <a:t>Sociedade industrial</a:t>
            </a:r>
          </a:p>
        </p:txBody>
      </p:sp>
      <p:sp>
        <p:nvSpPr>
          <p:cNvPr id="6" name="CaixaDeTexto 5"/>
          <p:cNvSpPr txBox="1"/>
          <p:nvPr/>
        </p:nvSpPr>
        <p:spPr>
          <a:xfrm rot="20588216">
            <a:off x="864609" y="1663791"/>
            <a:ext cx="2971800" cy="461665"/>
          </a:xfrm>
          <a:prstGeom prst="rect">
            <a:avLst/>
          </a:prstGeom>
          <a:noFill/>
        </p:spPr>
        <p:txBody>
          <a:bodyPr wrap="square" rtlCol="0">
            <a:spAutoFit/>
          </a:bodyPr>
          <a:lstStyle/>
          <a:p>
            <a:r>
              <a:rPr lang="pt-PT" sz="2400" b="1" dirty="0"/>
              <a:t>Escola de massas</a:t>
            </a:r>
          </a:p>
        </p:txBody>
      </p:sp>
      <p:sp>
        <p:nvSpPr>
          <p:cNvPr id="7" name="CaixaDeTexto 6"/>
          <p:cNvSpPr txBox="1"/>
          <p:nvPr/>
        </p:nvSpPr>
        <p:spPr>
          <a:xfrm rot="20457168">
            <a:off x="767681" y="2842785"/>
            <a:ext cx="2971800" cy="830997"/>
          </a:xfrm>
          <a:prstGeom prst="rect">
            <a:avLst/>
          </a:prstGeom>
          <a:noFill/>
        </p:spPr>
        <p:txBody>
          <a:bodyPr wrap="square" rtlCol="0">
            <a:spAutoFit/>
          </a:bodyPr>
          <a:lstStyle/>
          <a:p>
            <a:r>
              <a:rPr lang="pt-PT" sz="2400" b="1" dirty="0"/>
              <a:t>Um professor, muitos alunos</a:t>
            </a:r>
          </a:p>
        </p:txBody>
      </p:sp>
      <p:sp>
        <p:nvSpPr>
          <p:cNvPr id="8" name="CaixaDeTexto 7"/>
          <p:cNvSpPr txBox="1"/>
          <p:nvPr/>
        </p:nvSpPr>
        <p:spPr>
          <a:xfrm rot="20946047">
            <a:off x="8600267" y="3475812"/>
            <a:ext cx="2971800" cy="1200329"/>
          </a:xfrm>
          <a:prstGeom prst="rect">
            <a:avLst/>
          </a:prstGeom>
          <a:noFill/>
        </p:spPr>
        <p:txBody>
          <a:bodyPr wrap="square" rtlCol="0">
            <a:spAutoFit/>
          </a:bodyPr>
          <a:lstStyle/>
          <a:p>
            <a:r>
              <a:rPr lang="pt-PT" sz="2400" b="1" dirty="0"/>
              <a:t>Terra, capital, trabalho, energia, matéria prima …</a:t>
            </a:r>
          </a:p>
        </p:txBody>
      </p:sp>
      <p:sp>
        <p:nvSpPr>
          <p:cNvPr id="9" name="CaixaDeTexto 8"/>
          <p:cNvSpPr txBox="1"/>
          <p:nvPr/>
        </p:nvSpPr>
        <p:spPr>
          <a:xfrm rot="20980624">
            <a:off x="8062892" y="1006444"/>
            <a:ext cx="2971800" cy="830997"/>
          </a:xfrm>
          <a:prstGeom prst="rect">
            <a:avLst/>
          </a:prstGeom>
          <a:noFill/>
        </p:spPr>
        <p:txBody>
          <a:bodyPr wrap="square" rtlCol="0">
            <a:spAutoFit/>
          </a:bodyPr>
          <a:lstStyle/>
          <a:p>
            <a:r>
              <a:rPr lang="pt-PT" sz="2400" b="1" dirty="0"/>
              <a:t>Fatores chave na criação de riqueza</a:t>
            </a:r>
          </a:p>
        </p:txBody>
      </p:sp>
      <p:sp>
        <p:nvSpPr>
          <p:cNvPr id="10" name="CaixaDeTexto 9"/>
          <p:cNvSpPr txBox="1"/>
          <p:nvPr/>
        </p:nvSpPr>
        <p:spPr>
          <a:xfrm rot="20686984">
            <a:off x="4283345" y="5867860"/>
            <a:ext cx="2971800" cy="461665"/>
          </a:xfrm>
          <a:prstGeom prst="rect">
            <a:avLst/>
          </a:prstGeom>
          <a:noFill/>
        </p:spPr>
        <p:txBody>
          <a:bodyPr wrap="square" rtlCol="0">
            <a:spAutoFit/>
          </a:bodyPr>
          <a:lstStyle/>
          <a:p>
            <a:r>
              <a:rPr lang="pt-PT" sz="2400" b="1" dirty="0"/>
              <a:t>Expansão das cidades</a:t>
            </a:r>
          </a:p>
        </p:txBody>
      </p:sp>
      <p:sp>
        <p:nvSpPr>
          <p:cNvPr id="11" name="CaixaDeTexto 10"/>
          <p:cNvSpPr txBox="1"/>
          <p:nvPr/>
        </p:nvSpPr>
        <p:spPr>
          <a:xfrm rot="21053606">
            <a:off x="621994" y="4603923"/>
            <a:ext cx="2971800" cy="830997"/>
          </a:xfrm>
          <a:prstGeom prst="rect">
            <a:avLst/>
          </a:prstGeom>
          <a:noFill/>
        </p:spPr>
        <p:txBody>
          <a:bodyPr wrap="square" rtlCol="0">
            <a:spAutoFit/>
          </a:bodyPr>
          <a:lstStyle/>
          <a:p>
            <a:r>
              <a:rPr lang="pt-PT" sz="2400" b="1" dirty="0"/>
              <a:t>Conhecimento técnico-prático</a:t>
            </a:r>
          </a:p>
        </p:txBody>
      </p:sp>
      <p:sp>
        <p:nvSpPr>
          <p:cNvPr id="12" name="Seta curvada à esquerda 11"/>
          <p:cNvSpPr/>
          <p:nvPr/>
        </p:nvSpPr>
        <p:spPr>
          <a:xfrm>
            <a:off x="10474490" y="1640817"/>
            <a:ext cx="502276" cy="1982463"/>
          </a:xfrm>
          <a:prstGeom prst="curved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16" name="Retângulo 15"/>
          <p:cNvSpPr/>
          <p:nvPr/>
        </p:nvSpPr>
        <p:spPr>
          <a:xfrm>
            <a:off x="5769245" y="6396335"/>
            <a:ext cx="6437587" cy="461665"/>
          </a:xfrm>
          <a:prstGeom prst="rect">
            <a:avLst/>
          </a:prstGeom>
          <a:solidFill>
            <a:schemeClr val="accent2">
              <a:lumMod val="75000"/>
            </a:schemeClr>
          </a:solidFill>
        </p:spPr>
        <p:txBody>
          <a:bodyPr wrap="square">
            <a:spAutoFit/>
          </a:bodyPr>
          <a:lstStyle/>
          <a:p>
            <a:r>
              <a:rPr lang="pt-PT" sz="2400" b="1" dirty="0"/>
              <a:t>1. Revoluções tecnológicas e mudanças sociais</a:t>
            </a:r>
          </a:p>
        </p:txBody>
      </p:sp>
      <p:sp>
        <p:nvSpPr>
          <p:cNvPr id="13" name="CaixaDeTexto 12"/>
          <p:cNvSpPr txBox="1"/>
          <p:nvPr/>
        </p:nvSpPr>
        <p:spPr>
          <a:xfrm rot="20588216">
            <a:off x="1894285" y="5723847"/>
            <a:ext cx="2971800" cy="830997"/>
          </a:xfrm>
          <a:prstGeom prst="rect">
            <a:avLst/>
          </a:prstGeom>
          <a:noFill/>
        </p:spPr>
        <p:txBody>
          <a:bodyPr wrap="square" rtlCol="0">
            <a:spAutoFit/>
          </a:bodyPr>
          <a:lstStyle/>
          <a:p>
            <a:r>
              <a:rPr lang="pt-PT" sz="2400" b="1" dirty="0"/>
              <a:t>Alteração de crenças e valores</a:t>
            </a:r>
          </a:p>
        </p:txBody>
      </p:sp>
    </p:spTree>
    <p:extLst>
      <p:ext uri="{BB962C8B-B14F-4D97-AF65-F5344CB8AC3E}">
        <p14:creationId xmlns:p14="http://schemas.microsoft.com/office/powerpoint/2010/main" val="1482258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historiadaeducacaobrasileira.files.wordpress.com/2011/11/4a-escolacaetanocampos_pracarepublica190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502903"/>
            <a:ext cx="6172200" cy="3971925"/>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p:cNvSpPr txBox="1"/>
          <p:nvPr/>
        </p:nvSpPr>
        <p:spPr>
          <a:xfrm>
            <a:off x="2915102" y="5565337"/>
            <a:ext cx="3816626" cy="646331"/>
          </a:xfrm>
          <a:prstGeom prst="rect">
            <a:avLst/>
          </a:prstGeom>
          <a:noFill/>
        </p:spPr>
        <p:txBody>
          <a:bodyPr wrap="square" rtlCol="0">
            <a:spAutoFit/>
          </a:bodyPr>
          <a:lstStyle/>
          <a:p>
            <a:r>
              <a:rPr lang="pt-PT" dirty="0"/>
              <a:t>Escola Caetano Campos, 1901 – Acervo Arquivo Público de São Paulo</a:t>
            </a:r>
          </a:p>
        </p:txBody>
      </p:sp>
      <p:sp>
        <p:nvSpPr>
          <p:cNvPr id="6" name="CaixaDeTexto 5"/>
          <p:cNvSpPr txBox="1"/>
          <p:nvPr/>
        </p:nvSpPr>
        <p:spPr>
          <a:xfrm>
            <a:off x="2111303" y="442897"/>
            <a:ext cx="8032046" cy="646331"/>
          </a:xfrm>
          <a:prstGeom prst="rect">
            <a:avLst/>
          </a:prstGeom>
          <a:noFill/>
        </p:spPr>
        <p:txBody>
          <a:bodyPr wrap="square" rtlCol="0">
            <a:spAutoFit/>
          </a:bodyPr>
          <a:lstStyle/>
          <a:p>
            <a:pPr algn="ctr"/>
            <a:r>
              <a:rPr lang="pt-PT" sz="3600" b="1" i="1" dirty="0"/>
              <a:t>“Escola, fábrica de alunos”</a:t>
            </a:r>
          </a:p>
        </p:txBody>
      </p:sp>
      <p:sp>
        <p:nvSpPr>
          <p:cNvPr id="7" name="CaixaDeTexto 6"/>
          <p:cNvSpPr txBox="1"/>
          <p:nvPr/>
        </p:nvSpPr>
        <p:spPr>
          <a:xfrm>
            <a:off x="7193280" y="1089228"/>
            <a:ext cx="4998720" cy="5262979"/>
          </a:xfrm>
          <a:prstGeom prst="rect">
            <a:avLst/>
          </a:prstGeom>
          <a:noFill/>
        </p:spPr>
        <p:txBody>
          <a:bodyPr wrap="square" rtlCol="0">
            <a:spAutoFit/>
          </a:bodyPr>
          <a:lstStyle/>
          <a:p>
            <a:r>
              <a:rPr lang="pt-PT" sz="2400" dirty="0"/>
              <a:t>A classe, entendida como </a:t>
            </a:r>
          </a:p>
          <a:p>
            <a:r>
              <a:rPr lang="pt-PT" sz="2400" i="1" dirty="0"/>
              <a:t>agrupamento pré-definido de alunos, que face-a-face com um professor, aprende, em simultâneo, no mesmo espaço e no mesmo tempo, um conjunto delimitado de conhecimentos</a:t>
            </a:r>
            <a:r>
              <a:rPr lang="pt-PT" sz="2400" dirty="0"/>
              <a:t>, converteu-se no </a:t>
            </a:r>
            <a:r>
              <a:rPr lang="pt-PT" sz="2400" i="1" dirty="0"/>
              <a:t>módulo de base de todos os arranjos organizativos, espaciais, temporais, pedagógicos, disciplinares, que estruturam a escola, definem as práticas dos professores e regulam as </a:t>
            </a:r>
            <a:r>
              <a:rPr lang="pt-PT" sz="2400" i="1" dirty="0" err="1"/>
              <a:t>actividades</a:t>
            </a:r>
            <a:r>
              <a:rPr lang="pt-PT" sz="2400" i="1" dirty="0"/>
              <a:t> dos alunos</a:t>
            </a:r>
            <a:r>
              <a:rPr lang="pt-PT" sz="2400" dirty="0"/>
              <a:t>. (Barroso,2001). </a:t>
            </a:r>
          </a:p>
        </p:txBody>
      </p:sp>
      <p:sp>
        <p:nvSpPr>
          <p:cNvPr id="8" name="Retângulo 7"/>
          <p:cNvSpPr/>
          <p:nvPr/>
        </p:nvSpPr>
        <p:spPr>
          <a:xfrm>
            <a:off x="7659541" y="6488668"/>
            <a:ext cx="4532459" cy="369332"/>
          </a:xfrm>
          <a:prstGeom prst="rect">
            <a:avLst/>
          </a:prstGeom>
        </p:spPr>
        <p:txBody>
          <a:bodyPr wrap="none">
            <a:spAutoFit/>
          </a:bodyPr>
          <a:lstStyle/>
          <a:p>
            <a:r>
              <a:rPr lang="pt-PT" dirty="0">
                <a:solidFill>
                  <a:srgbClr val="C00000"/>
                </a:solidFill>
              </a:rPr>
              <a:t>1. Revoluções tecnológicas e mudanças sociais</a:t>
            </a:r>
          </a:p>
        </p:txBody>
      </p:sp>
      <p:sp>
        <p:nvSpPr>
          <p:cNvPr id="9" name="Retângulo 8">
            <a:extLst>
              <a:ext uri="{FF2B5EF4-FFF2-40B4-BE49-F238E27FC236}">
                <a16:creationId xmlns:a16="http://schemas.microsoft.com/office/drawing/2014/main" id="{F7DAFE15-2420-432C-BFB1-646027ED95FF}"/>
              </a:ext>
            </a:extLst>
          </p:cNvPr>
          <p:cNvSpPr/>
          <p:nvPr/>
        </p:nvSpPr>
        <p:spPr>
          <a:xfrm>
            <a:off x="5769245" y="6396335"/>
            <a:ext cx="6437587" cy="461665"/>
          </a:xfrm>
          <a:prstGeom prst="rect">
            <a:avLst/>
          </a:prstGeom>
          <a:solidFill>
            <a:schemeClr val="accent2">
              <a:lumMod val="75000"/>
            </a:schemeClr>
          </a:solidFill>
        </p:spPr>
        <p:txBody>
          <a:bodyPr wrap="square">
            <a:spAutoFit/>
          </a:bodyPr>
          <a:lstStyle/>
          <a:p>
            <a:r>
              <a:rPr lang="pt-PT" sz="2400" b="1" dirty="0"/>
              <a:t>1. Revoluções tecnológicas e mudanças sociais</a:t>
            </a:r>
          </a:p>
        </p:txBody>
      </p:sp>
    </p:spTree>
    <p:extLst>
      <p:ext uri="{BB962C8B-B14F-4D97-AF65-F5344CB8AC3E}">
        <p14:creationId xmlns:p14="http://schemas.microsoft.com/office/powerpoint/2010/main" val="169867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2.bp.blogspot.com/_i5T1S8LtYTE/SGuCQcef6ZI/AAAAAAAAAPk/uysl0s2zM8w/s400/world_700.jpg"/>
          <p:cNvPicPr>
            <a:picLocks noGrp="1" noChangeAspect="1" noChangeArrowheads="1"/>
          </p:cNvPicPr>
          <p:nvPr>
            <p:ph idx="1"/>
          </p:nvPr>
        </p:nvPicPr>
        <p:blipFill>
          <a:blip r:embed="rId3" cstate="print"/>
          <a:srcRect/>
          <a:stretch>
            <a:fillRect/>
          </a:stretch>
        </p:blipFill>
        <p:spPr bwMode="auto">
          <a:xfrm>
            <a:off x="1403798" y="1355837"/>
            <a:ext cx="8564450" cy="5010204"/>
          </a:xfrm>
          <a:prstGeom prst="rect">
            <a:avLst/>
          </a:prstGeom>
          <a:noFill/>
        </p:spPr>
      </p:pic>
      <p:sp>
        <p:nvSpPr>
          <p:cNvPr id="6" name="Título 1"/>
          <p:cNvSpPr txBox="1">
            <a:spLocks/>
          </p:cNvSpPr>
          <p:nvPr/>
        </p:nvSpPr>
        <p:spPr>
          <a:xfrm>
            <a:off x="1799823" y="0"/>
            <a:ext cx="7772400" cy="1470025"/>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PT" sz="5400" b="1" dirty="0">
                <a:latin typeface="Segoe Print" pitchFamily="2" charset="0"/>
              </a:rPr>
              <a:t>Sociedade digital</a:t>
            </a:r>
          </a:p>
        </p:txBody>
      </p:sp>
      <p:sp>
        <p:nvSpPr>
          <p:cNvPr id="8" name="Retângulo 7"/>
          <p:cNvSpPr/>
          <p:nvPr/>
        </p:nvSpPr>
        <p:spPr>
          <a:xfrm>
            <a:off x="7397218" y="6488668"/>
            <a:ext cx="4532459" cy="369332"/>
          </a:xfrm>
          <a:prstGeom prst="rect">
            <a:avLst/>
          </a:prstGeom>
        </p:spPr>
        <p:txBody>
          <a:bodyPr wrap="none">
            <a:spAutoFit/>
          </a:bodyPr>
          <a:lstStyle/>
          <a:p>
            <a:r>
              <a:rPr lang="pt-PT" dirty="0">
                <a:solidFill>
                  <a:srgbClr val="C00000"/>
                </a:solidFill>
              </a:rPr>
              <a:t>1. Revoluções tecnológicas e mudanças sociais</a:t>
            </a:r>
          </a:p>
        </p:txBody>
      </p:sp>
      <p:sp>
        <p:nvSpPr>
          <p:cNvPr id="7" name="Retângulo 6">
            <a:extLst>
              <a:ext uri="{FF2B5EF4-FFF2-40B4-BE49-F238E27FC236}">
                <a16:creationId xmlns:a16="http://schemas.microsoft.com/office/drawing/2014/main" id="{D40F5541-2A38-47A1-9A1B-AB4678794E55}"/>
              </a:ext>
            </a:extLst>
          </p:cNvPr>
          <p:cNvSpPr/>
          <p:nvPr/>
        </p:nvSpPr>
        <p:spPr>
          <a:xfrm>
            <a:off x="5769245" y="6396335"/>
            <a:ext cx="6437587" cy="461665"/>
          </a:xfrm>
          <a:prstGeom prst="rect">
            <a:avLst/>
          </a:prstGeom>
          <a:solidFill>
            <a:schemeClr val="accent2">
              <a:lumMod val="75000"/>
            </a:schemeClr>
          </a:solidFill>
        </p:spPr>
        <p:txBody>
          <a:bodyPr wrap="square">
            <a:spAutoFit/>
          </a:bodyPr>
          <a:lstStyle/>
          <a:p>
            <a:r>
              <a:rPr lang="pt-PT" sz="2400" b="1" dirty="0"/>
              <a:t>1. Revoluções tecnológicas e mudanças sociais</a:t>
            </a:r>
          </a:p>
        </p:txBody>
      </p:sp>
    </p:spTree>
    <p:extLst>
      <p:ext uri="{BB962C8B-B14F-4D97-AF65-F5344CB8AC3E}">
        <p14:creationId xmlns:p14="http://schemas.microsoft.com/office/powerpoint/2010/main" val="1768464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012396" y="747816"/>
            <a:ext cx="8846916" cy="3970318"/>
          </a:xfrm>
          <a:prstGeom prst="rect">
            <a:avLst/>
          </a:prstGeom>
          <a:noFill/>
        </p:spPr>
        <p:txBody>
          <a:bodyPr wrap="square" rtlCol="0">
            <a:spAutoFit/>
          </a:bodyPr>
          <a:lstStyle/>
          <a:p>
            <a:r>
              <a:rPr lang="pt-PT" sz="2800" dirty="0"/>
              <a:t>Altera-se a forma como trabalhamos, a forma como pensamos, como aprendemos, alteram-se as formas tradicionais de comunicação. </a:t>
            </a:r>
          </a:p>
          <a:p>
            <a:endParaRPr lang="pt-PT" sz="2800" dirty="0"/>
          </a:p>
          <a:p>
            <a:r>
              <a:rPr lang="pt-PT" sz="2800" dirty="0"/>
              <a:t>		       O fator chave da produção, aquilo que</a:t>
            </a:r>
          </a:p>
          <a:p>
            <a:r>
              <a:rPr lang="pt-PT" sz="2800" dirty="0"/>
              <a:t>	                   faz o desenvolvimento de um país, passou</a:t>
            </a:r>
          </a:p>
          <a:p>
            <a:r>
              <a:rPr lang="pt-PT" sz="2800" dirty="0"/>
              <a:t>                              a ser outra coisa que não energia, que não </a:t>
            </a:r>
          </a:p>
          <a:p>
            <a:r>
              <a:rPr lang="pt-PT" sz="2800" dirty="0"/>
              <a:t>                              a matéria-prima….</a:t>
            </a:r>
          </a:p>
          <a:p>
            <a:endParaRPr lang="pt-PT" sz="2800" dirty="0"/>
          </a:p>
        </p:txBody>
      </p:sp>
      <p:sp>
        <p:nvSpPr>
          <p:cNvPr id="3" name="Título 1"/>
          <p:cNvSpPr txBox="1">
            <a:spLocks/>
          </p:cNvSpPr>
          <p:nvPr/>
        </p:nvSpPr>
        <p:spPr>
          <a:xfrm>
            <a:off x="5646556" y="4125025"/>
            <a:ext cx="5778321" cy="1602651"/>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PT" sz="6000" b="1" dirty="0">
                <a:latin typeface="Segoe Print" pitchFamily="2" charset="0"/>
              </a:rPr>
              <a:t>Conhecimento</a:t>
            </a:r>
          </a:p>
        </p:txBody>
      </p:sp>
      <p:sp>
        <p:nvSpPr>
          <p:cNvPr id="4" name="Retângulo 3"/>
          <p:cNvSpPr/>
          <p:nvPr/>
        </p:nvSpPr>
        <p:spPr>
          <a:xfrm>
            <a:off x="7435854" y="6373900"/>
            <a:ext cx="4532459" cy="369332"/>
          </a:xfrm>
          <a:prstGeom prst="rect">
            <a:avLst/>
          </a:prstGeom>
        </p:spPr>
        <p:txBody>
          <a:bodyPr wrap="none">
            <a:spAutoFit/>
          </a:bodyPr>
          <a:lstStyle/>
          <a:p>
            <a:r>
              <a:rPr lang="pt-PT" dirty="0">
                <a:solidFill>
                  <a:srgbClr val="C00000"/>
                </a:solidFill>
              </a:rPr>
              <a:t>1. Revoluções tecnológicas e mudanças sociais</a:t>
            </a:r>
          </a:p>
        </p:txBody>
      </p:sp>
      <p:sp>
        <p:nvSpPr>
          <p:cNvPr id="7" name="Retângulo 6">
            <a:extLst>
              <a:ext uri="{FF2B5EF4-FFF2-40B4-BE49-F238E27FC236}">
                <a16:creationId xmlns:a16="http://schemas.microsoft.com/office/drawing/2014/main" id="{247C8654-D2AA-4A50-BA37-C216506AA84A}"/>
              </a:ext>
            </a:extLst>
          </p:cNvPr>
          <p:cNvSpPr/>
          <p:nvPr/>
        </p:nvSpPr>
        <p:spPr>
          <a:xfrm>
            <a:off x="5769245" y="6396335"/>
            <a:ext cx="6437587" cy="461665"/>
          </a:xfrm>
          <a:prstGeom prst="rect">
            <a:avLst/>
          </a:prstGeom>
          <a:solidFill>
            <a:schemeClr val="accent2">
              <a:lumMod val="75000"/>
            </a:schemeClr>
          </a:solidFill>
        </p:spPr>
        <p:txBody>
          <a:bodyPr wrap="square">
            <a:spAutoFit/>
          </a:bodyPr>
          <a:lstStyle/>
          <a:p>
            <a:r>
              <a:rPr lang="pt-PT" sz="2400" b="1" dirty="0"/>
              <a:t>1. Revoluções tecnológicas e mudanças sociais</a:t>
            </a:r>
          </a:p>
        </p:txBody>
      </p:sp>
      <p:pic>
        <p:nvPicPr>
          <p:cNvPr id="8" name="Picture 2" descr="innovative idea in businessman hand. - inovação imagens e fotografias de stock">
            <a:extLst>
              <a:ext uri="{FF2B5EF4-FFF2-40B4-BE49-F238E27FC236}">
                <a16:creationId xmlns:a16="http://schemas.microsoft.com/office/drawing/2014/main" id="{1CF8CBD5-1E0E-4958-8AF6-206EF33207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287"/>
            <a:ext cx="5293145" cy="3994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54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6033504" y="1166842"/>
            <a:ext cx="5909067" cy="4524315"/>
          </a:xfrm>
          <a:prstGeom prst="rect">
            <a:avLst/>
          </a:prstGeom>
          <a:noFill/>
        </p:spPr>
        <p:txBody>
          <a:bodyPr wrap="square" rtlCol="0">
            <a:spAutoFit/>
          </a:bodyPr>
          <a:lstStyle/>
          <a:p>
            <a:r>
              <a:rPr lang="pt-PT" sz="2400" dirty="0"/>
              <a:t>A transformação da sociedade industrial para a sociedade do conhecimento muda profundamente as condições de desenvolvimento das funções sociais da educação e muda igualmente os seus objetivos e a abordagem pedagógica a realizar. </a:t>
            </a:r>
          </a:p>
          <a:p>
            <a:endParaRPr lang="pt-PT" sz="2400" dirty="0"/>
          </a:p>
          <a:p>
            <a:r>
              <a:rPr lang="pt-PT" sz="2400" dirty="0"/>
              <a:t>Vivemos uma mudança de era que impõe a necessidade de alterações profundas na Educação, agora verdadeiramente incontornáveis.</a:t>
            </a:r>
          </a:p>
        </p:txBody>
      </p:sp>
      <p:sp>
        <p:nvSpPr>
          <p:cNvPr id="4" name="Retângulo 3"/>
          <p:cNvSpPr/>
          <p:nvPr/>
        </p:nvSpPr>
        <p:spPr>
          <a:xfrm>
            <a:off x="7448734" y="6361021"/>
            <a:ext cx="4532459" cy="369332"/>
          </a:xfrm>
          <a:prstGeom prst="rect">
            <a:avLst/>
          </a:prstGeom>
        </p:spPr>
        <p:txBody>
          <a:bodyPr wrap="none">
            <a:spAutoFit/>
          </a:bodyPr>
          <a:lstStyle/>
          <a:p>
            <a:r>
              <a:rPr lang="pt-PT" dirty="0">
                <a:solidFill>
                  <a:srgbClr val="C00000"/>
                </a:solidFill>
              </a:rPr>
              <a:t>1. Revoluções tecnológicas e mudanças sociais</a:t>
            </a:r>
          </a:p>
        </p:txBody>
      </p:sp>
      <p:sp>
        <p:nvSpPr>
          <p:cNvPr id="5" name="Retângulo 4">
            <a:extLst>
              <a:ext uri="{FF2B5EF4-FFF2-40B4-BE49-F238E27FC236}">
                <a16:creationId xmlns:a16="http://schemas.microsoft.com/office/drawing/2014/main" id="{0F29C9D7-9664-40CD-9051-B9758C97B324}"/>
              </a:ext>
            </a:extLst>
          </p:cNvPr>
          <p:cNvSpPr/>
          <p:nvPr/>
        </p:nvSpPr>
        <p:spPr>
          <a:xfrm>
            <a:off x="5769245" y="6396335"/>
            <a:ext cx="6437587" cy="461665"/>
          </a:xfrm>
          <a:prstGeom prst="rect">
            <a:avLst/>
          </a:prstGeom>
          <a:solidFill>
            <a:schemeClr val="accent2">
              <a:lumMod val="75000"/>
            </a:schemeClr>
          </a:solidFill>
        </p:spPr>
        <p:txBody>
          <a:bodyPr wrap="square">
            <a:spAutoFit/>
          </a:bodyPr>
          <a:lstStyle/>
          <a:p>
            <a:r>
              <a:rPr lang="pt-PT" sz="2400" b="1" dirty="0"/>
              <a:t>1. Revoluções tecnológicas e mudanças sociais</a:t>
            </a:r>
          </a:p>
        </p:txBody>
      </p:sp>
      <p:pic>
        <p:nvPicPr>
          <p:cNvPr id="2" name="Imagem 1">
            <a:extLst>
              <a:ext uri="{FF2B5EF4-FFF2-40B4-BE49-F238E27FC236}">
                <a16:creationId xmlns:a16="http://schemas.microsoft.com/office/drawing/2014/main" id="{AA3ECCEE-E43B-4ACB-8BE4-225A756D917D}"/>
              </a:ext>
            </a:extLst>
          </p:cNvPr>
          <p:cNvPicPr>
            <a:picLocks noChangeAspect="1"/>
          </p:cNvPicPr>
          <p:nvPr/>
        </p:nvPicPr>
        <p:blipFill>
          <a:blip r:embed="rId3"/>
          <a:stretch>
            <a:fillRect/>
          </a:stretch>
        </p:blipFill>
        <p:spPr>
          <a:xfrm>
            <a:off x="-405114" y="0"/>
            <a:ext cx="5909066" cy="6858000"/>
          </a:xfrm>
          <a:prstGeom prst="rect">
            <a:avLst/>
          </a:prstGeom>
        </p:spPr>
      </p:pic>
    </p:spTree>
    <p:extLst>
      <p:ext uri="{BB962C8B-B14F-4D97-AF65-F5344CB8AC3E}">
        <p14:creationId xmlns:p14="http://schemas.microsoft.com/office/powerpoint/2010/main" val="3533820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6944810" y="6493397"/>
            <a:ext cx="5247190" cy="369332"/>
          </a:xfrm>
          <a:prstGeom prst="rect">
            <a:avLst/>
          </a:prstGeom>
          <a:solidFill>
            <a:schemeClr val="accent1">
              <a:lumMod val="40000"/>
              <a:lumOff val="60000"/>
            </a:schemeClr>
          </a:solidFill>
        </p:spPr>
        <p:txBody>
          <a:bodyPr wrap="square">
            <a:spAutoFit/>
          </a:bodyPr>
          <a:lstStyle/>
          <a:p>
            <a:r>
              <a:rPr lang="pt-PT" b="1" dirty="0">
                <a:solidFill>
                  <a:srgbClr val="0070C0"/>
                </a:solidFill>
              </a:rPr>
              <a:t>2. Educação a Distância e democratização do ensino</a:t>
            </a:r>
          </a:p>
        </p:txBody>
      </p:sp>
      <p:sp>
        <p:nvSpPr>
          <p:cNvPr id="3" name="CaixaDeTexto 2"/>
          <p:cNvSpPr txBox="1"/>
          <p:nvPr/>
        </p:nvSpPr>
        <p:spPr>
          <a:xfrm>
            <a:off x="6208595" y="1882275"/>
            <a:ext cx="5780947" cy="2677656"/>
          </a:xfrm>
          <a:prstGeom prst="rect">
            <a:avLst/>
          </a:prstGeom>
          <a:noFill/>
        </p:spPr>
        <p:txBody>
          <a:bodyPr wrap="square" rtlCol="0">
            <a:spAutoFit/>
          </a:bodyPr>
          <a:lstStyle/>
          <a:p>
            <a:r>
              <a:rPr lang="pt-PT" sz="2400" b="1" dirty="0"/>
              <a:t>A Educação a Distância </a:t>
            </a:r>
            <a:r>
              <a:rPr lang="pt-PT" sz="2400" dirty="0"/>
              <a:t>teve a sua origem na sociedade pós industrial. Desde sempre tem estado ligada à necessidade de incluir social e profissionalmente pessoas que, por diversas circunstâncias, não podiam atender a sistemas de ensino presencial.</a:t>
            </a:r>
          </a:p>
          <a:p>
            <a:endParaRPr lang="pt-PT" sz="2400" dirty="0"/>
          </a:p>
        </p:txBody>
      </p:sp>
      <p:pic>
        <p:nvPicPr>
          <p:cNvPr id="5" name="Imagem 4">
            <a:extLst>
              <a:ext uri="{FF2B5EF4-FFF2-40B4-BE49-F238E27FC236}">
                <a16:creationId xmlns:a16="http://schemas.microsoft.com/office/drawing/2014/main" id="{A6B4B72F-21B8-4560-931C-D1FFF0348F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23" y="1395646"/>
            <a:ext cx="6014977" cy="3650915"/>
          </a:xfrm>
          <a:prstGeom prst="rect">
            <a:avLst/>
          </a:prstGeom>
        </p:spPr>
      </p:pic>
    </p:spTree>
    <p:extLst>
      <p:ext uri="{BB962C8B-B14F-4D97-AF65-F5344CB8AC3E}">
        <p14:creationId xmlns:p14="http://schemas.microsoft.com/office/powerpoint/2010/main" val="1583444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3"/>
          <a:stretch>
            <a:fillRect/>
          </a:stretch>
        </p:blipFill>
        <p:spPr>
          <a:xfrm>
            <a:off x="139620" y="-22332"/>
            <a:ext cx="9723549" cy="6880332"/>
          </a:xfrm>
          <a:prstGeom prst="rect">
            <a:avLst/>
          </a:prstGeom>
        </p:spPr>
      </p:pic>
      <p:sp>
        <p:nvSpPr>
          <p:cNvPr id="4" name="CaixaDeTexto 3"/>
          <p:cNvSpPr txBox="1"/>
          <p:nvPr/>
        </p:nvSpPr>
        <p:spPr>
          <a:xfrm>
            <a:off x="10084158" y="296214"/>
            <a:ext cx="2107841" cy="5324535"/>
          </a:xfrm>
          <a:prstGeom prst="rect">
            <a:avLst/>
          </a:prstGeom>
          <a:solidFill>
            <a:schemeClr val="bg1"/>
          </a:solidFill>
        </p:spPr>
        <p:txBody>
          <a:bodyPr wrap="square" rtlCol="0">
            <a:spAutoFit/>
          </a:bodyPr>
          <a:lstStyle/>
          <a:p>
            <a:endParaRPr lang="pt-PT" sz="2000" dirty="0"/>
          </a:p>
          <a:p>
            <a:endParaRPr lang="pt-PT" sz="2000" dirty="0"/>
          </a:p>
          <a:p>
            <a:r>
              <a:rPr lang="pt-PT" sz="2000" dirty="0"/>
              <a:t>Em 1969, no Reino Unido, Geoffrey </a:t>
            </a:r>
            <a:r>
              <a:rPr lang="pt-PT" sz="2000" dirty="0" err="1"/>
              <a:t>Crowther</a:t>
            </a:r>
            <a:r>
              <a:rPr lang="pt-PT" sz="2000" dirty="0"/>
              <a:t>, Chanceler da Fundação da </a:t>
            </a:r>
            <a:r>
              <a:rPr lang="pt-PT" sz="2000" i="1" dirty="0"/>
              <a:t>Open </a:t>
            </a:r>
            <a:r>
              <a:rPr lang="pt-PT" sz="2000" i="1" dirty="0" err="1"/>
              <a:t>University</a:t>
            </a:r>
            <a:r>
              <a:rPr lang="pt-PT" sz="2000" dirty="0"/>
              <a:t> declarou, no discurso inaugural, a nova instituição “</a:t>
            </a:r>
            <a:r>
              <a:rPr lang="pt-PT" sz="2000" i="1" dirty="0"/>
              <a:t>aberta de muitas maneiras, mas antes de tudo às pessoas”</a:t>
            </a:r>
            <a:r>
              <a:rPr lang="pt-PT" sz="2000" dirty="0"/>
              <a:t>.</a:t>
            </a:r>
          </a:p>
        </p:txBody>
      </p:sp>
      <p:sp>
        <p:nvSpPr>
          <p:cNvPr id="6" name="Retângulo 5"/>
          <p:cNvSpPr/>
          <p:nvPr/>
        </p:nvSpPr>
        <p:spPr>
          <a:xfrm>
            <a:off x="4590259" y="6358096"/>
            <a:ext cx="5042150" cy="369332"/>
          </a:xfrm>
          <a:prstGeom prst="rect">
            <a:avLst/>
          </a:prstGeom>
        </p:spPr>
        <p:txBody>
          <a:bodyPr wrap="none">
            <a:spAutoFit/>
          </a:bodyPr>
          <a:lstStyle/>
          <a:p>
            <a:r>
              <a:rPr lang="pt-PT" dirty="0">
                <a:solidFill>
                  <a:schemeClr val="accent1">
                    <a:lumMod val="60000"/>
                    <a:lumOff val="40000"/>
                  </a:schemeClr>
                </a:solidFill>
              </a:rPr>
              <a:t>2. Educação a Distância e democratização do ensino</a:t>
            </a:r>
          </a:p>
        </p:txBody>
      </p:sp>
      <p:sp>
        <p:nvSpPr>
          <p:cNvPr id="5" name="Retângulo 4">
            <a:extLst>
              <a:ext uri="{FF2B5EF4-FFF2-40B4-BE49-F238E27FC236}">
                <a16:creationId xmlns:a16="http://schemas.microsoft.com/office/drawing/2014/main" id="{B6FA4127-6242-4853-9F98-715CA9BAE319}"/>
              </a:ext>
            </a:extLst>
          </p:cNvPr>
          <p:cNvSpPr/>
          <p:nvPr/>
        </p:nvSpPr>
        <p:spPr>
          <a:xfrm>
            <a:off x="4590259" y="6369288"/>
            <a:ext cx="5115568" cy="369332"/>
          </a:xfrm>
          <a:prstGeom prst="rect">
            <a:avLst/>
          </a:prstGeom>
          <a:solidFill>
            <a:schemeClr val="accent1">
              <a:lumMod val="40000"/>
              <a:lumOff val="60000"/>
            </a:schemeClr>
          </a:solidFill>
        </p:spPr>
        <p:txBody>
          <a:bodyPr wrap="none">
            <a:spAutoFit/>
          </a:bodyPr>
          <a:lstStyle/>
          <a:p>
            <a:r>
              <a:rPr lang="pt-PT" b="1" dirty="0">
                <a:solidFill>
                  <a:srgbClr val="0070C0"/>
                </a:solidFill>
              </a:rPr>
              <a:t>2. Educação a Distância e democratização do ensino</a:t>
            </a:r>
          </a:p>
        </p:txBody>
      </p:sp>
    </p:spTree>
    <p:extLst>
      <p:ext uri="{BB962C8B-B14F-4D97-AF65-F5344CB8AC3E}">
        <p14:creationId xmlns:p14="http://schemas.microsoft.com/office/powerpoint/2010/main" val="4277006064"/>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1017</TotalTime>
  <Words>5833</Words>
  <Application>Microsoft Office PowerPoint</Application>
  <PresentationFormat>Ecrã Panorâmico</PresentationFormat>
  <Paragraphs>219</Paragraphs>
  <Slides>25</Slides>
  <Notes>23</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25</vt:i4>
      </vt:variant>
    </vt:vector>
  </HeadingPairs>
  <TitlesOfParts>
    <vt:vector size="31" baseType="lpstr">
      <vt:lpstr>Arial</vt:lpstr>
      <vt:lpstr>Calibri</vt:lpstr>
      <vt:lpstr>Calibri Light</vt:lpstr>
      <vt:lpstr>Segoe Print</vt:lpstr>
      <vt:lpstr>Times New Roman</vt:lpstr>
      <vt:lpstr>Tema do Office</vt:lpstr>
      <vt:lpstr>Educação a Distância e Educação Aberta: Inovação, Partilha e Inclusão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Novos caminhos de aprendizagem….</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 educação a distância à educação aberta.  Novos caminhos de aprendizagem</dc:title>
  <dc:creator>Lúcia Amante</dc:creator>
  <cp:lastModifiedBy>Lúcia da Graça Cruz Domingues Amante</cp:lastModifiedBy>
  <cp:revision>74</cp:revision>
  <dcterms:created xsi:type="dcterms:W3CDTF">2017-10-02T19:26:50Z</dcterms:created>
  <dcterms:modified xsi:type="dcterms:W3CDTF">2024-11-15T00:53:43Z</dcterms:modified>
</cp:coreProperties>
</file>