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1"/>
  </p:sldMasterIdLst>
  <p:notesMasterIdLst>
    <p:notesMasterId r:id="rId24"/>
  </p:notesMasterIdLst>
  <p:handoutMasterIdLst>
    <p:handoutMasterId r:id="rId25"/>
  </p:handoutMasterIdLst>
  <p:sldIdLst>
    <p:sldId id="257" r:id="rId2"/>
    <p:sldId id="269" r:id="rId3"/>
    <p:sldId id="259" r:id="rId4"/>
    <p:sldId id="283" r:id="rId5"/>
    <p:sldId id="260" r:id="rId6"/>
    <p:sldId id="284" r:id="rId7"/>
    <p:sldId id="261" r:id="rId8"/>
    <p:sldId id="262" r:id="rId9"/>
    <p:sldId id="263" r:id="rId10"/>
    <p:sldId id="264" r:id="rId11"/>
    <p:sldId id="267" r:id="rId12"/>
    <p:sldId id="268" r:id="rId13"/>
    <p:sldId id="270" r:id="rId14"/>
    <p:sldId id="285" r:id="rId15"/>
    <p:sldId id="271" r:id="rId16"/>
    <p:sldId id="272" r:id="rId17"/>
    <p:sldId id="273" r:id="rId18"/>
    <p:sldId id="286" r:id="rId19"/>
    <p:sldId id="288" r:id="rId20"/>
    <p:sldId id="287" r:id="rId21"/>
    <p:sldId id="289" r:id="rId22"/>
    <p:sldId id="274" r:id="rId23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928736-AA0B-442D-A1AF-8261F7034BF9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pt"/>
              <a:t>Clique para editar os Estilos de texto do modelo global</a:t>
            </a:r>
            <a:endParaRPr lang="en-US"/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78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62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740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37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pt-PT"/>
              <a:t>Clique para editar o estilo de subtítulo do Modelo Global</a:t>
            </a:r>
            <a:endParaRPr lang="en-US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ED0CAB-5C98-4633-8227-766380E8BC6E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 texto do 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22BAA2-AC6B-4746-8053-EDC8606E535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DC9CF0-46A2-4AC7-9FA2-8EC67FAC0032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C3D2EF-A9F1-401A-8C02-1662D96CBA0D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BBAE924-21FF-D63F-4550-D0EBC3F937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247" y="221605"/>
            <a:ext cx="938564" cy="89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582FB0-8268-4450-AEFB-7C755E727544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 hasCustomPrompt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E0A07F-0364-433A-B636-12526FBF2765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9" name="Marcador de Posição do Rodapé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 hasCustomPrompt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 hasCustomPrompt="1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5BCC9B-3D00-4038-B827-05429894F1D1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11" name="Marcador de Posição do Rodapé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Marcador de Posição do Número do Diapositivo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6" name="Marcador de Posição da Data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E5B8D0D-025A-4217-B697-16EEC070DDC8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Marcador de Posição do Número do Diapositivo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63092-FB88-4F2E-B7A9-6AD9CA079CD0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E55777FD-C41C-4ED6-9788-E0BDB29FE28C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 rtl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1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E2C937DC-1FD7-45E0-8375-82F139FBDB0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pt-pt"/>
              <a:t>Clique para editar os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1F5BAF06-A1C3-41CD-B482-A3F55490B9C6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tângulo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pPr rtl="0"/>
            <a:r>
              <a:rPr lang="pt-PT" sz="6000" dirty="0"/>
              <a:t>Sistemas Computacionais</a:t>
            </a:r>
            <a:endParaRPr lang="pt-pt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 fontScale="70000" lnSpcReduction="20000"/>
          </a:bodyPr>
          <a:lstStyle/>
          <a:p>
            <a:pPr rtl="0"/>
            <a:r>
              <a:rPr lang="pt-PT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Tópico 1 (Parte 1)</a:t>
            </a:r>
          </a:p>
          <a:p>
            <a:pPr rtl="0"/>
            <a:r>
              <a:rPr lang="pt-PT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COMPONENTES E </a:t>
            </a:r>
            <a:r>
              <a:rPr lang="pt-PT" sz="2400">
                <a:solidFill>
                  <a:schemeClr val="tx1">
                    <a:lumMod val="85000"/>
                    <a:lumOff val="15000"/>
                  </a:schemeClr>
                </a:solidFill>
              </a:rPr>
              <a:t>PARADIGMAS COMPUTACIONAIS</a:t>
            </a:r>
          </a:p>
          <a:p>
            <a:pPr rtl="0"/>
            <a:endParaRPr lang="pt-PT" sz="2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Imagem 4" descr="Uma imagem com um edifício, espaço de repouso, banco, área lateral&#10;&#10;Descrição gerada automaticamente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30E4E4CE-534A-BF10-FFB6-D7ECBD4A3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00" y="382713"/>
            <a:ext cx="28575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E8DE9FB7-62A1-AAE7-C3C2-ECB97901DC0F}"/>
              </a:ext>
            </a:extLst>
          </p:cNvPr>
          <p:cNvSpPr txBox="1"/>
          <p:nvPr/>
        </p:nvSpPr>
        <p:spPr>
          <a:xfrm>
            <a:off x="5289753" y="5973511"/>
            <a:ext cx="2744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/>
              <a:t>Vitor Rocio, outubro 2020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4D90A78-3D39-AB5D-FB85-6BB8468E5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667" y="6139756"/>
            <a:ext cx="860246" cy="30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7804DF8-3946-FDD8-51CF-DA9317198CA4}"/>
              </a:ext>
            </a:extLst>
          </p:cNvPr>
          <p:cNvSpPr txBox="1"/>
          <p:nvPr/>
        </p:nvSpPr>
        <p:spPr>
          <a:xfrm>
            <a:off x="8701600" y="6488240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900" b="0" i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Este trabalho está licenciado com uma Licença </a:t>
            </a:r>
            <a:r>
              <a:rPr lang="pt-PT" sz="900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Creative Commons - Atribuição 4.0 Internacional</a:t>
            </a:r>
            <a:r>
              <a:rPr lang="pt-PT" sz="900" b="0" i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pt-P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188055-4404-42B4-BD1E-BD34B1BD4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Arquitetura de computadores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4DA7E12-116B-4593-85AA-8E95E2053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sz="2400" b="1" dirty="0"/>
              <a:t>Ideia 5: Desempenho através de “</a:t>
            </a:r>
            <a:r>
              <a:rPr lang="pt-PT" sz="2400" b="1" dirty="0" err="1"/>
              <a:t>pipelining</a:t>
            </a:r>
            <a:r>
              <a:rPr lang="pt-PT" sz="2400" b="1" dirty="0"/>
              <a:t>”</a:t>
            </a:r>
          </a:p>
          <a:p>
            <a:r>
              <a:rPr lang="en-US" dirty="0"/>
              <a:t>Uma das </a:t>
            </a:r>
            <a:r>
              <a:rPr lang="en-US" dirty="0" err="1"/>
              <a:t>formas</a:t>
            </a:r>
            <a:r>
              <a:rPr lang="en-US" dirty="0"/>
              <a:t> de </a:t>
            </a:r>
            <a:r>
              <a:rPr lang="en-US" dirty="0" err="1"/>
              <a:t>paralelismo</a:t>
            </a:r>
            <a:r>
              <a:rPr lang="en-US" dirty="0"/>
              <a:t> que </a:t>
            </a:r>
            <a:r>
              <a:rPr lang="en-US" dirty="0" err="1"/>
              <a:t>torna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computadores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eficientes</a:t>
            </a:r>
            <a:r>
              <a:rPr lang="en-US" dirty="0"/>
              <a:t> é o </a:t>
            </a:r>
            <a:r>
              <a:rPr lang="en-US" dirty="0" err="1"/>
              <a:t>uso</a:t>
            </a:r>
            <a:r>
              <a:rPr lang="en-US" dirty="0"/>
              <a:t> de “pipelines”,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sequências</a:t>
            </a:r>
            <a:r>
              <a:rPr lang="en-US" dirty="0"/>
              <a:t> de </a:t>
            </a:r>
            <a:r>
              <a:rPr lang="en-US" dirty="0" err="1"/>
              <a:t>pequenos</a:t>
            </a:r>
            <a:r>
              <a:rPr lang="en-US" dirty="0"/>
              <a:t> </a:t>
            </a:r>
            <a:r>
              <a:rPr lang="en-US" dirty="0" err="1"/>
              <a:t>processos</a:t>
            </a:r>
            <a:r>
              <a:rPr lang="en-US" dirty="0"/>
              <a:t> </a:t>
            </a:r>
            <a:r>
              <a:rPr lang="en-US" dirty="0" err="1"/>
              <a:t>especializados</a:t>
            </a:r>
            <a:r>
              <a:rPr lang="en-US" dirty="0"/>
              <a:t> que </a:t>
            </a:r>
            <a:r>
              <a:rPr lang="en-US" dirty="0" err="1"/>
              <a:t>passam</a:t>
            </a:r>
            <a:r>
              <a:rPr lang="en-US" dirty="0"/>
              <a:t> </a:t>
            </a:r>
            <a:r>
              <a:rPr lang="en-US" dirty="0" err="1"/>
              <a:t>informação</a:t>
            </a:r>
            <a:r>
              <a:rPr lang="en-US" dirty="0"/>
              <a:t> de </a:t>
            </a:r>
            <a:r>
              <a:rPr lang="en-US" dirty="0" err="1"/>
              <a:t>uns</a:t>
            </a:r>
            <a:r>
              <a:rPr lang="en-US" dirty="0"/>
              <a:t> para </a:t>
            </a:r>
            <a:r>
              <a:rPr lang="en-US" dirty="0" err="1"/>
              <a:t>os</a:t>
            </a:r>
            <a:r>
              <a:rPr lang="en-US" dirty="0"/>
              <a:t> outros,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vez</a:t>
            </a:r>
            <a:r>
              <a:rPr lang="en-US" dirty="0"/>
              <a:t> de </a:t>
            </a:r>
            <a:r>
              <a:rPr lang="en-US" dirty="0" err="1"/>
              <a:t>fazerem</a:t>
            </a:r>
            <a:r>
              <a:rPr lang="en-US" dirty="0"/>
              <a:t> </a:t>
            </a:r>
            <a:r>
              <a:rPr lang="en-US" dirty="0" err="1"/>
              <a:t>tudo</a:t>
            </a:r>
            <a:r>
              <a:rPr lang="en-US" dirty="0"/>
              <a:t> </a:t>
            </a:r>
            <a:r>
              <a:rPr lang="en-US" dirty="0" err="1"/>
              <a:t>sozinhos</a:t>
            </a:r>
            <a:r>
              <a:rPr lang="en-US" dirty="0"/>
              <a:t>. Uma </a:t>
            </a:r>
            <a:r>
              <a:rPr lang="en-US" dirty="0" err="1"/>
              <a:t>metáfora</a:t>
            </a:r>
            <a:r>
              <a:rPr lang="en-US" dirty="0"/>
              <a:t> </a:t>
            </a:r>
            <a:r>
              <a:rPr lang="en-US" dirty="0" err="1"/>
              <a:t>exemplificativa</a:t>
            </a:r>
            <a:r>
              <a:rPr lang="en-US" dirty="0"/>
              <a:t> é o </a:t>
            </a:r>
            <a:r>
              <a:rPr lang="en-US" dirty="0" err="1"/>
              <a:t>combate</a:t>
            </a:r>
            <a:r>
              <a:rPr lang="en-US" dirty="0"/>
              <a:t> a um </a:t>
            </a:r>
            <a:r>
              <a:rPr lang="en-US" dirty="0" err="1"/>
              <a:t>fogo</a:t>
            </a:r>
            <a:r>
              <a:rPr lang="en-US" dirty="0"/>
              <a:t>, </a:t>
            </a:r>
            <a:r>
              <a:rPr lang="en-US" dirty="0" err="1"/>
              <a:t>sendo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eficiente</a:t>
            </a:r>
            <a:r>
              <a:rPr lang="en-US" dirty="0"/>
              <a:t> </a:t>
            </a:r>
            <a:r>
              <a:rPr lang="en-US" dirty="0" err="1"/>
              <a:t>passar</a:t>
            </a:r>
            <a:r>
              <a:rPr lang="en-US" dirty="0"/>
              <a:t> </a:t>
            </a:r>
            <a:r>
              <a:rPr lang="en-US" dirty="0" err="1"/>
              <a:t>baldes</a:t>
            </a:r>
            <a:r>
              <a:rPr lang="en-US" dirty="0"/>
              <a:t> de </a:t>
            </a:r>
            <a:r>
              <a:rPr lang="en-US" dirty="0" err="1"/>
              <a:t>água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fila de </a:t>
            </a:r>
            <a:r>
              <a:rPr lang="en-US" dirty="0" err="1"/>
              <a:t>pessoas</a:t>
            </a:r>
            <a:r>
              <a:rPr lang="en-US" dirty="0"/>
              <a:t>,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vez</a:t>
            </a:r>
            <a:r>
              <a:rPr lang="en-US" dirty="0"/>
              <a:t> de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encher</a:t>
            </a:r>
            <a:r>
              <a:rPr lang="en-US" dirty="0"/>
              <a:t> o </a:t>
            </a:r>
            <a:r>
              <a:rPr lang="en-US" dirty="0" err="1"/>
              <a:t>balde</a:t>
            </a:r>
            <a:r>
              <a:rPr lang="en-US" dirty="0"/>
              <a:t>, </a:t>
            </a:r>
            <a:r>
              <a:rPr lang="en-US" dirty="0" err="1"/>
              <a:t>levá</a:t>
            </a:r>
            <a:r>
              <a:rPr lang="en-US" dirty="0"/>
              <a:t>-lo e </a:t>
            </a:r>
            <a:r>
              <a:rPr lang="en-US" dirty="0" err="1"/>
              <a:t>despejá</a:t>
            </a:r>
            <a:r>
              <a:rPr lang="en-US" dirty="0"/>
              <a:t>-lo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chamas</a:t>
            </a:r>
            <a:r>
              <a:rPr lang="en-US" dirty="0"/>
              <a:t>.</a:t>
            </a:r>
          </a:p>
          <a:p>
            <a:r>
              <a:rPr lang="en-US" sz="2400" b="1" dirty="0" err="1"/>
              <a:t>Ideia</a:t>
            </a:r>
            <a:r>
              <a:rPr lang="en-US" sz="2400" b="1" dirty="0"/>
              <a:t> 6: </a:t>
            </a:r>
            <a:r>
              <a:rPr lang="en-US" sz="2400" b="1" dirty="0" err="1"/>
              <a:t>Desempenho</a:t>
            </a:r>
            <a:r>
              <a:rPr lang="en-US" sz="2400" b="1" dirty="0"/>
              <a:t> </a:t>
            </a:r>
            <a:r>
              <a:rPr lang="en-US" sz="2400" b="1" dirty="0" err="1"/>
              <a:t>através</a:t>
            </a:r>
            <a:r>
              <a:rPr lang="en-US" sz="2400" b="1" dirty="0"/>
              <a:t> de </a:t>
            </a:r>
            <a:r>
              <a:rPr lang="en-US" sz="2400" b="1" dirty="0" err="1"/>
              <a:t>previsão</a:t>
            </a:r>
            <a:endParaRPr lang="en-US" sz="2400" b="1" dirty="0"/>
          </a:p>
          <a:p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alguns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, é </a:t>
            </a:r>
            <a:r>
              <a:rPr lang="en-US" dirty="0" err="1"/>
              <a:t>preferível</a:t>
            </a:r>
            <a:r>
              <a:rPr lang="en-US" dirty="0"/>
              <a:t> </a:t>
            </a:r>
            <a:r>
              <a:rPr lang="en-US" dirty="0" err="1"/>
              <a:t>prever</a:t>
            </a:r>
            <a:r>
              <a:rPr lang="en-US" dirty="0"/>
              <a:t> </a:t>
            </a:r>
            <a:r>
              <a:rPr lang="en-US" dirty="0" err="1"/>
              <a:t>alguma</a:t>
            </a:r>
            <a:r>
              <a:rPr lang="en-US" dirty="0"/>
              <a:t> </a:t>
            </a:r>
            <a:r>
              <a:rPr lang="en-US" dirty="0" err="1"/>
              <a:t>situação</a:t>
            </a:r>
            <a:r>
              <a:rPr lang="en-US" dirty="0"/>
              <a:t> </a:t>
            </a:r>
            <a:r>
              <a:rPr lang="en-US" dirty="0" err="1"/>
              <a:t>futura</a:t>
            </a:r>
            <a:r>
              <a:rPr lang="en-US" dirty="0"/>
              <a:t> e </a:t>
            </a:r>
            <a:r>
              <a:rPr lang="en-US" dirty="0" err="1"/>
              <a:t>trabalhar</a:t>
            </a:r>
            <a:r>
              <a:rPr lang="en-US" dirty="0"/>
              <a:t> com base </a:t>
            </a:r>
            <a:r>
              <a:rPr lang="en-US" dirty="0" err="1"/>
              <a:t>nela</a:t>
            </a:r>
            <a:r>
              <a:rPr lang="en-US" dirty="0"/>
              <a:t>, do que </a:t>
            </a:r>
            <a:r>
              <a:rPr lang="en-US" dirty="0" err="1"/>
              <a:t>esperar</a:t>
            </a:r>
            <a:r>
              <a:rPr lang="en-US" dirty="0"/>
              <a:t> que </a:t>
            </a:r>
            <a:r>
              <a:rPr lang="en-US" dirty="0" err="1"/>
              <a:t>ela</a:t>
            </a:r>
            <a:r>
              <a:rPr lang="en-US" dirty="0"/>
              <a:t> se concretize, </a:t>
            </a:r>
            <a:r>
              <a:rPr lang="en-US" dirty="0" err="1"/>
              <a:t>assumindo</a:t>
            </a:r>
            <a:r>
              <a:rPr lang="en-US" dirty="0"/>
              <a:t> que,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média</a:t>
            </a:r>
            <a:r>
              <a:rPr lang="en-US" dirty="0"/>
              <a:t>, o </a:t>
            </a:r>
            <a:r>
              <a:rPr lang="en-US" dirty="0" err="1"/>
              <a:t>custo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previsão</a:t>
            </a:r>
            <a:r>
              <a:rPr lang="en-US" dirty="0"/>
              <a:t> </a:t>
            </a:r>
            <a:r>
              <a:rPr lang="en-US" dirty="0" err="1"/>
              <a:t>errada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seja</a:t>
            </a:r>
            <a:r>
              <a:rPr lang="en-US" dirty="0"/>
              <a:t> </a:t>
            </a:r>
            <a:r>
              <a:rPr lang="en-US" dirty="0" err="1"/>
              <a:t>muito</a:t>
            </a:r>
            <a:r>
              <a:rPr lang="en-US" dirty="0"/>
              <a:t> </a:t>
            </a:r>
            <a:r>
              <a:rPr lang="en-US" dirty="0" err="1"/>
              <a:t>elevado</a:t>
            </a:r>
            <a:r>
              <a:rPr lang="en-US" dirty="0"/>
              <a:t>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637A5FF-EB4A-43B1-B311-700CF29E3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804B7A5-CA0C-4F22-8819-025045751920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475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0AE90-2FBF-4AB3-B3E6-B925E365B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Arquitetura de computadores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E3F0EF4-09CF-4F4B-985C-B78827E9DF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sz="2400" b="1" dirty="0"/>
              <a:t>Ideia 7: Hierarquia de memórias</a:t>
            </a:r>
          </a:p>
          <a:p>
            <a:r>
              <a:rPr lang="pt-PT" dirty="0"/>
              <a:t>O acesso aos dados em memória é um dos problemas mais complexos do desenho de computadores, sendo necessário haver um compromisso entre rapidez de acesso e o custo. Não faz sentido ter dados que são acedidos com pouca frequência em memórias de alta velocidade (e caras!). Por outro lado, os dados de trabalho de um programa a correr no computador têm de ser acedidos muito rapidamente, sob pena de o programa ficar demasiado lento.</a:t>
            </a:r>
          </a:p>
          <a:p>
            <a:r>
              <a:rPr lang="pt-PT" dirty="0"/>
              <a:t>Tendo em conta este compromisso (</a:t>
            </a:r>
            <a:r>
              <a:rPr lang="pt-PT" i="1" dirty="0" err="1"/>
              <a:t>trade-off</a:t>
            </a:r>
            <a:r>
              <a:rPr lang="pt-PT" dirty="0"/>
              <a:t>), criou-se a noção de hierarquia de memórias, em que as mais rápidas e mais caras se encontram no topo, ou seja, são de acesso mais imediato, enquanto que as mais baratas e mais lentas estão no fundo, para acesso mais esporádico. Pela mesma razão, as memórias no topo da hierarquia têm normalmente capacidades menores que as do fundo da hierarquia.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44E8EA0-7FE1-4251-BC79-D8D5A42F6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0DEE0EE-154C-4032-BD66-173568FAA46B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25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421B17-01B4-4930-B2DA-ECD1CA01C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Arquitetura de computadores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33FA473-2E61-48EF-A3C6-ACEFE243E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sz="2400" b="1" dirty="0"/>
              <a:t>Ideia 8: Confiabilidade através de Redundância</a:t>
            </a:r>
          </a:p>
          <a:p>
            <a:pPr marL="0" indent="0">
              <a:buNone/>
            </a:pPr>
            <a:r>
              <a:rPr lang="pt-PT" dirty="0"/>
              <a:t>Além da rapidez de desempenho, os computadores também têm de ser confiáveis, ou seja, tolerantes a falhas. Já que qualquer componente físico pode falhar, há necessidade de incluir componentes redundantes que minimizem a probabilidade de falhas em todo o sistema.</a:t>
            </a:r>
          </a:p>
          <a:p>
            <a:pPr marL="0" indent="0">
              <a:buNone/>
            </a:pPr>
            <a:r>
              <a:rPr lang="pt-PT" dirty="0"/>
              <a:t>Por exemplo, é comum usar memórias redundantes (nos vários níveis da hierarquia) que guardam os mesmos dados, por forma a não se perder informação quando uma delas falha.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9E17F3E-5EED-4427-A0E0-A0B8275E1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4AB17EC-55FD-4882-8B25-0509F0761679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692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8FE034-6FD5-4A0F-AF65-8BF047CF3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Por detrás das aplicações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6529F4B-F4B0-4C6E-8666-AFDFD3E40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Os programas, aplicações ou software de aplicação (processadores de texto, sistemas de bases de dados, etc.), correm nos computadores, e através da ideia da </a:t>
            </a:r>
            <a:r>
              <a:rPr lang="pt-PT" b="1" dirty="0"/>
              <a:t>abstração</a:t>
            </a:r>
            <a:r>
              <a:rPr lang="pt-PT" dirty="0"/>
              <a:t>, dependem das camadas que se situam mais abaixo no sistema computacional. De uma forma simplificada, as camadas de que um programa depende são o software de sistema e o hardware propriamente dito, cf. figura 1.3 (pág. 13):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DA977FC-215C-4D61-B582-E40B5C106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ECC03F9-D425-4589-B7CA-B7A06C0AD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0614" y="3934336"/>
            <a:ext cx="2802582" cy="218773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FB2A88E-7028-411E-AB1B-30F458E2A402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194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3EBAF6-C7A3-40F5-9386-8C1D06DFC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Por detrás das aplicações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CD2A2A5-4B5F-4D7A-B7A1-24971CA81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O </a:t>
            </a:r>
            <a:r>
              <a:rPr lang="pt-PT" b="1" dirty="0"/>
              <a:t>software de sistema </a:t>
            </a:r>
            <a:r>
              <a:rPr lang="pt-PT" dirty="0"/>
              <a:t>é constituído por um conjunto de programas que fornecem serviços úteis, como sistemas operativos, compiladores, </a:t>
            </a:r>
            <a:r>
              <a:rPr lang="pt-PT" i="1" dirty="0"/>
              <a:t>assemblers</a:t>
            </a:r>
            <a:r>
              <a:rPr lang="pt-PT" dirty="0"/>
              <a:t>, etc.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PT" dirty="0"/>
              <a:t>Um </a:t>
            </a:r>
            <a:r>
              <a:rPr lang="pt-PT" b="1" dirty="0"/>
              <a:t>sistema operativo </a:t>
            </a:r>
            <a:r>
              <a:rPr lang="pt-PT" dirty="0"/>
              <a:t>é um programa supervisor que gere os recursos de um computador e permite a execução de aplicações nesse computador. Ex. Windows, Linux, Android, iOS. Tem como funções mais importantes: gerir operações de entrada e saída de dados, reservar armazenamento e memória para dados, assegurar a partilha dos recursos do computador pelas várias aplicações, em segurança.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Um </a:t>
            </a:r>
            <a:r>
              <a:rPr lang="en-US" b="1" dirty="0" err="1"/>
              <a:t>compilador</a:t>
            </a:r>
            <a:r>
              <a:rPr lang="en-US" dirty="0"/>
              <a:t> é um </a:t>
            </a:r>
            <a:r>
              <a:rPr lang="en-US" dirty="0" err="1"/>
              <a:t>programa</a:t>
            </a:r>
            <a:r>
              <a:rPr lang="en-US" dirty="0"/>
              <a:t> que </a:t>
            </a:r>
            <a:r>
              <a:rPr lang="en-US" dirty="0" err="1"/>
              <a:t>traduz</a:t>
            </a:r>
            <a:r>
              <a:rPr lang="en-US" dirty="0"/>
              <a:t> o </a:t>
            </a:r>
            <a:r>
              <a:rPr lang="en-US" dirty="0" err="1"/>
              <a:t>código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aplicação</a:t>
            </a:r>
            <a:r>
              <a:rPr lang="en-US" dirty="0"/>
              <a:t> </a:t>
            </a:r>
            <a:r>
              <a:rPr lang="en-US" dirty="0" err="1"/>
              <a:t>escrito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linguagem</a:t>
            </a:r>
            <a:r>
              <a:rPr lang="en-US" dirty="0"/>
              <a:t> de alto </a:t>
            </a:r>
            <a:r>
              <a:rPr lang="en-US" dirty="0" err="1"/>
              <a:t>nível</a:t>
            </a:r>
            <a:r>
              <a:rPr lang="en-US" dirty="0"/>
              <a:t> (</a:t>
            </a:r>
            <a:r>
              <a:rPr lang="en-US" dirty="0" err="1"/>
              <a:t>como</a:t>
            </a:r>
            <a:r>
              <a:rPr lang="en-US" dirty="0"/>
              <a:t> C, C++ </a:t>
            </a:r>
            <a:r>
              <a:rPr lang="en-US" dirty="0" err="1"/>
              <a:t>ou</a:t>
            </a:r>
            <a:r>
              <a:rPr lang="en-US" dirty="0"/>
              <a:t> Java)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instruções</a:t>
            </a:r>
            <a:r>
              <a:rPr lang="en-US" dirty="0"/>
              <a:t> </a:t>
            </a:r>
            <a:r>
              <a:rPr lang="en-US" dirty="0" err="1"/>
              <a:t>básicas</a:t>
            </a:r>
            <a:r>
              <a:rPr lang="en-US" dirty="0"/>
              <a:t> que o </a:t>
            </a:r>
            <a:r>
              <a:rPr lang="en-US" dirty="0" err="1"/>
              <a:t>computador</a:t>
            </a:r>
            <a:r>
              <a:rPr lang="en-US" dirty="0"/>
              <a:t> </a:t>
            </a:r>
            <a:r>
              <a:rPr lang="en-US" dirty="0" err="1"/>
              <a:t>possa</a:t>
            </a:r>
            <a:r>
              <a:rPr lang="en-US" dirty="0"/>
              <a:t> </a:t>
            </a:r>
            <a:r>
              <a:rPr lang="en-US" dirty="0" err="1"/>
              <a:t>executar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 </a:t>
            </a:r>
            <a:r>
              <a:rPr lang="en-US" dirty="0" err="1"/>
              <a:t>camada</a:t>
            </a:r>
            <a:r>
              <a:rPr lang="en-US" dirty="0"/>
              <a:t> inferior é o </a:t>
            </a:r>
            <a:r>
              <a:rPr lang="en-US" b="1" dirty="0"/>
              <a:t>hardware</a:t>
            </a:r>
            <a:r>
              <a:rPr lang="en-US" dirty="0"/>
              <a:t>, que </a:t>
            </a:r>
            <a:r>
              <a:rPr lang="en-US" dirty="0" err="1"/>
              <a:t>corresponde</a:t>
            </a:r>
            <a:r>
              <a:rPr lang="en-US" dirty="0"/>
              <a:t> </a:t>
            </a:r>
            <a:r>
              <a:rPr lang="en-US" dirty="0" err="1"/>
              <a:t>aos</a:t>
            </a:r>
            <a:r>
              <a:rPr lang="en-US" dirty="0"/>
              <a:t> </a:t>
            </a:r>
            <a:r>
              <a:rPr lang="en-US" dirty="0" err="1"/>
              <a:t>componentes</a:t>
            </a:r>
            <a:r>
              <a:rPr lang="en-US" dirty="0"/>
              <a:t> </a:t>
            </a:r>
            <a:r>
              <a:rPr lang="en-US" dirty="0" err="1"/>
              <a:t>físicos</a:t>
            </a:r>
            <a:r>
              <a:rPr lang="en-US" dirty="0"/>
              <a:t> da </a:t>
            </a:r>
            <a:r>
              <a:rPr lang="en-US" dirty="0" err="1"/>
              <a:t>máquina</a:t>
            </a:r>
            <a:r>
              <a:rPr lang="en-US" dirty="0"/>
              <a:t> e que é a que, </a:t>
            </a:r>
            <a:r>
              <a:rPr lang="en-US" dirty="0" err="1"/>
              <a:t>finalmente</a:t>
            </a:r>
            <a:r>
              <a:rPr lang="en-US" dirty="0"/>
              <a:t> </a:t>
            </a:r>
            <a:r>
              <a:rPr lang="en-US" dirty="0" err="1"/>
              <a:t>executa</a:t>
            </a:r>
            <a:r>
              <a:rPr lang="en-US" dirty="0"/>
              <a:t> as </a:t>
            </a:r>
            <a:r>
              <a:rPr lang="en-US" dirty="0" err="1"/>
              <a:t>instruções</a:t>
            </a:r>
            <a:r>
              <a:rPr lang="en-US" dirty="0"/>
              <a:t> </a:t>
            </a:r>
            <a:r>
              <a:rPr lang="en-US" dirty="0" err="1"/>
              <a:t>determinadas</a:t>
            </a:r>
            <a:r>
              <a:rPr lang="en-US" dirty="0"/>
              <a:t> </a:t>
            </a:r>
            <a:r>
              <a:rPr lang="en-US" dirty="0" err="1"/>
              <a:t>pelo</a:t>
            </a:r>
            <a:r>
              <a:rPr lang="en-US" dirty="0"/>
              <a:t> </a:t>
            </a:r>
            <a:r>
              <a:rPr lang="en-US" dirty="0" err="1"/>
              <a:t>programa</a:t>
            </a:r>
            <a:r>
              <a:rPr lang="en-US" dirty="0"/>
              <a:t>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A003428-28A7-4548-BB9A-981020AE0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7B3D4C0-1FDB-465A-9177-BC0DBE498097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945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7397F4-2CFA-4FB9-B5C1-316901BB5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Por detrás das aplicações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F18C876-1A26-4083-82DB-BFCD02AA3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PT" dirty="0"/>
              <a:t>Uma aplicação codificada numa linguagem de alto nível é, assim, traduzida por um compilador em código-máquina, que é diretamente executável no hardware. No limite, é uma sequência de bits (0’s e 1’s) que representam as operações básicas (designadas por </a:t>
            </a:r>
            <a:r>
              <a:rPr lang="pt-PT" b="1" dirty="0"/>
              <a:t>instruções</a:t>
            </a:r>
            <a:r>
              <a:rPr lang="pt-PT" dirty="0"/>
              <a:t>) que o computador executa.</a:t>
            </a:r>
          </a:p>
          <a:p>
            <a:r>
              <a:rPr lang="pt-PT" dirty="0"/>
              <a:t>Mesmo os primeiros programadores de computadores (antes de serem criadas as linguagens de alto nível) tinham dificuldade em lidar diretamente com zeros e uns, pelo que se usava um conjunto de mnemónicas que permitiam a um programador escrever e ler mais facilmente uma sequência de instruções. Esse conjunto constitui uma chamada linguagem “</a:t>
            </a:r>
            <a:r>
              <a:rPr lang="pt-PT" dirty="0" err="1"/>
              <a:t>assembly</a:t>
            </a:r>
            <a:r>
              <a:rPr lang="pt-PT" dirty="0"/>
              <a:t>”, sendo que o programa que converte o </a:t>
            </a:r>
            <a:r>
              <a:rPr lang="pt-PT" i="1" dirty="0" err="1"/>
              <a:t>assembly</a:t>
            </a:r>
            <a:r>
              <a:rPr lang="pt-PT" dirty="0"/>
              <a:t> em código-máquina se designa por “assembler”.</a:t>
            </a:r>
          </a:p>
          <a:p>
            <a:r>
              <a:rPr lang="pt-PT" dirty="0"/>
              <a:t>A figura 1.4 (pág. 15) ilustra o poder da abstração, mostrando a conversão de código de alto nível (em linguagem C) em </a:t>
            </a:r>
            <a:r>
              <a:rPr lang="pt-PT" i="1" dirty="0" err="1"/>
              <a:t>assembly</a:t>
            </a:r>
            <a:r>
              <a:rPr lang="pt-PT" dirty="0"/>
              <a:t> através de um compilador, que por sua vez passa por um </a:t>
            </a:r>
            <a:r>
              <a:rPr lang="pt-PT" i="1" dirty="0"/>
              <a:t>assembler</a:t>
            </a:r>
            <a:r>
              <a:rPr lang="pt-PT" dirty="0"/>
              <a:t> para gerar código-máquina.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41B2EBE-7057-4AB4-A392-8F25CC89F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21418E9-A3E7-4564-804B-05391A1B1B90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15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00687-40A2-48AD-8382-3E2C9FBB2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Dentro do computador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9D2B4CC-00BA-45A5-B86C-EDDA7744D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dirty="0"/>
              <a:t>Um computador é constituído por vários componentes que asseguram </a:t>
            </a:r>
            <a:r>
              <a:rPr lang="pt-PT" dirty="0" err="1"/>
              <a:t>funcionalides</a:t>
            </a:r>
            <a:r>
              <a:rPr lang="pt-PT" dirty="0"/>
              <a:t> de recolha, processamento e exposição de informação: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/>
              <a:t>Entrada de dados (</a:t>
            </a:r>
            <a:r>
              <a:rPr lang="pt-PT" i="1" dirty="0"/>
              <a:t>input</a:t>
            </a:r>
            <a:r>
              <a:rPr lang="pt-PT" dirty="0"/>
              <a:t>) – teclado, rato, microfone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/>
              <a:t>Saída de dados (</a:t>
            </a:r>
            <a:r>
              <a:rPr lang="pt-PT" i="1" dirty="0"/>
              <a:t>output</a:t>
            </a:r>
            <a:r>
              <a:rPr lang="pt-PT" dirty="0"/>
              <a:t>) – ecrã, impressora, altifalante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/>
              <a:t>Memória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/>
              <a:t>Caminho de dados (</a:t>
            </a:r>
            <a:r>
              <a:rPr lang="pt-PT" i="1" dirty="0" err="1"/>
              <a:t>datapath</a:t>
            </a:r>
            <a:r>
              <a:rPr lang="pt-PT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/>
              <a:t>Controlo</a:t>
            </a:r>
          </a:p>
          <a:p>
            <a:pPr marL="0" indent="0">
              <a:buNone/>
            </a:pPr>
            <a:r>
              <a:rPr lang="pt-PT" dirty="0"/>
              <a:t>Os componentes de </a:t>
            </a:r>
            <a:r>
              <a:rPr lang="pt-PT" i="1" dirty="0" err="1"/>
              <a:t>datapath</a:t>
            </a:r>
            <a:r>
              <a:rPr lang="pt-PT" dirty="0"/>
              <a:t> e controlo são tipicamente combinados e designados de </a:t>
            </a:r>
            <a:r>
              <a:rPr lang="pt-PT" b="1" dirty="0"/>
              <a:t>processador</a:t>
            </a:r>
            <a:r>
              <a:rPr lang="pt-PT" dirty="0"/>
              <a:t> (ou CPU – central </a:t>
            </a:r>
            <a:r>
              <a:rPr lang="pt-PT" dirty="0" err="1"/>
              <a:t>processing</a:t>
            </a:r>
            <a:r>
              <a:rPr lang="pt-PT" dirty="0"/>
              <a:t> </a:t>
            </a:r>
            <a:r>
              <a:rPr lang="pt-PT" dirty="0" err="1"/>
              <a:t>unit</a:t>
            </a:r>
            <a:r>
              <a:rPr lang="pt-PT" dirty="0"/>
              <a:t>)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EF60F7B-14B1-492F-BC56-107EC6BCC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F8D74DC-A04E-4E40-BE38-70DF7B64D7E3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21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B6D1D2-364E-4EBD-80DE-2F7177E3E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Dentro </a:t>
            </a:r>
            <a:r>
              <a:rPr lang="pt-PT"/>
              <a:t>do computador-output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596F024-4E47-4330-AAAF-B659FD17B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 maioria dos computadores e dispositivos móveis hoje em dia usam ecrãs de cristais líquidos (</a:t>
            </a:r>
            <a:r>
              <a:rPr lang="pt-PT" dirty="0" err="1"/>
              <a:t>LCD’s</a:t>
            </a:r>
            <a:r>
              <a:rPr lang="pt-PT" dirty="0"/>
              <a:t>), que se traduzem em ecrãs finos e de baixa energia.</a:t>
            </a:r>
          </a:p>
          <a:p>
            <a:r>
              <a:rPr lang="pt-PT" dirty="0"/>
              <a:t>A imagem num ecrã é composta por uma grelha retangular de pontos (os </a:t>
            </a:r>
            <a:r>
              <a:rPr lang="pt-PT" i="1" dirty="0"/>
              <a:t>pixels</a:t>
            </a:r>
            <a:r>
              <a:rPr lang="pt-PT" dirty="0"/>
              <a:t>, ou </a:t>
            </a:r>
            <a:r>
              <a:rPr lang="pt-PT" i="1" dirty="0" err="1"/>
              <a:t>picture</a:t>
            </a:r>
            <a:r>
              <a:rPr lang="pt-PT" i="1" dirty="0"/>
              <a:t> </a:t>
            </a:r>
            <a:r>
              <a:rPr lang="pt-PT" i="1" dirty="0" err="1"/>
              <a:t>elements</a:t>
            </a:r>
            <a:r>
              <a:rPr lang="pt-PT" dirty="0"/>
              <a:t>), que é representada por uma matriz de bits, designada por </a:t>
            </a:r>
            <a:r>
              <a:rPr lang="pt-PT" i="1" dirty="0"/>
              <a:t>bitmap</a:t>
            </a:r>
            <a:r>
              <a:rPr lang="pt-PT" dirty="0"/>
              <a:t>. A </a:t>
            </a:r>
            <a:r>
              <a:rPr lang="pt-PT" b="1" dirty="0"/>
              <a:t>resolução</a:t>
            </a:r>
            <a:r>
              <a:rPr lang="pt-PT" dirty="0"/>
              <a:t> de um ecrã é indicada pelo número de pixels na horizontal e na vertical da grelha. Por exemplo 1024x768 (1024 pixels horizontais por 768 pixels verticais) representa uma resolução possível.</a:t>
            </a:r>
          </a:p>
          <a:p>
            <a:r>
              <a:rPr lang="pt-PT" dirty="0"/>
              <a:t>A cor de cada pixel, num ecrã colorido atual, é representada por 3 bytes (3 x 8 = 24 bits), cada um indicando a intensidade de cada cor básica – vermelho, verde e azul. Existem assim, milhões de combinações, correspondendo a milhões de cores possíveis.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7610A4F-2929-40CC-9907-4C0AE914E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6CEB956-83C9-45D5-9A7C-C9A2898D1171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979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0313B8-16C9-4939-9EC6-856D1925B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Dentro </a:t>
            </a:r>
            <a:r>
              <a:rPr lang="pt-PT"/>
              <a:t>do computador–memória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3724A81-8E74-40C6-A1E1-D932EB202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A </a:t>
            </a:r>
            <a:r>
              <a:rPr lang="pt-PT" b="1" dirty="0"/>
              <a:t>memória</a:t>
            </a:r>
            <a:r>
              <a:rPr lang="pt-PT" dirty="0"/>
              <a:t> é a área que contém os programas quando estão a ser executados, bem como os dados de que necessitam.</a:t>
            </a:r>
          </a:p>
          <a:p>
            <a:r>
              <a:rPr lang="pt-PT" dirty="0"/>
              <a:t>Segundo a ideia da hierarquia de memórias (pág. 12), a memória de trabalho dos programas no computador inclui dois níveis: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Memória </a:t>
            </a:r>
            <a:r>
              <a:rPr lang="pt-PT" b="1" dirty="0"/>
              <a:t>cache</a:t>
            </a:r>
            <a:r>
              <a:rPr lang="pt-PT" dirty="0"/>
              <a:t>, de acesso muito rápido, contém os dados de acesso muito frequente. É construída com a tecnologia SRAM (</a:t>
            </a:r>
            <a:r>
              <a:rPr lang="pt-PT" i="1" dirty="0" err="1"/>
              <a:t>static</a:t>
            </a:r>
            <a:r>
              <a:rPr lang="pt-PT" i="1" dirty="0"/>
              <a:t> </a:t>
            </a:r>
            <a:r>
              <a:rPr lang="pt-PT" i="1" dirty="0" err="1"/>
              <a:t>random</a:t>
            </a:r>
            <a:r>
              <a:rPr lang="pt-PT" i="1" dirty="0"/>
              <a:t> </a:t>
            </a:r>
            <a:r>
              <a:rPr lang="pt-PT" i="1" dirty="0" err="1"/>
              <a:t>access</a:t>
            </a:r>
            <a:r>
              <a:rPr lang="pt-PT" i="1" dirty="0"/>
              <a:t> </a:t>
            </a:r>
            <a:r>
              <a:rPr lang="pt-PT" i="1" dirty="0" err="1"/>
              <a:t>memory</a:t>
            </a:r>
            <a:r>
              <a:rPr lang="pt-PT" dirty="0"/>
              <a:t>), mais dispendiosa, e encontra-se dentro do processador.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Memória de acesso aleatório (</a:t>
            </a:r>
            <a:r>
              <a:rPr lang="pt-PT" b="1" dirty="0"/>
              <a:t>RAM</a:t>
            </a:r>
            <a:r>
              <a:rPr lang="pt-PT" dirty="0"/>
              <a:t>), contém dados de acesso frequente, mas não tanto como a cache. É também menos rápida que a </a:t>
            </a:r>
            <a:r>
              <a:rPr lang="pt-PT" b="1" dirty="0"/>
              <a:t>cache</a:t>
            </a:r>
            <a:r>
              <a:rPr lang="pt-PT" dirty="0"/>
              <a:t>. Construída com tecnologia DRAM (</a:t>
            </a:r>
            <a:r>
              <a:rPr lang="pt-PT" i="1" dirty="0" err="1"/>
              <a:t>dynamic</a:t>
            </a:r>
            <a:r>
              <a:rPr lang="pt-PT" i="1" dirty="0"/>
              <a:t> </a:t>
            </a:r>
            <a:r>
              <a:rPr lang="pt-PT" i="1" dirty="0" err="1"/>
              <a:t>random</a:t>
            </a:r>
            <a:r>
              <a:rPr lang="pt-PT" i="1" dirty="0"/>
              <a:t> </a:t>
            </a:r>
            <a:r>
              <a:rPr lang="pt-PT" i="1" dirty="0" err="1"/>
              <a:t>access</a:t>
            </a:r>
            <a:r>
              <a:rPr lang="pt-PT" i="1" dirty="0"/>
              <a:t> </a:t>
            </a:r>
            <a:r>
              <a:rPr lang="pt-PT" i="1" dirty="0" err="1"/>
              <a:t>memory</a:t>
            </a:r>
            <a:r>
              <a:rPr lang="pt-PT" dirty="0"/>
              <a:t>).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467BE69-2572-4767-A947-0F1AB0E44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B85C88C-22B5-4E41-B5D7-1C32F956E715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93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4749C-0240-4E71-9B36-4F5DBC77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Dentro </a:t>
            </a:r>
            <a:r>
              <a:rPr lang="pt-PT"/>
              <a:t>do computador–memória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16B0EBA-20E1-403F-8536-ECC815E3F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Estas memórias (DRAM e SRAM) são </a:t>
            </a:r>
            <a:r>
              <a:rPr lang="pt-PT" b="1" dirty="0"/>
              <a:t>voláteis</a:t>
            </a:r>
            <a:r>
              <a:rPr lang="pt-PT" dirty="0"/>
              <a:t>, isto é, só retêm os dados enquanto forem alimentadas com energia elétrica. Quando se desliga o computador, o conteúdo destas memórias perde-se.</a:t>
            </a:r>
          </a:p>
          <a:p>
            <a:r>
              <a:rPr lang="pt-PT" dirty="0"/>
              <a:t>Para armazenar os dados de forma mais permanente, utilizam-se dispositivos não voláteis, como os discos rígidos, os CD/DVD-ROM, ou memórias flash (</a:t>
            </a:r>
            <a:r>
              <a:rPr lang="pt-PT" i="1" dirty="0" err="1"/>
              <a:t>pen</a:t>
            </a:r>
            <a:r>
              <a:rPr lang="pt-PT" i="1" dirty="0"/>
              <a:t>-drives</a:t>
            </a:r>
            <a:r>
              <a:rPr lang="pt-PT" dirty="0"/>
              <a:t>) ou SSD (</a:t>
            </a:r>
            <a:r>
              <a:rPr lang="pt-PT" i="1" dirty="0" err="1"/>
              <a:t>solid-state</a:t>
            </a:r>
            <a:r>
              <a:rPr lang="pt-PT" i="1" dirty="0"/>
              <a:t> drive</a:t>
            </a:r>
            <a:r>
              <a:rPr lang="pt-PT" dirty="0"/>
              <a:t>).</a:t>
            </a:r>
          </a:p>
          <a:p>
            <a:r>
              <a:rPr lang="pt-PT" dirty="0"/>
              <a:t>As memórias voláteis designam-se por </a:t>
            </a:r>
            <a:r>
              <a:rPr lang="pt-PT" b="1" dirty="0"/>
              <a:t>memória principal ou primária</a:t>
            </a:r>
            <a:r>
              <a:rPr lang="pt-PT" dirty="0"/>
              <a:t>, enquanto que os dispositivos não voláteis constituem a </a:t>
            </a:r>
            <a:r>
              <a:rPr lang="pt-PT" b="1" dirty="0"/>
              <a:t>memória secundária </a:t>
            </a:r>
            <a:r>
              <a:rPr lang="pt-PT" dirty="0"/>
              <a:t>e fazem parte das camadas inferiores seguintes da hierarquia de memória (recorde que no sentido descendente da hierarquia </a:t>
            </a:r>
            <a:r>
              <a:rPr lang="pt-PT" dirty="0" err="1"/>
              <a:t>est</a:t>
            </a:r>
            <a:r>
              <a:rPr lang="en-US" dirty="0" err="1"/>
              <a:t>ão</a:t>
            </a:r>
            <a:r>
              <a:rPr lang="en-US" dirty="0"/>
              <a:t> as </a:t>
            </a:r>
            <a:r>
              <a:rPr lang="en-US" dirty="0" err="1"/>
              <a:t>memórias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lentas</a:t>
            </a:r>
            <a:r>
              <a:rPr lang="en-US" dirty="0"/>
              <a:t> e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baratas</a:t>
            </a:r>
            <a:r>
              <a:rPr lang="en-US" dirty="0"/>
              <a:t>).</a:t>
            </a:r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6107F9F-FB45-4C9C-AE30-E43331B64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C6057F0-3EDE-4427-A34D-B84F5E5635BE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21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146CDE-7661-419B-981E-974B3B540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Índice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3D95DE9-1FBD-40AB-A5D7-54C9A15EC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b="1" dirty="0"/>
              <a:t>1.1. Introdução: que tipos de computadores existem?</a:t>
            </a:r>
          </a:p>
          <a:p>
            <a:r>
              <a:rPr lang="pt-PT" b="1" dirty="0"/>
              <a:t>1.2. Oito grandes ideias em Arquitetura de Computadores</a:t>
            </a:r>
          </a:p>
          <a:p>
            <a:r>
              <a:rPr lang="pt-PT" b="1" dirty="0"/>
              <a:t>1.3. O que está por detrás das aplicações?</a:t>
            </a:r>
          </a:p>
          <a:p>
            <a:r>
              <a:rPr lang="pt-PT" b="1" dirty="0"/>
              <a:t>1.4. O que está dentro do computador?</a:t>
            </a:r>
          </a:p>
          <a:p>
            <a:r>
              <a:rPr lang="pt-PT" b="1" dirty="0"/>
              <a:t>1.5. Tecnologias para construir processadores e memória</a:t>
            </a:r>
          </a:p>
          <a:p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1.6. Desempenho</a:t>
            </a:r>
          </a:p>
          <a:p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1.7. A barreira da energia</a:t>
            </a:r>
          </a:p>
          <a:p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1.8, 1.9. Uniprocessadores vs. Multiprocessadores</a:t>
            </a:r>
          </a:p>
          <a:p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1.10. Lei de </a:t>
            </a:r>
            <a:r>
              <a:rPr lang="pt-PT" dirty="0" err="1">
                <a:solidFill>
                  <a:schemeClr val="bg1">
                    <a:lumMod val="75000"/>
                  </a:schemeClr>
                </a:solidFill>
              </a:rPr>
              <a:t>Amdahl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11447A2-3326-4AFB-ABDE-35B626439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ED0A512-730C-47A2-8364-9BEA0A77C27B}"/>
              </a:ext>
            </a:extLst>
          </p:cNvPr>
          <p:cNvSpPr txBox="1"/>
          <p:nvPr/>
        </p:nvSpPr>
        <p:spPr>
          <a:xfrm>
            <a:off x="8686800" y="5932156"/>
            <a:ext cx="31261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400" dirty="0">
                <a:latin typeface="+mj-lt"/>
              </a:rPr>
              <a:t>Cf. Patterson &amp; </a:t>
            </a:r>
            <a:r>
              <a:rPr lang="pt-PT" sz="1400" dirty="0" err="1">
                <a:latin typeface="+mj-lt"/>
              </a:rPr>
              <a:t>Hennessy</a:t>
            </a:r>
            <a:r>
              <a:rPr lang="pt-PT" sz="1400" dirty="0">
                <a:latin typeface="+mj-lt"/>
              </a:rPr>
              <a:t>, Cap. 1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83550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626455-4681-4695-AAB3-A8DB944E6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Dentro do computador - CPU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CDE56B0-8F59-4C50-B965-AA7CC1DBD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Parte dos componentes do computador estão encapsulados em circuitos integrados digitais (</a:t>
            </a:r>
            <a:r>
              <a:rPr lang="pt-PT" i="1" dirty="0"/>
              <a:t>chips</a:t>
            </a:r>
            <a:r>
              <a:rPr lang="pt-PT" dirty="0"/>
              <a:t>), incluindo as memórias DRAM e SRAM.</a:t>
            </a:r>
          </a:p>
          <a:p>
            <a:r>
              <a:rPr lang="pt-PT" dirty="0"/>
              <a:t>O circuito integrado mais importante é o processador ou CPU (central </a:t>
            </a:r>
            <a:r>
              <a:rPr lang="pt-PT" dirty="0" err="1"/>
              <a:t>processing</a:t>
            </a:r>
            <a:r>
              <a:rPr lang="pt-PT" dirty="0"/>
              <a:t> </a:t>
            </a:r>
            <a:r>
              <a:rPr lang="pt-PT" dirty="0" err="1"/>
              <a:t>unit</a:t>
            </a:r>
            <a:r>
              <a:rPr lang="pt-PT" dirty="0"/>
              <a:t>), que contém os mecanismos de controlo e caminho de dados (</a:t>
            </a:r>
            <a:r>
              <a:rPr lang="pt-PT" i="1" dirty="0" err="1"/>
              <a:t>datapath</a:t>
            </a:r>
            <a:r>
              <a:rPr lang="pt-PT" dirty="0"/>
              <a:t>):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b="1" dirty="0"/>
              <a:t>Caminho de dados </a:t>
            </a:r>
            <a:r>
              <a:rPr lang="pt-PT" dirty="0"/>
              <a:t>– conjunto de unidades funcionais dentro do processador que realizam operações aritméticas e lógicas e registos que efetuam operações de processamento e encaminhamento de dados.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pt-PT" b="1" dirty="0"/>
              <a:t>Controlo</a:t>
            </a:r>
            <a:r>
              <a:rPr lang="pt-PT" dirty="0"/>
              <a:t> – orienta a operação do processador, dizendo à memória e às unidades aritmética e lógica como devem reagir às instruções que foram enviadas ao processador.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2BD309C-78C3-4F65-969F-A6C1BB43D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801D5C64-0FE1-4F13-B74A-A288FFA9FB9D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513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1769CB-5A62-45C1-A8C2-386FF97E2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Dentro do computador - CPU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E88C52C-8391-47E8-A5A6-378892FE0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A abstração que faz a interface entre o software de mais baixo nível e o hardware designa-se por </a:t>
            </a:r>
            <a:r>
              <a:rPr lang="pt-PT" b="1" dirty="0"/>
              <a:t>arquitetura computacional </a:t>
            </a:r>
            <a:r>
              <a:rPr lang="pt-PT" dirty="0"/>
              <a:t>ou </a:t>
            </a:r>
            <a:r>
              <a:rPr lang="pt-PT" b="1" dirty="0"/>
              <a:t>arquitetura do conjunto de instruções </a:t>
            </a:r>
            <a:r>
              <a:rPr lang="pt-PT" dirty="0"/>
              <a:t>do computador. Esta arquitetura inclui toda a informação necessária para escrever programas em código-máquina, incluindo as instruções, os registos, acessos à memória e input/output.</a:t>
            </a:r>
          </a:p>
          <a:p>
            <a:r>
              <a:rPr lang="pt-PT" dirty="0"/>
              <a:t>As arquiteturas são tipicamente definidas pelos fabricantes, podendo-se falar da arquitetura PC (originalmente definida pela IBM sobre processadores Intel), com inúmeras variantes, da arquitetura Macintosh, definida pela Apple, ou das arquiteturas </a:t>
            </a:r>
            <a:r>
              <a:rPr lang="pt-PT" dirty="0" err="1"/>
              <a:t>Arm</a:t>
            </a:r>
            <a:r>
              <a:rPr lang="pt-PT" dirty="0"/>
              <a:t> usadas em dispositivos móveis, que têm um conjunto de instruções reduzido (RISC – </a:t>
            </a:r>
            <a:r>
              <a:rPr lang="pt-PT" dirty="0" err="1"/>
              <a:t>reduced</a:t>
            </a:r>
            <a:r>
              <a:rPr lang="pt-PT" dirty="0"/>
              <a:t> </a:t>
            </a:r>
            <a:r>
              <a:rPr lang="pt-PT" dirty="0" err="1"/>
              <a:t>instruction</a:t>
            </a:r>
            <a:r>
              <a:rPr lang="pt-PT" dirty="0"/>
              <a:t> set </a:t>
            </a:r>
            <a:r>
              <a:rPr lang="pt-PT" dirty="0" err="1"/>
              <a:t>computer</a:t>
            </a:r>
            <a:r>
              <a:rPr lang="pt-PT" dirty="0"/>
              <a:t>).</a:t>
            </a:r>
          </a:p>
          <a:p>
            <a:r>
              <a:rPr lang="en-US" dirty="0"/>
              <a:t>O conjunto da </a:t>
            </a:r>
            <a:r>
              <a:rPr lang="en-US" dirty="0" err="1"/>
              <a:t>arquitetura</a:t>
            </a:r>
            <a:r>
              <a:rPr lang="en-US" dirty="0"/>
              <a:t> </a:t>
            </a:r>
            <a:r>
              <a:rPr lang="en-US" dirty="0" err="1"/>
              <a:t>computacional</a:t>
            </a:r>
            <a:r>
              <a:rPr lang="en-US" dirty="0"/>
              <a:t> com as </a:t>
            </a:r>
            <a:r>
              <a:rPr lang="en-US" dirty="0" err="1"/>
              <a:t>funções</a:t>
            </a:r>
            <a:r>
              <a:rPr lang="en-US" dirty="0"/>
              <a:t> </a:t>
            </a:r>
            <a:r>
              <a:rPr lang="en-US" dirty="0" err="1"/>
              <a:t>disponibilizadas</a:t>
            </a:r>
            <a:r>
              <a:rPr lang="en-US" dirty="0"/>
              <a:t> </a:t>
            </a:r>
            <a:r>
              <a:rPr lang="en-US" dirty="0" err="1"/>
              <a:t>pelo</a:t>
            </a:r>
            <a:r>
              <a:rPr lang="en-US" dirty="0"/>
              <a:t> </a:t>
            </a:r>
            <a:r>
              <a:rPr lang="en-US" dirty="0" err="1"/>
              <a:t>sistema</a:t>
            </a:r>
            <a:r>
              <a:rPr lang="en-US" dirty="0"/>
              <a:t> </a:t>
            </a:r>
            <a:r>
              <a:rPr lang="en-US" dirty="0" err="1"/>
              <a:t>operativo</a:t>
            </a:r>
            <a:r>
              <a:rPr lang="en-US" dirty="0"/>
              <a:t> </a:t>
            </a:r>
            <a:r>
              <a:rPr lang="en-US" dirty="0" err="1"/>
              <a:t>constitui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b="1" dirty="0"/>
              <a:t>interface </a:t>
            </a:r>
            <a:r>
              <a:rPr lang="en-US" b="1" dirty="0" err="1"/>
              <a:t>binária</a:t>
            </a:r>
            <a:r>
              <a:rPr lang="en-US" b="1" dirty="0"/>
              <a:t> de </a:t>
            </a:r>
            <a:r>
              <a:rPr lang="en-US" b="1" dirty="0" err="1"/>
              <a:t>aplicação</a:t>
            </a:r>
            <a:r>
              <a:rPr lang="en-US" dirty="0"/>
              <a:t> (ABI – application binary interface), </a:t>
            </a:r>
            <a:r>
              <a:rPr lang="en-US" dirty="0" err="1"/>
              <a:t>disponibilizada</a:t>
            </a:r>
            <a:r>
              <a:rPr lang="en-US" dirty="0"/>
              <a:t> </a:t>
            </a:r>
            <a:r>
              <a:rPr lang="en-US" dirty="0" err="1"/>
              <a:t>aos</a:t>
            </a:r>
            <a:r>
              <a:rPr lang="en-US" dirty="0"/>
              <a:t> </a:t>
            </a:r>
            <a:r>
              <a:rPr lang="en-US" dirty="0" err="1"/>
              <a:t>programadores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base para </a:t>
            </a:r>
            <a:r>
              <a:rPr lang="en-US" dirty="0" err="1"/>
              <a:t>desenvolver</a:t>
            </a:r>
            <a:r>
              <a:rPr lang="en-US" dirty="0"/>
              <a:t> </a:t>
            </a:r>
            <a:r>
              <a:rPr lang="en-US" dirty="0" err="1"/>
              <a:t>código</a:t>
            </a:r>
            <a:r>
              <a:rPr lang="en-US" dirty="0"/>
              <a:t> (a </a:t>
            </a:r>
            <a:r>
              <a:rPr lang="en-US" dirty="0" err="1"/>
              <a:t>baixo</a:t>
            </a:r>
            <a:r>
              <a:rPr lang="en-US" dirty="0"/>
              <a:t> </a:t>
            </a:r>
            <a:r>
              <a:rPr lang="en-US" dirty="0" err="1"/>
              <a:t>nível</a:t>
            </a:r>
            <a:r>
              <a:rPr lang="en-US" dirty="0"/>
              <a:t>).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DD99169-4B2A-44AA-8C30-0A63B00BE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8953F12-C669-8C80-6867-090C86DB1D25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1636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A1AF9-5D3C-4E98-B514-052D3BB0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Tecnologias para construção de computadores e memórias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5EF39B8-2C80-4E50-8256-6287B683D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 tecnologia para construção de computadores evolui exponencialmente desde os anos 50 do século XX. Um grande avanço surgiu com o </a:t>
            </a:r>
            <a:r>
              <a:rPr lang="pt-PT" b="1" dirty="0"/>
              <a:t>transístor</a:t>
            </a:r>
            <a:r>
              <a:rPr lang="pt-PT" dirty="0"/>
              <a:t>, nos anos 60, que substituiu as válvulas termiónicas por dispositivos mais pequenos, que controlam correntes elétricas através de materiais semicondutores.</a:t>
            </a:r>
          </a:p>
          <a:p>
            <a:r>
              <a:rPr lang="pt-PT" dirty="0"/>
              <a:t>Os transístores foram sendo cada vez mais miniaturizados e agregados em </a:t>
            </a:r>
            <a:r>
              <a:rPr lang="pt-PT" b="1" dirty="0"/>
              <a:t>circuitos integrados</a:t>
            </a:r>
            <a:r>
              <a:rPr lang="pt-PT" dirty="0"/>
              <a:t>. A lei de Moore de facto prevê a duplicação do nº de transístores num circuito integrado a cada dois anos, por via da miniaturização.</a:t>
            </a:r>
          </a:p>
          <a:p>
            <a:r>
              <a:rPr lang="pt-PT" dirty="0"/>
              <a:t>Para denotar o avanço exponencial da miniaturização de transístores, fala-se nos anos 90 em integração de muito larga escala (VLSI – </a:t>
            </a:r>
            <a:r>
              <a:rPr lang="pt-PT" i="1" dirty="0" err="1"/>
              <a:t>very</a:t>
            </a:r>
            <a:r>
              <a:rPr lang="pt-PT" i="1" dirty="0"/>
              <a:t> </a:t>
            </a:r>
            <a:r>
              <a:rPr lang="pt-PT" i="1" dirty="0" err="1"/>
              <a:t>large-scale</a:t>
            </a:r>
            <a:r>
              <a:rPr lang="pt-PT" i="1" dirty="0"/>
              <a:t> </a:t>
            </a:r>
            <a:r>
              <a:rPr lang="pt-PT" i="1" dirty="0" err="1"/>
              <a:t>integration</a:t>
            </a:r>
            <a:r>
              <a:rPr lang="pt-PT" dirty="0"/>
              <a:t>) e, recentemente, em ULSI (</a:t>
            </a:r>
            <a:r>
              <a:rPr lang="pt-PT" i="1" dirty="0"/>
              <a:t>ultra </a:t>
            </a:r>
            <a:r>
              <a:rPr lang="pt-PT" i="1" dirty="0" err="1"/>
              <a:t>large-scale</a:t>
            </a:r>
            <a:r>
              <a:rPr lang="pt-PT" i="1" dirty="0"/>
              <a:t> </a:t>
            </a:r>
            <a:r>
              <a:rPr lang="pt-PT" i="1" dirty="0" err="1"/>
              <a:t>integration</a:t>
            </a:r>
            <a:r>
              <a:rPr lang="pt-PT" dirty="0"/>
              <a:t>).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4D785F0-87EA-4471-B363-1C40F0FEA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ECC88E1-46B6-4A37-AC3A-1972610F3041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977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AD010-EE1D-4A6A-B2C1-893EC5ED6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Tipos de computadores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8F4B6D9-8343-40F9-82BA-0E30A7F52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PT" b="1" dirty="0"/>
              <a:t>Computador pessoal (PC) </a:t>
            </a:r>
            <a:r>
              <a:rPr lang="pt-PT" dirty="0"/>
              <a:t>– talvez o tipo de computador mais conhecido, é um computador desenhado para ser usado por um indivíduo, normalmente incluindo um ecrã, um teclado e um rato.</a:t>
            </a:r>
          </a:p>
          <a:p>
            <a:r>
              <a:rPr lang="pt-PT" b="1" dirty="0"/>
              <a:t>Servidor </a:t>
            </a:r>
            <a:r>
              <a:rPr lang="pt-PT" dirty="0"/>
              <a:t>– um computador usado para correr programas maiores para múltiplos utilizadores, muitas vezes em simultâneo, e tipicamente acedido através de uma rede de comunicação. </a:t>
            </a:r>
          </a:p>
          <a:p>
            <a:r>
              <a:rPr lang="pt-PT" b="1" dirty="0"/>
              <a:t>Supercomputador </a:t>
            </a:r>
            <a:r>
              <a:rPr lang="pt-PT" dirty="0"/>
              <a:t>– Uma classe de computadores com elevado desempenho e custo. São tipicamente configurados como servidores, permitindo o acesso a vários utilizadores que correm programas computacionalmente “pesados” (cálculos científicos, inteligência artificial, etc.).</a:t>
            </a:r>
          </a:p>
          <a:p>
            <a:r>
              <a:rPr lang="pt-PT" b="1" dirty="0"/>
              <a:t>Computador embebido (</a:t>
            </a:r>
            <a:r>
              <a:rPr lang="pt-PT" b="1" dirty="0" err="1"/>
              <a:t>embedded</a:t>
            </a:r>
            <a:r>
              <a:rPr lang="pt-PT" b="1" dirty="0"/>
              <a:t>) </a:t>
            </a:r>
            <a:r>
              <a:rPr lang="pt-PT" dirty="0"/>
              <a:t>– Abrangem um largo espetro de aplicações e desempenhos, e estão presentes nas peças de tecnologia que usamos diariamente (automóveis, televisões, máquinas de lavar, etc.).</a:t>
            </a:r>
          </a:p>
          <a:p>
            <a:r>
              <a:rPr lang="pt-PT" b="1" dirty="0"/>
              <a:t>Dispositivos móveis (PMD – </a:t>
            </a:r>
            <a:r>
              <a:rPr lang="pt-PT" b="1" dirty="0" err="1"/>
              <a:t>personal</a:t>
            </a:r>
            <a:r>
              <a:rPr lang="pt-PT" b="1" dirty="0"/>
              <a:t> mobile </a:t>
            </a:r>
            <a:r>
              <a:rPr lang="pt-PT" b="1" dirty="0" err="1"/>
              <a:t>devices</a:t>
            </a:r>
            <a:r>
              <a:rPr lang="pt-PT" b="1" dirty="0"/>
              <a:t>) </a:t>
            </a:r>
            <a:r>
              <a:rPr lang="pt-PT" dirty="0"/>
              <a:t>– dispositivos portáteis, com bateria autónoma e conetividade à Internet sem fios (telemóveis, tablets). Estes dispositivos começam a ser muito mais comuns que os </a:t>
            </a:r>
            <a:r>
              <a:rPr lang="pt-PT" dirty="0" err="1"/>
              <a:t>PCs</a:t>
            </a:r>
            <a:r>
              <a:rPr lang="pt-PT" dirty="0"/>
              <a:t> convencionais, tendo o nº de unidades produzidas crescido bastante no séc. XXI (ver fig. 1.2, pág. 7).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D8954A-D8F4-4293-B73F-25453B01F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80104B1-79DB-42A6-86B8-F485970C47D8}"/>
              </a:ext>
            </a:extLst>
          </p:cNvPr>
          <p:cNvSpPr txBox="1"/>
          <p:nvPr/>
        </p:nvSpPr>
        <p:spPr>
          <a:xfrm>
            <a:off x="10654645" y="1368028"/>
            <a:ext cx="501035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33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5403B-97E7-4640-9627-41F26EF4E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Tipos de computadores: computação em nuvem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4AB5D85-7ED1-4051-9C70-70887405F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Cada vez mais, os servidores individuais estão a ser substituídos por aglomerações (</a:t>
            </a:r>
            <a:r>
              <a:rPr lang="pt-PT" i="1" dirty="0"/>
              <a:t>clusters</a:t>
            </a:r>
            <a:r>
              <a:rPr lang="pt-PT" dirty="0"/>
              <a:t>) de servidores em grandes armazéns (</a:t>
            </a:r>
            <a:r>
              <a:rPr lang="pt-PT" dirty="0" err="1"/>
              <a:t>WSCs</a:t>
            </a:r>
            <a:r>
              <a:rPr lang="pt-PT" dirty="0"/>
              <a:t> - </a:t>
            </a:r>
            <a:r>
              <a:rPr lang="pt-PT" i="1" dirty="0" err="1"/>
              <a:t>warehouse</a:t>
            </a:r>
            <a:r>
              <a:rPr lang="pt-PT" i="1" dirty="0"/>
              <a:t> </a:t>
            </a:r>
            <a:r>
              <a:rPr lang="pt-PT" i="1" dirty="0" err="1"/>
              <a:t>scale</a:t>
            </a:r>
            <a:r>
              <a:rPr lang="pt-PT" i="1" dirty="0"/>
              <a:t> </a:t>
            </a:r>
            <a:r>
              <a:rPr lang="pt-PT" i="1" dirty="0" err="1"/>
              <a:t>computers</a:t>
            </a:r>
            <a:r>
              <a:rPr lang="pt-PT" dirty="0"/>
              <a:t>), a que se chamam também </a:t>
            </a:r>
            <a:r>
              <a:rPr lang="pt-PT" i="1" dirty="0" err="1"/>
              <a:t>datacenters</a:t>
            </a:r>
            <a:r>
              <a:rPr lang="pt-PT" dirty="0"/>
              <a:t>.</a:t>
            </a:r>
          </a:p>
          <a:p>
            <a:r>
              <a:rPr lang="en-US" dirty="0"/>
              <a:t>A </a:t>
            </a:r>
            <a:r>
              <a:rPr lang="en-US" b="1" dirty="0" err="1"/>
              <a:t>computação</a:t>
            </a:r>
            <a:r>
              <a:rPr lang="en-US" b="1" dirty="0"/>
              <a:t> </a:t>
            </a:r>
            <a:r>
              <a:rPr lang="en-US" b="1" dirty="0" err="1"/>
              <a:t>em</a:t>
            </a:r>
            <a:r>
              <a:rPr lang="en-US" b="1" dirty="0"/>
              <a:t> </a:t>
            </a:r>
            <a:r>
              <a:rPr lang="en-US" b="1" dirty="0" err="1"/>
              <a:t>nuvem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i="1" dirty="0"/>
              <a:t>cloud computing</a:t>
            </a:r>
            <a:r>
              <a:rPr lang="en-US" dirty="0"/>
              <a:t>) é a forma de </a:t>
            </a:r>
            <a:r>
              <a:rPr lang="en-US" dirty="0" err="1"/>
              <a:t>computação</a:t>
            </a:r>
            <a:r>
              <a:rPr lang="en-US" dirty="0"/>
              <a:t> que </a:t>
            </a:r>
            <a:r>
              <a:rPr lang="en-US" dirty="0" err="1"/>
              <a:t>tira</a:t>
            </a:r>
            <a:r>
              <a:rPr lang="en-US" dirty="0"/>
              <a:t> </a:t>
            </a:r>
            <a:r>
              <a:rPr lang="en-US" dirty="0" err="1"/>
              <a:t>partido</a:t>
            </a:r>
            <a:r>
              <a:rPr lang="en-US" dirty="0"/>
              <a:t> </a:t>
            </a:r>
            <a:r>
              <a:rPr lang="en-US" dirty="0" err="1"/>
              <a:t>destes</a:t>
            </a:r>
            <a:r>
              <a:rPr lang="en-US" dirty="0"/>
              <a:t> </a:t>
            </a:r>
            <a:r>
              <a:rPr lang="en-US" i="1" dirty="0"/>
              <a:t>clusters</a:t>
            </a:r>
            <a:r>
              <a:rPr lang="en-US" dirty="0"/>
              <a:t>, </a:t>
            </a:r>
            <a:r>
              <a:rPr lang="en-US" dirty="0" err="1"/>
              <a:t>distribuindo</a:t>
            </a:r>
            <a:r>
              <a:rPr lang="en-US" dirty="0"/>
              <a:t> as </a:t>
            </a:r>
            <a:r>
              <a:rPr lang="en-US" dirty="0" err="1"/>
              <a:t>aplicações</a:t>
            </a:r>
            <a:r>
              <a:rPr lang="en-US" dirty="0"/>
              <a:t> </a:t>
            </a:r>
            <a:r>
              <a:rPr lang="en-US" dirty="0" err="1"/>
              <a:t>pelos</a:t>
            </a:r>
            <a:r>
              <a:rPr lang="en-US" dirty="0"/>
              <a:t> </a:t>
            </a:r>
            <a:r>
              <a:rPr lang="en-US" dirty="0" err="1"/>
              <a:t>computadores</a:t>
            </a:r>
            <a:r>
              <a:rPr lang="en-US" dirty="0"/>
              <a:t>, com </a:t>
            </a:r>
            <a:r>
              <a:rPr lang="en-US" dirty="0" err="1"/>
              <a:t>grandes</a:t>
            </a:r>
            <a:r>
              <a:rPr lang="en-US" dirty="0"/>
              <a:t> </a:t>
            </a:r>
            <a:r>
              <a:rPr lang="en-US" dirty="0" err="1"/>
              <a:t>melhorias</a:t>
            </a:r>
            <a:r>
              <a:rPr lang="en-US" dirty="0"/>
              <a:t> de </a:t>
            </a:r>
            <a:r>
              <a:rPr lang="en-US" dirty="0" err="1"/>
              <a:t>desempenho</a:t>
            </a:r>
            <a:r>
              <a:rPr lang="en-US" dirty="0"/>
              <a:t>,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permitindo</a:t>
            </a:r>
            <a:r>
              <a:rPr lang="en-US" dirty="0"/>
              <a:t> a </a:t>
            </a:r>
            <a:r>
              <a:rPr lang="en-US" dirty="0" err="1"/>
              <a:t>escalabilidade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termos</a:t>
            </a:r>
            <a:r>
              <a:rPr lang="en-US" dirty="0"/>
              <a:t> de </a:t>
            </a:r>
            <a:r>
              <a:rPr lang="en-US" dirty="0" err="1"/>
              <a:t>utilizadores</a:t>
            </a:r>
            <a:r>
              <a:rPr lang="en-US" dirty="0"/>
              <a:t>.</a:t>
            </a:r>
          </a:p>
          <a:p>
            <a:r>
              <a:rPr lang="en-US" dirty="0" err="1"/>
              <a:t>Já</a:t>
            </a:r>
            <a:r>
              <a:rPr lang="en-US" dirty="0"/>
              <a:t> </a:t>
            </a:r>
            <a:r>
              <a:rPr lang="en-US" dirty="0" err="1"/>
              <a:t>existe</a:t>
            </a:r>
            <a:r>
              <a:rPr lang="en-US" dirty="0"/>
              <a:t> </a:t>
            </a:r>
            <a:r>
              <a:rPr lang="en-US" dirty="0" err="1"/>
              <a:t>muito</a:t>
            </a:r>
            <a:r>
              <a:rPr lang="en-US" dirty="0"/>
              <a:t> software que, </a:t>
            </a:r>
            <a:r>
              <a:rPr lang="en-US" dirty="0" err="1"/>
              <a:t>apesar</a:t>
            </a:r>
            <a:r>
              <a:rPr lang="en-US" dirty="0"/>
              <a:t> de </a:t>
            </a:r>
            <a:r>
              <a:rPr lang="en-US" dirty="0" err="1"/>
              <a:t>servir</a:t>
            </a:r>
            <a:r>
              <a:rPr lang="en-US" dirty="0"/>
              <a:t> </a:t>
            </a:r>
            <a:r>
              <a:rPr lang="en-US" dirty="0" err="1"/>
              <a:t>utilizadores</a:t>
            </a:r>
            <a:r>
              <a:rPr lang="en-US" dirty="0"/>
              <a:t> </a:t>
            </a:r>
            <a:r>
              <a:rPr lang="en-US" dirty="0" err="1"/>
              <a:t>individuais</a:t>
            </a:r>
            <a:r>
              <a:rPr lang="en-US" dirty="0"/>
              <a:t>, </a:t>
            </a:r>
            <a:r>
              <a:rPr lang="en-US" dirty="0" err="1"/>
              <a:t>corre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nuvem</a:t>
            </a:r>
            <a:r>
              <a:rPr lang="en-US" dirty="0"/>
              <a:t>, </a:t>
            </a:r>
            <a:r>
              <a:rPr lang="en-US" dirty="0" err="1"/>
              <a:t>sendo</a:t>
            </a:r>
            <a:r>
              <a:rPr lang="en-US" dirty="0"/>
              <a:t> o </a:t>
            </a:r>
            <a:r>
              <a:rPr lang="en-US" dirty="0" err="1"/>
              <a:t>acesso</a:t>
            </a:r>
            <a:r>
              <a:rPr lang="en-US" dirty="0"/>
              <a:t> </a:t>
            </a:r>
            <a:r>
              <a:rPr lang="en-US" dirty="0" err="1"/>
              <a:t>efetuado</a:t>
            </a:r>
            <a:r>
              <a:rPr lang="en-US" dirty="0"/>
              <a:t> </a:t>
            </a:r>
            <a:r>
              <a:rPr lang="en-US" dirty="0" err="1"/>
              <a:t>através</a:t>
            </a:r>
            <a:r>
              <a:rPr lang="en-US" dirty="0"/>
              <a:t> da Internet, </a:t>
            </a:r>
            <a:r>
              <a:rPr lang="en-US" dirty="0" err="1"/>
              <a:t>permitindo</a:t>
            </a:r>
            <a:r>
              <a:rPr lang="en-US" dirty="0"/>
              <a:t> </a:t>
            </a:r>
            <a:r>
              <a:rPr lang="en-US" dirty="0" err="1"/>
              <a:t>poupar</a:t>
            </a:r>
            <a:r>
              <a:rPr lang="en-US" dirty="0"/>
              <a:t> </a:t>
            </a:r>
            <a:r>
              <a:rPr lang="en-US" dirty="0" err="1"/>
              <a:t>espaço</a:t>
            </a:r>
            <a:r>
              <a:rPr lang="en-US" dirty="0"/>
              <a:t> no </a:t>
            </a:r>
            <a:r>
              <a:rPr lang="en-US" dirty="0" err="1"/>
              <a:t>computador</a:t>
            </a:r>
            <a:r>
              <a:rPr lang="en-US" dirty="0"/>
              <a:t>/</a:t>
            </a:r>
            <a:r>
              <a:rPr lang="en-US" dirty="0" err="1"/>
              <a:t>dispositivo</a:t>
            </a:r>
            <a:r>
              <a:rPr lang="en-US" dirty="0"/>
              <a:t> do </a:t>
            </a:r>
            <a:r>
              <a:rPr lang="en-US" dirty="0" err="1"/>
              <a:t>utilizador</a:t>
            </a:r>
            <a:r>
              <a:rPr lang="en-US" dirty="0"/>
              <a:t>. Este </a:t>
            </a:r>
            <a:r>
              <a:rPr lang="en-US" dirty="0" err="1"/>
              <a:t>modelo</a:t>
            </a:r>
            <a:r>
              <a:rPr lang="en-US" dirty="0"/>
              <a:t> de </a:t>
            </a:r>
            <a:r>
              <a:rPr lang="en-US" dirty="0" err="1"/>
              <a:t>fornecimento</a:t>
            </a:r>
            <a:r>
              <a:rPr lang="en-US" dirty="0"/>
              <a:t> de software </a:t>
            </a:r>
            <a:r>
              <a:rPr lang="en-US" dirty="0" err="1"/>
              <a:t>designa</a:t>
            </a:r>
            <a:r>
              <a:rPr lang="en-US" dirty="0"/>
              <a:t>-se pela sigla </a:t>
            </a:r>
            <a:r>
              <a:rPr lang="en-US" b="1" dirty="0"/>
              <a:t>SaaS (Software as a Service)</a:t>
            </a:r>
            <a:r>
              <a:rPr lang="en-US" dirty="0"/>
              <a:t>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A3EF7DE-7AAC-4895-A2D4-9EBA6CD46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E9FFD72-42E9-4A99-9B08-40DBC5977C0C}"/>
              </a:ext>
            </a:extLst>
          </p:cNvPr>
          <p:cNvSpPr txBox="1"/>
          <p:nvPr/>
        </p:nvSpPr>
        <p:spPr>
          <a:xfrm>
            <a:off x="10654645" y="1368028"/>
            <a:ext cx="501035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02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458FD-6A09-4550-89FF-518A81B68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Unidades de informação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52A2517-4263-4780-A6D9-626866217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 informação num computador é codificada de forma binária - sequências de 0’s e 1’s, que se chamam </a:t>
            </a:r>
            <a:r>
              <a:rPr lang="pt-PT" b="1" dirty="0"/>
              <a:t>bits</a:t>
            </a:r>
            <a:r>
              <a:rPr lang="pt-PT" dirty="0"/>
              <a:t> (</a:t>
            </a:r>
            <a:r>
              <a:rPr lang="pt-PT" u="sng" dirty="0" err="1"/>
              <a:t>bi</a:t>
            </a:r>
            <a:r>
              <a:rPr lang="pt-PT" dirty="0" err="1"/>
              <a:t>nary</a:t>
            </a:r>
            <a:r>
              <a:rPr lang="pt-PT" dirty="0"/>
              <a:t> </a:t>
            </a:r>
            <a:r>
              <a:rPr lang="pt-PT" dirty="0" err="1"/>
              <a:t>digi</a:t>
            </a:r>
            <a:r>
              <a:rPr lang="pt-PT" u="sng" dirty="0" err="1"/>
              <a:t>ts</a:t>
            </a:r>
            <a:r>
              <a:rPr lang="pt-PT" dirty="0"/>
              <a:t> – dígitos binários). Um grupo de 8 dígitos binários designa-se por </a:t>
            </a:r>
            <a:r>
              <a:rPr lang="pt-PT" b="1" dirty="0"/>
              <a:t>byte</a:t>
            </a:r>
            <a:r>
              <a:rPr lang="pt-PT" dirty="0"/>
              <a:t>. Dados os vastos volumes de informação que os computadores de hoje em dia manipulam, para comodidade utiliza-se um sistema de múltiplos decimal: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8D56D89-8A02-4093-924E-75D4C0607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882B7E40-FE1E-4DAB-82DF-ACECB6F9D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446562"/>
              </p:ext>
            </p:extLst>
          </p:nvPr>
        </p:nvGraphicFramePr>
        <p:xfrm>
          <a:off x="2260600" y="3414765"/>
          <a:ext cx="6819391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557">
                  <a:extLst>
                    <a:ext uri="{9D8B030D-6E8A-4147-A177-3AD203B41FA5}">
                      <a16:colId xmlns:a16="http://schemas.microsoft.com/office/drawing/2014/main" val="1600010930"/>
                    </a:ext>
                  </a:extLst>
                </a:gridCol>
                <a:gridCol w="2169703">
                  <a:extLst>
                    <a:ext uri="{9D8B030D-6E8A-4147-A177-3AD203B41FA5}">
                      <a16:colId xmlns:a16="http://schemas.microsoft.com/office/drawing/2014/main" val="1267105550"/>
                    </a:ext>
                  </a:extLst>
                </a:gridCol>
                <a:gridCol w="2273131">
                  <a:extLst>
                    <a:ext uri="{9D8B030D-6E8A-4147-A177-3AD203B41FA5}">
                      <a16:colId xmlns:a16="http://schemas.microsoft.com/office/drawing/2014/main" val="625684944"/>
                    </a:ext>
                  </a:extLst>
                </a:gridCol>
              </a:tblGrid>
              <a:tr h="219757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Termo decimal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Abreviatura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Valor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920009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/>
                        <a:t>kilobyte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KB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10</a:t>
                      </a:r>
                      <a:r>
                        <a:rPr lang="pt-PT" sz="1400" baseline="30000" dirty="0"/>
                        <a:t>3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609098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/>
                        <a:t>megabyte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MB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10</a:t>
                      </a:r>
                      <a:r>
                        <a:rPr lang="pt-PT" sz="1400" baseline="30000" dirty="0"/>
                        <a:t>6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341991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/>
                        <a:t>gigabyte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GB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10</a:t>
                      </a:r>
                      <a:r>
                        <a:rPr lang="pt-PT" sz="1400" baseline="30000" dirty="0"/>
                        <a:t>9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851657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terabyte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TB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10</a:t>
                      </a:r>
                      <a:r>
                        <a:rPr lang="pt-PT" sz="1400" baseline="30000" dirty="0"/>
                        <a:t>12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614395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petabyte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PB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10</a:t>
                      </a:r>
                      <a:r>
                        <a:rPr lang="pt-PT" sz="1400" baseline="30000" dirty="0"/>
                        <a:t>15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49297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exabyte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EB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10</a:t>
                      </a:r>
                      <a:r>
                        <a:rPr lang="pt-PT" sz="1400" baseline="30000" dirty="0"/>
                        <a:t>18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770475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zettabyte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ZB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10</a:t>
                      </a:r>
                      <a:r>
                        <a:rPr lang="pt-PT" sz="1400" baseline="30000" dirty="0"/>
                        <a:t>21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798107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yottabyte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YB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10</a:t>
                      </a:r>
                      <a:r>
                        <a:rPr lang="pt-PT" sz="1400" baseline="30000" dirty="0"/>
                        <a:t>24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585414"/>
                  </a:ext>
                </a:extLst>
              </a:tr>
            </a:tbl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8CDCBDC6-8B3C-4A7B-836A-EA9B86218CDE}"/>
              </a:ext>
            </a:extLst>
          </p:cNvPr>
          <p:cNvSpPr txBox="1"/>
          <p:nvPr/>
        </p:nvSpPr>
        <p:spPr>
          <a:xfrm>
            <a:off x="10654645" y="1368028"/>
            <a:ext cx="501035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00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1E6863-6703-401B-B4D6-A0709829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Unidades de informação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768D6D6-C89A-4D28-A096-956D626C8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Os arquitetos e engenheiros de computadores, por uma </a:t>
            </a:r>
            <a:r>
              <a:rPr lang="pt-PT" dirty="0" err="1"/>
              <a:t>quest</a:t>
            </a:r>
            <a:r>
              <a:rPr lang="en-US" dirty="0" err="1"/>
              <a:t>ão</a:t>
            </a:r>
            <a:r>
              <a:rPr lang="en-US" dirty="0"/>
              <a:t> de </a:t>
            </a:r>
            <a:r>
              <a:rPr lang="en-US" dirty="0" err="1"/>
              <a:t>conveniência</a:t>
            </a:r>
            <a:r>
              <a:rPr lang="en-US" dirty="0"/>
              <a:t>, </a:t>
            </a:r>
            <a:r>
              <a:rPr lang="en-US" dirty="0" err="1"/>
              <a:t>usam</a:t>
            </a:r>
            <a:r>
              <a:rPr lang="en-US" dirty="0"/>
              <a:t> </a:t>
            </a:r>
            <a:r>
              <a:rPr lang="en-US" dirty="0" err="1"/>
              <a:t>unidades</a:t>
            </a:r>
            <a:r>
              <a:rPr lang="en-US" dirty="0"/>
              <a:t> com </a:t>
            </a:r>
            <a:r>
              <a:rPr lang="en-US" dirty="0" err="1"/>
              <a:t>nomes</a:t>
            </a:r>
            <a:r>
              <a:rPr lang="en-US" dirty="0"/>
              <a:t> </a:t>
            </a:r>
            <a:r>
              <a:rPr lang="en-US" dirty="0" err="1"/>
              <a:t>semelhantes</a:t>
            </a:r>
            <a:r>
              <a:rPr lang="en-US" dirty="0"/>
              <a:t>, </a:t>
            </a:r>
            <a:r>
              <a:rPr lang="en-US" dirty="0" err="1"/>
              <a:t>baseadas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potências</a:t>
            </a:r>
            <a:r>
              <a:rPr lang="en-US" dirty="0"/>
              <a:t> de </a:t>
            </a:r>
            <a:r>
              <a:rPr lang="en-US" dirty="0" err="1"/>
              <a:t>dois</a:t>
            </a:r>
            <a:r>
              <a:rPr lang="en-US" dirty="0"/>
              <a:t> (por a </a:t>
            </a:r>
            <a:r>
              <a:rPr lang="en-US" dirty="0" err="1"/>
              <a:t>linguagem</a:t>
            </a:r>
            <a:r>
              <a:rPr lang="en-US" dirty="0"/>
              <a:t> ser </a:t>
            </a:r>
            <a:r>
              <a:rPr lang="en-US" dirty="0" err="1"/>
              <a:t>binária</a:t>
            </a:r>
            <a:r>
              <a:rPr lang="en-US" dirty="0"/>
              <a:t>), que por </a:t>
            </a:r>
            <a:r>
              <a:rPr lang="en-US" dirty="0" err="1"/>
              <a:t>vezes</a:t>
            </a:r>
            <a:r>
              <a:rPr lang="en-US" dirty="0"/>
              <a:t> se </a:t>
            </a:r>
            <a:r>
              <a:rPr lang="en-US" dirty="0" err="1"/>
              <a:t>confundem</a:t>
            </a:r>
            <a:r>
              <a:rPr lang="en-US" dirty="0"/>
              <a:t> com as </a:t>
            </a:r>
            <a:r>
              <a:rPr lang="en-US" dirty="0" err="1"/>
              <a:t>unidades</a:t>
            </a:r>
            <a:r>
              <a:rPr lang="en-US" dirty="0"/>
              <a:t> </a:t>
            </a:r>
            <a:r>
              <a:rPr lang="en-US" dirty="0" err="1"/>
              <a:t>decimais</a:t>
            </a:r>
            <a:r>
              <a:rPr lang="en-US" dirty="0"/>
              <a:t>. </a:t>
            </a:r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C9B2D29-CE16-4309-9A70-0A61B9063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2266E538-7252-4C57-8D36-F685E84933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783292"/>
              </p:ext>
            </p:extLst>
          </p:nvPr>
        </p:nvGraphicFramePr>
        <p:xfrm>
          <a:off x="2260600" y="3414765"/>
          <a:ext cx="6819391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2418">
                  <a:extLst>
                    <a:ext uri="{9D8B030D-6E8A-4147-A177-3AD203B41FA5}">
                      <a16:colId xmlns:a16="http://schemas.microsoft.com/office/drawing/2014/main" val="1600010930"/>
                    </a:ext>
                  </a:extLst>
                </a:gridCol>
                <a:gridCol w="1627277">
                  <a:extLst>
                    <a:ext uri="{9D8B030D-6E8A-4147-A177-3AD203B41FA5}">
                      <a16:colId xmlns:a16="http://schemas.microsoft.com/office/drawing/2014/main" val="1267105550"/>
                    </a:ext>
                  </a:extLst>
                </a:gridCol>
                <a:gridCol w="1498601">
                  <a:extLst>
                    <a:ext uri="{9D8B030D-6E8A-4147-A177-3AD203B41FA5}">
                      <a16:colId xmlns:a16="http://schemas.microsoft.com/office/drawing/2014/main" val="625684944"/>
                    </a:ext>
                  </a:extLst>
                </a:gridCol>
                <a:gridCol w="1911095">
                  <a:extLst>
                    <a:ext uri="{9D8B030D-6E8A-4147-A177-3AD203B41FA5}">
                      <a16:colId xmlns:a16="http://schemas.microsoft.com/office/drawing/2014/main" val="3192171579"/>
                    </a:ext>
                  </a:extLst>
                </a:gridCol>
              </a:tblGrid>
              <a:tr h="219757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Termo binário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Abreviatura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Valor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Relação c/ decimal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920009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kibibyte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err="1"/>
                        <a:t>KiB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</a:t>
                      </a:r>
                      <a:r>
                        <a:rPr lang="pt-PT" sz="1400" baseline="30000" dirty="0"/>
                        <a:t>10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2% maior que 1 KB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609098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mebibyte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err="1"/>
                        <a:t>MiB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</a:t>
                      </a:r>
                      <a:r>
                        <a:rPr lang="pt-PT" sz="1400" baseline="30000" dirty="0"/>
                        <a:t>20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5% maior que 1 MB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341991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gibibyte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err="1"/>
                        <a:t>GiB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</a:t>
                      </a:r>
                      <a:r>
                        <a:rPr lang="pt-PT" sz="1400" baseline="30000" dirty="0"/>
                        <a:t>30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7% maior que 1 GB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851657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tebibyte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err="1"/>
                        <a:t>TiB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</a:t>
                      </a:r>
                      <a:r>
                        <a:rPr lang="pt-PT" sz="1400" baseline="30000" dirty="0"/>
                        <a:t>40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10% maior que 1 TB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614395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pebibyte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err="1"/>
                        <a:t>PiB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</a:t>
                      </a:r>
                      <a:r>
                        <a:rPr lang="pt-PT" sz="1400" baseline="30000" dirty="0"/>
                        <a:t>50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13% maior que 1 PB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49297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exbibyte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err="1"/>
                        <a:t>EiB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</a:t>
                      </a:r>
                      <a:r>
                        <a:rPr lang="pt-PT" sz="1400" baseline="30000" dirty="0"/>
                        <a:t>60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15% maior que 1 EB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770475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zebibyte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err="1"/>
                        <a:t>ZiB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</a:t>
                      </a:r>
                      <a:r>
                        <a:rPr lang="pt-PT" sz="1400" baseline="30000" dirty="0"/>
                        <a:t>70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18% maior que 1 ZB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798107"/>
                  </a:ext>
                </a:extLst>
              </a:tr>
              <a:tr h="219757">
                <a:tc>
                  <a:txBody>
                    <a:bodyPr/>
                    <a:lstStyle/>
                    <a:p>
                      <a:r>
                        <a:rPr lang="pt-PT" sz="1400" dirty="0" err="1"/>
                        <a:t>yobibyte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err="1"/>
                        <a:t>YiB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</a:t>
                      </a:r>
                      <a:r>
                        <a:rPr lang="pt-PT" sz="1400" baseline="30000" dirty="0"/>
                        <a:t>80</a:t>
                      </a:r>
                      <a:r>
                        <a:rPr lang="pt-PT" sz="1400" dirty="0"/>
                        <a:t> bytes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21% maior que 1 YB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585414"/>
                  </a:ext>
                </a:extLst>
              </a:tr>
            </a:tbl>
          </a:graphicData>
        </a:graphic>
      </p:graphicFrame>
      <p:sp>
        <p:nvSpPr>
          <p:cNvPr id="7" name="CaixaDeTexto 6">
            <a:extLst>
              <a:ext uri="{FF2B5EF4-FFF2-40B4-BE49-F238E27FC236}">
                <a16:creationId xmlns:a16="http://schemas.microsoft.com/office/drawing/2014/main" id="{E734D6E5-C442-4407-BB95-02990E556CEA}"/>
              </a:ext>
            </a:extLst>
          </p:cNvPr>
          <p:cNvSpPr txBox="1"/>
          <p:nvPr/>
        </p:nvSpPr>
        <p:spPr>
          <a:xfrm>
            <a:off x="10654645" y="1368028"/>
            <a:ext cx="501035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14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02E5C0-3010-4A2E-9B24-786E1216F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Arquitetura de computadores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3A6719F-451B-421F-B5F1-EA6312003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sz="2400" b="1" dirty="0"/>
              <a:t>Ideia 1: Lei de Moore</a:t>
            </a:r>
          </a:p>
          <a:p>
            <a:r>
              <a:rPr lang="pt-PT" dirty="0"/>
              <a:t>“Os circuitos integrados, componentes básicos dos computadores, duplicam a sua capacidade a cada 18-24 meses.” (Gordon Moore, 1965)</a:t>
            </a:r>
          </a:p>
          <a:p>
            <a:r>
              <a:rPr lang="pt-PT" dirty="0"/>
              <a:t>Como o projeto de novos computadores pode levar anos, é necessário ter em conta o aumento da capacidade dos “chips” que o irão compor. A lei de Moore ajuda os arquitetos de novas máquinas a adaptar os seus projetos à rápida mudança tecnológica dos seus componentes.</a:t>
            </a:r>
          </a:p>
          <a:p>
            <a:r>
              <a:rPr lang="pt-PT" dirty="0"/>
              <a:t>Na verdade, a lei de Moore n</a:t>
            </a:r>
            <a:r>
              <a:rPr lang="en-US" dirty="0" err="1"/>
              <a:t>ão</a:t>
            </a:r>
            <a:r>
              <a:rPr lang="en-US" dirty="0"/>
              <a:t> é </a:t>
            </a:r>
            <a:r>
              <a:rPr lang="en-US" dirty="0" err="1"/>
              <a:t>realmente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lei, no </a:t>
            </a:r>
            <a:r>
              <a:rPr lang="en-US" dirty="0" err="1"/>
              <a:t>sentido</a:t>
            </a:r>
            <a:r>
              <a:rPr lang="en-US" dirty="0"/>
              <a:t> das leis da </a:t>
            </a:r>
            <a:r>
              <a:rPr lang="en-US" dirty="0" err="1"/>
              <a:t>física</a:t>
            </a:r>
            <a:r>
              <a:rPr lang="en-US" dirty="0"/>
              <a:t>, por </a:t>
            </a:r>
            <a:r>
              <a:rPr lang="en-US" dirty="0" err="1"/>
              <a:t>exemplo</a:t>
            </a:r>
            <a:r>
              <a:rPr lang="en-US" dirty="0"/>
              <a:t>, </a:t>
            </a:r>
            <a:r>
              <a:rPr lang="en-US" dirty="0" err="1"/>
              <a:t>já</a:t>
            </a:r>
            <a:r>
              <a:rPr lang="en-US" dirty="0"/>
              <a:t> que </a:t>
            </a:r>
            <a:r>
              <a:rPr lang="en-US" dirty="0" err="1"/>
              <a:t>resulta</a:t>
            </a:r>
            <a:r>
              <a:rPr lang="en-US" dirty="0"/>
              <a:t> </a:t>
            </a:r>
            <a:r>
              <a:rPr lang="en-US" dirty="0" err="1"/>
              <a:t>apenas</a:t>
            </a:r>
            <a:r>
              <a:rPr lang="en-US" dirty="0"/>
              <a:t> da </a:t>
            </a:r>
            <a:r>
              <a:rPr lang="en-US" dirty="0" err="1"/>
              <a:t>observação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tendência</a:t>
            </a:r>
            <a:r>
              <a:rPr lang="en-US" dirty="0"/>
              <a:t> que se </a:t>
            </a:r>
            <a:r>
              <a:rPr lang="en-US" dirty="0" err="1"/>
              <a:t>tem</a:t>
            </a:r>
            <a:r>
              <a:rPr lang="en-US" dirty="0"/>
              <a:t> </a:t>
            </a:r>
            <a:r>
              <a:rPr lang="en-US" dirty="0" err="1"/>
              <a:t>verificado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últimas</a:t>
            </a:r>
            <a:r>
              <a:rPr lang="en-US" dirty="0"/>
              <a:t> </a:t>
            </a:r>
            <a:r>
              <a:rPr lang="en-US" dirty="0" err="1"/>
              <a:t>décadas</a:t>
            </a:r>
            <a:r>
              <a:rPr lang="en-US" dirty="0"/>
              <a:t>. </a:t>
            </a:r>
            <a:r>
              <a:rPr lang="en-US" dirty="0" err="1"/>
              <a:t>Existem</a:t>
            </a:r>
            <a:r>
              <a:rPr lang="en-US" dirty="0"/>
              <a:t> </a:t>
            </a:r>
            <a:r>
              <a:rPr lang="en-US" dirty="0" err="1"/>
              <a:t>muitas</a:t>
            </a:r>
            <a:r>
              <a:rPr lang="en-US" dirty="0"/>
              <a:t> </a:t>
            </a:r>
            <a:r>
              <a:rPr lang="en-US" dirty="0" err="1"/>
              <a:t>previsões</a:t>
            </a:r>
            <a:r>
              <a:rPr lang="en-US" dirty="0"/>
              <a:t> de </a:t>
            </a:r>
            <a:r>
              <a:rPr lang="en-US" dirty="0" err="1"/>
              <a:t>quando</a:t>
            </a:r>
            <a:r>
              <a:rPr lang="en-US" dirty="0"/>
              <a:t> a lei de Moore </a:t>
            </a:r>
            <a:r>
              <a:rPr lang="en-US" dirty="0" err="1"/>
              <a:t>deixará</a:t>
            </a:r>
            <a:r>
              <a:rPr lang="en-US" dirty="0"/>
              <a:t> de se </a:t>
            </a:r>
            <a:r>
              <a:rPr lang="en-US" dirty="0" err="1"/>
              <a:t>aplicar</a:t>
            </a:r>
            <a:r>
              <a:rPr lang="en-US" dirty="0"/>
              <a:t>, mas o facto é que </a:t>
            </a:r>
            <a:r>
              <a:rPr lang="en-US" dirty="0" err="1"/>
              <a:t>têm</a:t>
            </a:r>
            <a:r>
              <a:rPr lang="en-US" dirty="0"/>
              <a:t> </a:t>
            </a:r>
            <a:r>
              <a:rPr lang="en-US" dirty="0" err="1"/>
              <a:t>sempre</a:t>
            </a:r>
            <a:r>
              <a:rPr lang="en-US" dirty="0"/>
              <a:t> </a:t>
            </a:r>
            <a:r>
              <a:rPr lang="en-US" dirty="0" err="1"/>
              <a:t>aparecido</a:t>
            </a:r>
            <a:r>
              <a:rPr lang="en-US" dirty="0"/>
              <a:t> </a:t>
            </a:r>
            <a:r>
              <a:rPr lang="en-US" dirty="0" err="1"/>
              <a:t>inovações</a:t>
            </a:r>
            <a:r>
              <a:rPr lang="en-US" dirty="0"/>
              <a:t> </a:t>
            </a:r>
            <a:r>
              <a:rPr lang="en-US" dirty="0" err="1"/>
              <a:t>tecnológicas</a:t>
            </a:r>
            <a:r>
              <a:rPr lang="en-US" dirty="0"/>
              <a:t> que </a:t>
            </a:r>
            <a:r>
              <a:rPr lang="en-US" dirty="0" err="1"/>
              <a:t>têm</a:t>
            </a:r>
            <a:r>
              <a:rPr lang="en-US" dirty="0"/>
              <a:t> </a:t>
            </a:r>
            <a:r>
              <a:rPr lang="en-US" dirty="0" err="1"/>
              <a:t>adiado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momento</a:t>
            </a:r>
            <a:r>
              <a:rPr lang="en-US" dirty="0"/>
              <a:t>.</a:t>
            </a:r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F6A05A9-0D9C-4E2E-8BBF-FB9A5479A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5F77EFC-9583-43DD-AAD6-02C61A7325D1}"/>
              </a:ext>
            </a:extLst>
          </p:cNvPr>
          <p:cNvSpPr txBox="1"/>
          <p:nvPr/>
        </p:nvSpPr>
        <p:spPr>
          <a:xfrm>
            <a:off x="10638198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011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ADEFD3-840F-4CF6-9F23-4C949BA51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Arquitetura de computadores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0D5A706-678F-4FF6-A6F0-18DD4692A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400" b="1" dirty="0"/>
              <a:t>Ideia 2: Abstração</a:t>
            </a:r>
          </a:p>
          <a:p>
            <a:r>
              <a:rPr lang="pt-PT" dirty="0"/>
              <a:t>É inegável que os computadores cada vez têm de tratar mais informação de forma mais sofisticada, e não é fácil lidar com toda a complexidade das exigências atuais. Uma forma de tornar a conceção de hardware e software mais tratável é aplicar a ideia de abstração, ou seja, separar a produção em camadas hierárquicas, sendo que os arquitetos de uma determinada camada não tenham de se preocupar com os detalhes das outras camadas (i.e. abstraem-se dos detalhes do nível inferior). Por exemplo, um programador de uma aplicação não necessita de saber como é que o hardware trata os dígitos binários em que o seu código inevitavelmente se transformam, usando apenas um modelo abstrato de como o código interage com o hardware.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0E2AC88-BE12-4E20-83CE-B508C2392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278550E-B692-ABF6-E161-9AECF175C908}"/>
              </a:ext>
            </a:extLst>
          </p:cNvPr>
          <p:cNvSpPr txBox="1"/>
          <p:nvPr/>
        </p:nvSpPr>
        <p:spPr>
          <a:xfrm>
            <a:off x="10638198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637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2879F1-D0C3-4EA3-9C57-0FA889974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Arquitetura de computadores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8C60F7D-816C-45AC-8CEE-19F15E44D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400" b="1" dirty="0"/>
              <a:t>Ideia 3: Rapidez dos casos comuns</a:t>
            </a:r>
          </a:p>
          <a:p>
            <a:r>
              <a:rPr lang="pt-PT" dirty="0"/>
              <a:t>A ideia de </a:t>
            </a:r>
            <a:r>
              <a:rPr lang="pt-PT" dirty="0" err="1"/>
              <a:t>optimizar</a:t>
            </a:r>
            <a:r>
              <a:rPr lang="pt-PT" dirty="0"/>
              <a:t> as situações mais comuns, em detrimento de casos raros, permite melhorar no geral o desempenho dos computadores, verificando-se que os casos comuns são mais fáceis de tratar que os raros.</a:t>
            </a:r>
          </a:p>
          <a:p>
            <a:r>
              <a:rPr lang="pt-PT" sz="2400" b="1" dirty="0"/>
              <a:t>Ideia 4: Desempenho através de paralelismo</a:t>
            </a:r>
          </a:p>
          <a:p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arquitetos</a:t>
            </a:r>
            <a:r>
              <a:rPr lang="en-US" dirty="0"/>
              <a:t> de </a:t>
            </a:r>
            <a:r>
              <a:rPr lang="en-US" dirty="0" err="1"/>
              <a:t>computadores</a:t>
            </a:r>
            <a:r>
              <a:rPr lang="en-US" dirty="0"/>
              <a:t> </a:t>
            </a:r>
            <a:r>
              <a:rPr lang="en-US" dirty="0" err="1"/>
              <a:t>aproveitam</a:t>
            </a:r>
            <a:r>
              <a:rPr lang="en-US" dirty="0"/>
              <a:t> a </a:t>
            </a:r>
            <a:r>
              <a:rPr lang="en-US" dirty="0" err="1"/>
              <a:t>possibilidade</a:t>
            </a:r>
            <a:r>
              <a:rPr lang="en-US" dirty="0"/>
              <a:t> de </a:t>
            </a:r>
            <a:r>
              <a:rPr lang="en-US" dirty="0" err="1"/>
              <a:t>efetuar</a:t>
            </a:r>
            <a:r>
              <a:rPr lang="en-US" dirty="0"/>
              <a:t> </a:t>
            </a:r>
            <a:r>
              <a:rPr lang="en-US" dirty="0" err="1"/>
              <a:t>operações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paralelo</a:t>
            </a:r>
            <a:r>
              <a:rPr lang="en-US" dirty="0"/>
              <a:t> para </a:t>
            </a:r>
            <a:r>
              <a:rPr lang="en-US" dirty="0" err="1"/>
              <a:t>otimizar</a:t>
            </a:r>
            <a:r>
              <a:rPr lang="en-US" dirty="0"/>
              <a:t> o </a:t>
            </a:r>
            <a:r>
              <a:rPr lang="en-US" dirty="0" err="1"/>
              <a:t>desempenho</a:t>
            </a:r>
            <a:r>
              <a:rPr lang="en-US" dirty="0"/>
              <a:t> das </a:t>
            </a:r>
            <a:r>
              <a:rPr lang="en-US" dirty="0" err="1"/>
              <a:t>máquinas</a:t>
            </a:r>
            <a:r>
              <a:rPr lang="en-US" dirty="0"/>
              <a:t>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22C2E32-3DDF-4B6E-A254-33881CBE7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A15F3A2-8B02-4981-9790-EEF49F0EBE6F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553511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65_TF56160789" id="{81F3A797-2DB1-43D6-A0DF-052D6582437D}" vid="{63A9F976-DBE9-4804-AF5A-308C077DB90B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{5F6573A8-4E49-42EA-A405-989D63B5A554}tf56160789_win32</Template>
  <TotalTime>0</TotalTime>
  <Words>2839</Words>
  <Application>Microsoft Office PowerPoint</Application>
  <PresentationFormat>Ecrã Panorâmico</PresentationFormat>
  <Paragraphs>213</Paragraphs>
  <Slides>22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9" baseType="lpstr">
      <vt:lpstr>Arial</vt:lpstr>
      <vt:lpstr>Bookman Old Style</vt:lpstr>
      <vt:lpstr>Calibri</vt:lpstr>
      <vt:lpstr>Franklin Gothic Book</vt:lpstr>
      <vt:lpstr>source sans pro</vt:lpstr>
      <vt:lpstr>Wingdings</vt:lpstr>
      <vt:lpstr>1_RetrospectVTI</vt:lpstr>
      <vt:lpstr>Sistemas Computacionais</vt:lpstr>
      <vt:lpstr>Índice</vt:lpstr>
      <vt:lpstr>Tipos de computadores</vt:lpstr>
      <vt:lpstr>Tipos de computadores: computação em nuvem</vt:lpstr>
      <vt:lpstr>Unidades de informação</vt:lpstr>
      <vt:lpstr>Unidades de informação</vt:lpstr>
      <vt:lpstr>Arquitetura de computadores</vt:lpstr>
      <vt:lpstr>Arquitetura de computadores</vt:lpstr>
      <vt:lpstr>Arquitetura de computadores</vt:lpstr>
      <vt:lpstr>Arquitetura de computadores</vt:lpstr>
      <vt:lpstr>Arquitetura de computadores</vt:lpstr>
      <vt:lpstr>Arquitetura de computadores</vt:lpstr>
      <vt:lpstr>Por detrás das aplicações</vt:lpstr>
      <vt:lpstr>Por detrás das aplicações</vt:lpstr>
      <vt:lpstr>Por detrás das aplicações</vt:lpstr>
      <vt:lpstr>Dentro do computador</vt:lpstr>
      <vt:lpstr>Dentro do computador-output</vt:lpstr>
      <vt:lpstr>Dentro do computador–memória</vt:lpstr>
      <vt:lpstr>Dentro do computador–memória</vt:lpstr>
      <vt:lpstr>Dentro do computador - CPU</vt:lpstr>
      <vt:lpstr>Dentro do computador - CPU</vt:lpstr>
      <vt:lpstr>Tecnologias para construção de computadores e memórias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2020-10-05T13:06:03Z</dcterms:created>
  <dcterms:modified xsi:type="dcterms:W3CDTF">2023-08-02T19:04:56Z</dcterms:modified>
</cp:coreProperties>
</file>