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2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8" r:id="rId2"/>
    <p:sldId id="286" r:id="rId3"/>
    <p:sldId id="328" r:id="rId4"/>
    <p:sldId id="297" r:id="rId5"/>
    <p:sldId id="322" r:id="rId6"/>
    <p:sldId id="323" r:id="rId7"/>
    <p:sldId id="325" r:id="rId8"/>
    <p:sldId id="308" r:id="rId9"/>
    <p:sldId id="310" r:id="rId10"/>
    <p:sldId id="326" r:id="rId11"/>
    <p:sldId id="335" r:id="rId12"/>
    <p:sldId id="312" r:id="rId13"/>
    <p:sldId id="314" r:id="rId14"/>
    <p:sldId id="316" r:id="rId15"/>
    <p:sldId id="331" r:id="rId16"/>
    <p:sldId id="330" r:id="rId17"/>
    <p:sldId id="318" r:id="rId18"/>
    <p:sldId id="333" r:id="rId19"/>
    <p:sldId id="337" r:id="rId20"/>
    <p:sldId id="334" r:id="rId21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35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E8B93"/>
    <a:srgbClr val="EB751D"/>
    <a:srgbClr val="708A9B"/>
    <a:srgbClr val="E4540E"/>
    <a:srgbClr val="2362AF"/>
    <a:srgbClr val="4DA4AE"/>
    <a:srgbClr val="41907F"/>
    <a:srgbClr val="4AA3A9"/>
    <a:srgbClr val="3E876F"/>
    <a:srgbClr val="E1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218" autoAdjust="0"/>
    <p:restoredTop sz="94660"/>
  </p:normalViewPr>
  <p:slideViewPr>
    <p:cSldViewPr snapToGrid="0">
      <p:cViewPr varScale="1">
        <p:scale>
          <a:sx n="74" d="100"/>
          <a:sy n="74" d="100"/>
        </p:scale>
        <p:origin x="84" y="456"/>
      </p:cViewPr>
      <p:guideLst>
        <p:guide orient="horz" pos="935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289DD5-CDE2-499A-BF2B-70AFE05A099E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PT"/>
        </a:p>
      </dgm:t>
    </dgm:pt>
    <dgm:pt modelId="{0A3AE199-237A-4D7D-ACFE-ED469C697AD9}">
      <dgm:prSet phldrT="[Texto]"/>
      <dgm:spPr>
        <a:solidFill>
          <a:schemeClr val="bg1"/>
        </a:solidFill>
        <a:ln>
          <a:solidFill>
            <a:schemeClr val="tx1"/>
          </a:solidFill>
        </a:ln>
      </dgm:spPr>
      <dgm:t>
        <a:bodyPr/>
        <a:lstStyle/>
        <a:p>
          <a:pPr algn="ctr"/>
          <a:r>
            <a:rPr lang="pt-PT" b="1" u="none" dirty="0" smtClean="0">
              <a:solidFill>
                <a:schemeClr val="tx1"/>
              </a:solidFill>
              <a:latin typeface="Candara" panose="020E0502030303020204" pitchFamily="34" charset="0"/>
            </a:rPr>
            <a:t>Política Institucional de Acesso Aberto </a:t>
          </a:r>
          <a:endParaRPr lang="pt-PT" u="none" dirty="0">
            <a:solidFill>
              <a:schemeClr val="tx1"/>
            </a:solidFill>
          </a:endParaRPr>
        </a:p>
      </dgm:t>
    </dgm:pt>
    <dgm:pt modelId="{785A6E16-1544-4831-A25A-E26F7354E872}" type="parTrans" cxnId="{85B80397-FDAA-4941-911C-DA306BE598AD}">
      <dgm:prSet/>
      <dgm:spPr/>
      <dgm:t>
        <a:bodyPr/>
        <a:lstStyle/>
        <a:p>
          <a:endParaRPr lang="pt-PT"/>
        </a:p>
      </dgm:t>
    </dgm:pt>
    <dgm:pt modelId="{328F18CA-2B16-40C2-ABBB-11BB2BBF8826}" type="sibTrans" cxnId="{85B80397-FDAA-4941-911C-DA306BE598AD}">
      <dgm:prSet/>
      <dgm:spPr/>
      <dgm:t>
        <a:bodyPr/>
        <a:lstStyle/>
        <a:p>
          <a:endParaRPr lang="pt-PT"/>
        </a:p>
      </dgm:t>
    </dgm:pt>
    <dgm:pt modelId="{D3244527-10AA-49DF-84FE-D1B6DFA41FD8}">
      <dgm:prSet phldrT="[Texto]"/>
      <dgm:spPr>
        <a:ln>
          <a:solidFill>
            <a:schemeClr val="tx1"/>
          </a:solidFill>
        </a:ln>
      </dgm:spPr>
      <dgm:t>
        <a:bodyPr/>
        <a:lstStyle/>
        <a:p>
          <a:r>
            <a:rPr lang="pt-PT" b="1" dirty="0" smtClean="0">
              <a:latin typeface="Candara" panose="020E0502030303020204" pitchFamily="34" charset="0"/>
            </a:rPr>
            <a:t>Depósito, em auto arquivo, de uma cópia de toda a produção científica</a:t>
          </a:r>
          <a:endParaRPr lang="pt-PT" dirty="0"/>
        </a:p>
      </dgm:t>
    </dgm:pt>
    <dgm:pt modelId="{8A3A1856-B1B3-49D5-822A-29DDAFBF0A4F}" type="parTrans" cxnId="{F8C36274-7492-430E-BCBB-EE0A251CC159}">
      <dgm:prSet/>
      <dgm:spPr/>
      <dgm:t>
        <a:bodyPr/>
        <a:lstStyle/>
        <a:p>
          <a:endParaRPr lang="pt-PT"/>
        </a:p>
      </dgm:t>
    </dgm:pt>
    <dgm:pt modelId="{26CD4823-8675-4D98-B61C-84BDE51A30B4}" type="sibTrans" cxnId="{F8C36274-7492-430E-BCBB-EE0A251CC159}">
      <dgm:prSet/>
      <dgm:spPr/>
      <dgm:t>
        <a:bodyPr/>
        <a:lstStyle/>
        <a:p>
          <a:endParaRPr lang="pt-PT"/>
        </a:p>
      </dgm:t>
    </dgm:pt>
    <dgm:pt modelId="{469CEE7C-4A51-4C98-BB2A-BA04FADDFB6E}">
      <dgm:prSet phldrT="[Texto]"/>
      <dgm:spPr>
        <a:ln>
          <a:solidFill>
            <a:schemeClr val="tx1"/>
          </a:solidFill>
        </a:ln>
      </dgm:spPr>
      <dgm:t>
        <a:bodyPr/>
        <a:lstStyle/>
        <a:p>
          <a:r>
            <a:rPr lang="pt-PT" b="1" dirty="0" smtClean="0">
              <a:latin typeface="Candara" panose="020E0502030303020204" pitchFamily="34" charset="0"/>
            </a:rPr>
            <a:t>O depósito de </a:t>
          </a:r>
          <a:r>
            <a:rPr lang="pt-PT" b="1" dirty="0" smtClean="0">
              <a:solidFill>
                <a:schemeClr val="bg2">
                  <a:lumMod val="25000"/>
                </a:schemeClr>
              </a:solidFill>
            </a:rPr>
            <a:t>Teses de Doutoramento e Dissertações de Mestrado</a:t>
          </a:r>
          <a:r>
            <a:rPr lang="pt-PT" b="1" dirty="0" smtClean="0">
              <a:solidFill>
                <a:schemeClr val="accent5">
                  <a:lumMod val="75000"/>
                </a:schemeClr>
              </a:solidFill>
            </a:rPr>
            <a:t> </a:t>
          </a:r>
          <a:r>
            <a:rPr lang="pt-PT" b="1" dirty="0" smtClean="0">
              <a:latin typeface="Candara" panose="020E0502030303020204" pitchFamily="34" charset="0"/>
            </a:rPr>
            <a:t>é efetuado pelos Serviços de Documentação</a:t>
          </a:r>
          <a:endParaRPr lang="pt-PT" dirty="0"/>
        </a:p>
      </dgm:t>
    </dgm:pt>
    <dgm:pt modelId="{2CE0C6FD-73A7-4116-B644-A1278F655826}" type="parTrans" cxnId="{426B0DE4-D9CF-4A86-992F-8D8AEA396AC2}">
      <dgm:prSet/>
      <dgm:spPr/>
      <dgm:t>
        <a:bodyPr/>
        <a:lstStyle/>
        <a:p>
          <a:endParaRPr lang="pt-PT"/>
        </a:p>
      </dgm:t>
    </dgm:pt>
    <dgm:pt modelId="{DF8A6DB7-C4BC-4620-AF71-491E89ABFEE7}" type="sibTrans" cxnId="{426B0DE4-D9CF-4A86-992F-8D8AEA396AC2}">
      <dgm:prSet/>
      <dgm:spPr/>
      <dgm:t>
        <a:bodyPr/>
        <a:lstStyle/>
        <a:p>
          <a:endParaRPr lang="pt-PT"/>
        </a:p>
      </dgm:t>
    </dgm:pt>
    <dgm:pt modelId="{BD2DC391-8FD1-4B9C-9D27-E744AD435713}" type="pres">
      <dgm:prSet presAssocID="{48289DD5-CDE2-499A-BF2B-70AFE05A099E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pt-PT"/>
        </a:p>
      </dgm:t>
    </dgm:pt>
    <dgm:pt modelId="{E0245408-5DDC-4CEE-BE69-65BE06DD982E}" type="pres">
      <dgm:prSet presAssocID="{0A3AE199-237A-4D7D-ACFE-ED469C697AD9}" presName="roof" presStyleLbl="dkBgShp" presStyleIdx="0" presStyleCnt="2" custLinFactNeighborX="169"/>
      <dgm:spPr/>
      <dgm:t>
        <a:bodyPr/>
        <a:lstStyle/>
        <a:p>
          <a:endParaRPr lang="pt-PT"/>
        </a:p>
      </dgm:t>
    </dgm:pt>
    <dgm:pt modelId="{35B9E4C3-B913-4E23-A3C1-134DA8D28256}" type="pres">
      <dgm:prSet presAssocID="{0A3AE199-237A-4D7D-ACFE-ED469C697AD9}" presName="pillars" presStyleCnt="0"/>
      <dgm:spPr/>
    </dgm:pt>
    <dgm:pt modelId="{EE17B29B-94DD-41B0-9711-12632CAE5740}" type="pres">
      <dgm:prSet presAssocID="{0A3AE199-237A-4D7D-ACFE-ED469C697AD9}" presName="pillar1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05D06D17-8C6A-46E9-A353-1D0C0785D41D}" type="pres">
      <dgm:prSet presAssocID="{469CEE7C-4A51-4C98-BB2A-BA04FADDFB6E}" presName="pillar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9062AA2A-3F46-48C0-945B-5CE825CF7947}" type="pres">
      <dgm:prSet presAssocID="{0A3AE199-237A-4D7D-ACFE-ED469C697AD9}" presName="base" presStyleLbl="dkBgShp" presStyleIdx="1" presStyleCnt="2"/>
      <dgm:spPr/>
    </dgm:pt>
  </dgm:ptLst>
  <dgm:cxnLst>
    <dgm:cxn modelId="{85B80397-FDAA-4941-911C-DA306BE598AD}" srcId="{48289DD5-CDE2-499A-BF2B-70AFE05A099E}" destId="{0A3AE199-237A-4D7D-ACFE-ED469C697AD9}" srcOrd="0" destOrd="0" parTransId="{785A6E16-1544-4831-A25A-E26F7354E872}" sibTransId="{328F18CA-2B16-40C2-ABBB-11BB2BBF8826}"/>
    <dgm:cxn modelId="{B8B7B27A-4A90-4DBB-8110-E7074488D77D}" type="presOf" srcId="{0A3AE199-237A-4D7D-ACFE-ED469C697AD9}" destId="{E0245408-5DDC-4CEE-BE69-65BE06DD982E}" srcOrd="0" destOrd="0" presId="urn:microsoft.com/office/officeart/2005/8/layout/hList3"/>
    <dgm:cxn modelId="{F8C36274-7492-430E-BCBB-EE0A251CC159}" srcId="{0A3AE199-237A-4D7D-ACFE-ED469C697AD9}" destId="{D3244527-10AA-49DF-84FE-D1B6DFA41FD8}" srcOrd="0" destOrd="0" parTransId="{8A3A1856-B1B3-49D5-822A-29DDAFBF0A4F}" sibTransId="{26CD4823-8675-4D98-B61C-84BDE51A30B4}"/>
    <dgm:cxn modelId="{426B0DE4-D9CF-4A86-992F-8D8AEA396AC2}" srcId="{0A3AE199-237A-4D7D-ACFE-ED469C697AD9}" destId="{469CEE7C-4A51-4C98-BB2A-BA04FADDFB6E}" srcOrd="1" destOrd="0" parTransId="{2CE0C6FD-73A7-4116-B644-A1278F655826}" sibTransId="{DF8A6DB7-C4BC-4620-AF71-491E89ABFEE7}"/>
    <dgm:cxn modelId="{5C8D2778-1E88-4B02-B8E1-F58620DD4D4E}" type="presOf" srcId="{D3244527-10AA-49DF-84FE-D1B6DFA41FD8}" destId="{EE17B29B-94DD-41B0-9711-12632CAE5740}" srcOrd="0" destOrd="0" presId="urn:microsoft.com/office/officeart/2005/8/layout/hList3"/>
    <dgm:cxn modelId="{F52EDE45-429A-4DE0-9E12-D14C04098D7F}" type="presOf" srcId="{469CEE7C-4A51-4C98-BB2A-BA04FADDFB6E}" destId="{05D06D17-8C6A-46E9-A353-1D0C0785D41D}" srcOrd="0" destOrd="0" presId="urn:microsoft.com/office/officeart/2005/8/layout/hList3"/>
    <dgm:cxn modelId="{5BF9A194-9D87-48AD-B396-FF8B38365693}" type="presOf" srcId="{48289DD5-CDE2-499A-BF2B-70AFE05A099E}" destId="{BD2DC391-8FD1-4B9C-9D27-E744AD435713}" srcOrd="0" destOrd="0" presId="urn:microsoft.com/office/officeart/2005/8/layout/hList3"/>
    <dgm:cxn modelId="{E614D6B9-9052-48AD-A028-6856C3A0F7E7}" type="presParOf" srcId="{BD2DC391-8FD1-4B9C-9D27-E744AD435713}" destId="{E0245408-5DDC-4CEE-BE69-65BE06DD982E}" srcOrd="0" destOrd="0" presId="urn:microsoft.com/office/officeart/2005/8/layout/hList3"/>
    <dgm:cxn modelId="{9150067C-4A3A-4779-BEE2-D91C7CDB9CC8}" type="presParOf" srcId="{BD2DC391-8FD1-4B9C-9D27-E744AD435713}" destId="{35B9E4C3-B913-4E23-A3C1-134DA8D28256}" srcOrd="1" destOrd="0" presId="urn:microsoft.com/office/officeart/2005/8/layout/hList3"/>
    <dgm:cxn modelId="{508AD191-5C5B-410E-804C-B4B685E10C9F}" type="presParOf" srcId="{35B9E4C3-B913-4E23-A3C1-134DA8D28256}" destId="{EE17B29B-94DD-41B0-9711-12632CAE5740}" srcOrd="0" destOrd="0" presId="urn:microsoft.com/office/officeart/2005/8/layout/hList3"/>
    <dgm:cxn modelId="{EBB0F812-46CF-4FC1-89F3-ABF6CA6900C3}" type="presParOf" srcId="{35B9E4C3-B913-4E23-A3C1-134DA8D28256}" destId="{05D06D17-8C6A-46E9-A353-1D0C0785D41D}" srcOrd="1" destOrd="0" presId="urn:microsoft.com/office/officeart/2005/8/layout/hList3"/>
    <dgm:cxn modelId="{B60199A3-FF63-4017-AA41-F3FEB221A81A}" type="presParOf" srcId="{BD2DC391-8FD1-4B9C-9D27-E744AD435713}" destId="{9062AA2A-3F46-48C0-945B-5CE825CF7947}" srcOrd="2" destOrd="0" presId="urn:microsoft.com/office/officeart/2005/8/layout/hList3"/>
  </dgm:cxnLst>
  <dgm:bg/>
  <dgm:whole>
    <a:ln>
      <a:solidFill>
        <a:schemeClr val="tx1"/>
      </a:soli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8289DD5-CDE2-499A-BF2B-70AFE05A099E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PT"/>
        </a:p>
      </dgm:t>
    </dgm:pt>
    <dgm:pt modelId="{0A3AE199-237A-4D7D-ACFE-ED469C697AD9}">
      <dgm:prSet phldrT="[Texto]"/>
      <dgm:spPr>
        <a:solidFill>
          <a:schemeClr val="bg1"/>
        </a:solidFill>
        <a:ln>
          <a:solidFill>
            <a:schemeClr val="tx1"/>
          </a:solidFill>
        </a:ln>
      </dgm:spPr>
      <dgm:t>
        <a:bodyPr/>
        <a:lstStyle/>
        <a:p>
          <a:pPr algn="ctr"/>
          <a:r>
            <a:rPr lang="pt-PT" b="1" dirty="0" smtClean="0">
              <a:solidFill>
                <a:schemeClr val="tx1"/>
              </a:solidFill>
              <a:latin typeface="Candara" panose="020E0502030303020204" pitchFamily="34" charset="0"/>
            </a:rPr>
            <a:t>Decreto-Lei nº 115/2013 de 7 de agosto – </a:t>
          </a:r>
          <a:r>
            <a:rPr lang="pt-PT" b="1" dirty="0" err="1" smtClean="0">
              <a:solidFill>
                <a:schemeClr val="tx1"/>
              </a:solidFill>
              <a:latin typeface="Candara" panose="020E0502030303020204" pitchFamily="34" charset="0"/>
            </a:rPr>
            <a:t>Art</a:t>
          </a:r>
          <a:r>
            <a:rPr lang="pt-PT" b="1" dirty="0" smtClean="0">
              <a:solidFill>
                <a:schemeClr val="tx1"/>
              </a:solidFill>
              <a:latin typeface="Candara" panose="020E0502030303020204" pitchFamily="34" charset="0"/>
            </a:rPr>
            <a:t>º 50º</a:t>
          </a:r>
          <a:endParaRPr lang="pt-PT" u="none" dirty="0">
            <a:solidFill>
              <a:schemeClr val="tx1"/>
            </a:solidFill>
          </a:endParaRPr>
        </a:p>
      </dgm:t>
    </dgm:pt>
    <dgm:pt modelId="{785A6E16-1544-4831-A25A-E26F7354E872}" type="parTrans" cxnId="{85B80397-FDAA-4941-911C-DA306BE598AD}">
      <dgm:prSet/>
      <dgm:spPr/>
      <dgm:t>
        <a:bodyPr/>
        <a:lstStyle/>
        <a:p>
          <a:endParaRPr lang="pt-PT"/>
        </a:p>
      </dgm:t>
    </dgm:pt>
    <dgm:pt modelId="{328F18CA-2B16-40C2-ABBB-11BB2BBF8826}" type="sibTrans" cxnId="{85B80397-FDAA-4941-911C-DA306BE598AD}">
      <dgm:prSet/>
      <dgm:spPr/>
      <dgm:t>
        <a:bodyPr/>
        <a:lstStyle/>
        <a:p>
          <a:endParaRPr lang="pt-PT"/>
        </a:p>
      </dgm:t>
    </dgm:pt>
    <dgm:pt modelId="{D3244527-10AA-49DF-84FE-D1B6DFA41FD8}">
      <dgm:prSet phldrT="[Texto]"/>
      <dgm:spPr>
        <a:ln>
          <a:solidFill>
            <a:schemeClr val="tx1"/>
          </a:solidFill>
        </a:ln>
      </dgm:spPr>
      <dgm:t>
        <a:bodyPr/>
        <a:lstStyle/>
        <a:p>
          <a:pPr algn="just"/>
          <a:r>
            <a:rPr lang="pt-PT" b="1" dirty="0" smtClean="0">
              <a:latin typeface="Candara" panose="020E0502030303020204" pitchFamily="34" charset="0"/>
            </a:rPr>
            <a:t>As teses de doutoramento, os trabalhos previstos nas alíneas </a:t>
          </a:r>
          <a:r>
            <a:rPr lang="pt-PT" b="1" i="1" dirty="0" smtClean="0">
              <a:latin typeface="Candara" panose="020E0502030303020204" pitchFamily="34" charset="0"/>
            </a:rPr>
            <a:t>a</a:t>
          </a:r>
          <a:r>
            <a:rPr lang="pt-PT" b="1" dirty="0" smtClean="0">
              <a:latin typeface="Candara" panose="020E0502030303020204" pitchFamily="34" charset="0"/>
            </a:rPr>
            <a:t>) e </a:t>
          </a:r>
          <a:r>
            <a:rPr lang="pt-PT" b="1" i="1" dirty="0" smtClean="0">
              <a:latin typeface="Candara" panose="020E0502030303020204" pitchFamily="34" charset="0"/>
            </a:rPr>
            <a:t>b</a:t>
          </a:r>
          <a:r>
            <a:rPr lang="pt-PT" b="1" dirty="0" smtClean="0">
              <a:latin typeface="Candara" panose="020E0502030303020204" pitchFamily="34" charset="0"/>
            </a:rPr>
            <a:t>) do n.º 2 do artigo 31.º e as dissertações de mestrado ficam sujeitas ao depósito obrigatório de uma cópia digital num repositório integrante da rede RCAAP, operado pela Fundação para a Ciência e Tecnologia – FCT</a:t>
          </a:r>
          <a:endParaRPr lang="pt-PT" b="1" dirty="0"/>
        </a:p>
      </dgm:t>
    </dgm:pt>
    <dgm:pt modelId="{8A3A1856-B1B3-49D5-822A-29DDAFBF0A4F}" type="parTrans" cxnId="{F8C36274-7492-430E-BCBB-EE0A251CC159}">
      <dgm:prSet/>
      <dgm:spPr/>
      <dgm:t>
        <a:bodyPr/>
        <a:lstStyle/>
        <a:p>
          <a:endParaRPr lang="pt-PT"/>
        </a:p>
      </dgm:t>
    </dgm:pt>
    <dgm:pt modelId="{26CD4823-8675-4D98-B61C-84BDE51A30B4}" type="sibTrans" cxnId="{F8C36274-7492-430E-BCBB-EE0A251CC159}">
      <dgm:prSet/>
      <dgm:spPr/>
      <dgm:t>
        <a:bodyPr/>
        <a:lstStyle/>
        <a:p>
          <a:endParaRPr lang="pt-PT"/>
        </a:p>
      </dgm:t>
    </dgm:pt>
    <dgm:pt modelId="{469CEE7C-4A51-4C98-BB2A-BA04FADDFB6E}">
      <dgm:prSet phldrT="[Texto]"/>
      <dgm:spPr>
        <a:ln>
          <a:solidFill>
            <a:schemeClr val="tx1"/>
          </a:solidFill>
        </a:ln>
      </dgm:spPr>
      <dgm:t>
        <a:bodyPr/>
        <a:lstStyle/>
        <a:p>
          <a:pPr algn="just"/>
          <a:r>
            <a:rPr lang="pt-PT" b="1" dirty="0" smtClean="0">
              <a:latin typeface="Candara" panose="020E0502030303020204" pitchFamily="34" charset="0"/>
            </a:rPr>
            <a:t>O depósito visa o tratamento, a preservação e a difusão, em regime de acesso aberto.</a:t>
          </a:r>
        </a:p>
        <a:p>
          <a:pPr algn="just"/>
          <a:r>
            <a:rPr lang="pt-PT" b="1" dirty="0" smtClean="0">
              <a:latin typeface="Candara" panose="020E0502030303020204" pitchFamily="34" charset="0"/>
            </a:rPr>
            <a:t> Respeito por requisitos técnicos, no que respeita aos formatos dos ficheiros e à descrição dos trabalhos</a:t>
          </a:r>
          <a:endParaRPr lang="pt-PT" b="1" dirty="0"/>
        </a:p>
      </dgm:t>
    </dgm:pt>
    <dgm:pt modelId="{2CE0C6FD-73A7-4116-B644-A1278F655826}" type="parTrans" cxnId="{426B0DE4-D9CF-4A86-992F-8D8AEA396AC2}">
      <dgm:prSet/>
      <dgm:spPr/>
      <dgm:t>
        <a:bodyPr/>
        <a:lstStyle/>
        <a:p>
          <a:endParaRPr lang="pt-PT"/>
        </a:p>
      </dgm:t>
    </dgm:pt>
    <dgm:pt modelId="{DF8A6DB7-C4BC-4620-AF71-491E89ABFEE7}" type="sibTrans" cxnId="{426B0DE4-D9CF-4A86-992F-8D8AEA396AC2}">
      <dgm:prSet/>
      <dgm:spPr/>
      <dgm:t>
        <a:bodyPr/>
        <a:lstStyle/>
        <a:p>
          <a:endParaRPr lang="pt-PT"/>
        </a:p>
      </dgm:t>
    </dgm:pt>
    <dgm:pt modelId="{C4D09F51-32CF-4906-853F-2AF8B23C7E37}">
      <dgm:prSet phldrT="[Texto]"/>
      <dgm:spPr>
        <a:ln>
          <a:solidFill>
            <a:schemeClr val="tx1"/>
          </a:solidFill>
        </a:ln>
      </dgm:spPr>
      <dgm:t>
        <a:bodyPr/>
        <a:lstStyle/>
        <a:p>
          <a:pPr algn="just"/>
          <a:r>
            <a:rPr lang="pt-PT" b="1" dirty="0" smtClean="0">
              <a:latin typeface="Candara" panose="020E0502030303020204" pitchFamily="34" charset="0"/>
            </a:rPr>
            <a:t>As obrigações de depósito são da responsabilidade de cada estabelecimento de ensino  que confere o grau e devem ser cumpridas em prazo não superior a 60 dias a contar da data de concessão do mesmo</a:t>
          </a:r>
        </a:p>
        <a:p>
          <a:pPr algn="ctr"/>
          <a:endParaRPr lang="pt-PT" b="1" dirty="0"/>
        </a:p>
      </dgm:t>
    </dgm:pt>
    <dgm:pt modelId="{1C5EB711-8F99-4328-AC94-F99BEC432E76}" type="parTrans" cxnId="{D417FE5A-D668-4996-9002-96E68291818F}">
      <dgm:prSet/>
      <dgm:spPr/>
      <dgm:t>
        <a:bodyPr/>
        <a:lstStyle/>
        <a:p>
          <a:endParaRPr lang="pt-PT"/>
        </a:p>
      </dgm:t>
    </dgm:pt>
    <dgm:pt modelId="{03364A4F-DB32-4694-9381-1663A6ECAE5C}" type="sibTrans" cxnId="{D417FE5A-D668-4996-9002-96E68291818F}">
      <dgm:prSet/>
      <dgm:spPr/>
      <dgm:t>
        <a:bodyPr/>
        <a:lstStyle/>
        <a:p>
          <a:endParaRPr lang="pt-PT"/>
        </a:p>
      </dgm:t>
    </dgm:pt>
    <dgm:pt modelId="{BD2DC391-8FD1-4B9C-9D27-E744AD435713}" type="pres">
      <dgm:prSet presAssocID="{48289DD5-CDE2-499A-BF2B-70AFE05A099E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pt-PT"/>
        </a:p>
      </dgm:t>
    </dgm:pt>
    <dgm:pt modelId="{E0245408-5DDC-4CEE-BE69-65BE06DD982E}" type="pres">
      <dgm:prSet presAssocID="{0A3AE199-237A-4D7D-ACFE-ED469C697AD9}" presName="roof" presStyleLbl="dkBgShp" presStyleIdx="0" presStyleCnt="2" custLinFactNeighborX="169"/>
      <dgm:spPr/>
      <dgm:t>
        <a:bodyPr/>
        <a:lstStyle/>
        <a:p>
          <a:endParaRPr lang="pt-PT"/>
        </a:p>
      </dgm:t>
    </dgm:pt>
    <dgm:pt modelId="{35B9E4C3-B913-4E23-A3C1-134DA8D28256}" type="pres">
      <dgm:prSet presAssocID="{0A3AE199-237A-4D7D-ACFE-ED469C697AD9}" presName="pillars" presStyleCnt="0"/>
      <dgm:spPr/>
    </dgm:pt>
    <dgm:pt modelId="{EE17B29B-94DD-41B0-9711-12632CAE5740}" type="pres">
      <dgm:prSet presAssocID="{0A3AE199-237A-4D7D-ACFE-ED469C697AD9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05D06D17-8C6A-46E9-A353-1D0C0785D41D}" type="pres">
      <dgm:prSet presAssocID="{469CEE7C-4A51-4C98-BB2A-BA04FADDFB6E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A8B03701-9D10-419F-8ED4-88CA701CBE7E}" type="pres">
      <dgm:prSet presAssocID="{C4D09F51-32CF-4906-853F-2AF8B23C7E37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9062AA2A-3F46-48C0-945B-5CE825CF7947}" type="pres">
      <dgm:prSet presAssocID="{0A3AE199-237A-4D7D-ACFE-ED469C697AD9}" presName="base" presStyleLbl="dkBgShp" presStyleIdx="1" presStyleCnt="2"/>
      <dgm:spPr/>
    </dgm:pt>
  </dgm:ptLst>
  <dgm:cxnLst>
    <dgm:cxn modelId="{59F36CFF-C67D-484D-87E2-96E0ADDE3B61}" type="presOf" srcId="{469CEE7C-4A51-4C98-BB2A-BA04FADDFB6E}" destId="{05D06D17-8C6A-46E9-A353-1D0C0785D41D}" srcOrd="0" destOrd="0" presId="urn:microsoft.com/office/officeart/2005/8/layout/hList3"/>
    <dgm:cxn modelId="{85B80397-FDAA-4941-911C-DA306BE598AD}" srcId="{48289DD5-CDE2-499A-BF2B-70AFE05A099E}" destId="{0A3AE199-237A-4D7D-ACFE-ED469C697AD9}" srcOrd="0" destOrd="0" parTransId="{785A6E16-1544-4831-A25A-E26F7354E872}" sibTransId="{328F18CA-2B16-40C2-ABBB-11BB2BBF8826}"/>
    <dgm:cxn modelId="{6CE5300D-72A9-4150-8A1C-A4458FCEC207}" type="presOf" srcId="{C4D09F51-32CF-4906-853F-2AF8B23C7E37}" destId="{A8B03701-9D10-419F-8ED4-88CA701CBE7E}" srcOrd="0" destOrd="0" presId="urn:microsoft.com/office/officeart/2005/8/layout/hList3"/>
    <dgm:cxn modelId="{A0917FDF-0EBC-47AB-AAF9-33B36D2344CD}" type="presOf" srcId="{48289DD5-CDE2-499A-BF2B-70AFE05A099E}" destId="{BD2DC391-8FD1-4B9C-9D27-E744AD435713}" srcOrd="0" destOrd="0" presId="urn:microsoft.com/office/officeart/2005/8/layout/hList3"/>
    <dgm:cxn modelId="{143B3173-531F-4028-8E6F-AF3C87D01465}" type="presOf" srcId="{D3244527-10AA-49DF-84FE-D1B6DFA41FD8}" destId="{EE17B29B-94DD-41B0-9711-12632CAE5740}" srcOrd="0" destOrd="0" presId="urn:microsoft.com/office/officeart/2005/8/layout/hList3"/>
    <dgm:cxn modelId="{F8C36274-7492-430E-BCBB-EE0A251CC159}" srcId="{0A3AE199-237A-4D7D-ACFE-ED469C697AD9}" destId="{D3244527-10AA-49DF-84FE-D1B6DFA41FD8}" srcOrd="0" destOrd="0" parTransId="{8A3A1856-B1B3-49D5-822A-29DDAFBF0A4F}" sibTransId="{26CD4823-8675-4D98-B61C-84BDE51A30B4}"/>
    <dgm:cxn modelId="{D417FE5A-D668-4996-9002-96E68291818F}" srcId="{0A3AE199-237A-4D7D-ACFE-ED469C697AD9}" destId="{C4D09F51-32CF-4906-853F-2AF8B23C7E37}" srcOrd="2" destOrd="0" parTransId="{1C5EB711-8F99-4328-AC94-F99BEC432E76}" sibTransId="{03364A4F-DB32-4694-9381-1663A6ECAE5C}"/>
    <dgm:cxn modelId="{426B0DE4-D9CF-4A86-992F-8D8AEA396AC2}" srcId="{0A3AE199-237A-4D7D-ACFE-ED469C697AD9}" destId="{469CEE7C-4A51-4C98-BB2A-BA04FADDFB6E}" srcOrd="1" destOrd="0" parTransId="{2CE0C6FD-73A7-4116-B644-A1278F655826}" sibTransId="{DF8A6DB7-C4BC-4620-AF71-491E89ABFEE7}"/>
    <dgm:cxn modelId="{517BDC81-FA37-4288-996D-636DF6BF22BE}" type="presOf" srcId="{0A3AE199-237A-4D7D-ACFE-ED469C697AD9}" destId="{E0245408-5DDC-4CEE-BE69-65BE06DD982E}" srcOrd="0" destOrd="0" presId="urn:microsoft.com/office/officeart/2005/8/layout/hList3"/>
    <dgm:cxn modelId="{9285F626-E05A-4326-BA51-0ADBBF6737F1}" type="presParOf" srcId="{BD2DC391-8FD1-4B9C-9D27-E744AD435713}" destId="{E0245408-5DDC-4CEE-BE69-65BE06DD982E}" srcOrd="0" destOrd="0" presId="urn:microsoft.com/office/officeart/2005/8/layout/hList3"/>
    <dgm:cxn modelId="{044F5394-D727-456B-A263-512C4DAFA4EA}" type="presParOf" srcId="{BD2DC391-8FD1-4B9C-9D27-E744AD435713}" destId="{35B9E4C3-B913-4E23-A3C1-134DA8D28256}" srcOrd="1" destOrd="0" presId="urn:microsoft.com/office/officeart/2005/8/layout/hList3"/>
    <dgm:cxn modelId="{37652E27-A7E1-48F7-BB87-97FF676B1880}" type="presParOf" srcId="{35B9E4C3-B913-4E23-A3C1-134DA8D28256}" destId="{EE17B29B-94DD-41B0-9711-12632CAE5740}" srcOrd="0" destOrd="0" presId="urn:microsoft.com/office/officeart/2005/8/layout/hList3"/>
    <dgm:cxn modelId="{0CD076BE-2E94-4675-BD5E-C26C907A2741}" type="presParOf" srcId="{35B9E4C3-B913-4E23-A3C1-134DA8D28256}" destId="{05D06D17-8C6A-46E9-A353-1D0C0785D41D}" srcOrd="1" destOrd="0" presId="urn:microsoft.com/office/officeart/2005/8/layout/hList3"/>
    <dgm:cxn modelId="{51CCEA3E-E72C-4F49-BDE0-EF9AFE906FE2}" type="presParOf" srcId="{35B9E4C3-B913-4E23-A3C1-134DA8D28256}" destId="{A8B03701-9D10-419F-8ED4-88CA701CBE7E}" srcOrd="2" destOrd="0" presId="urn:microsoft.com/office/officeart/2005/8/layout/hList3"/>
    <dgm:cxn modelId="{4A0DEBB5-9037-436D-9A58-3F3884E38386}" type="presParOf" srcId="{BD2DC391-8FD1-4B9C-9D27-E744AD435713}" destId="{9062AA2A-3F46-48C0-945B-5CE825CF7947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8289DD5-CDE2-499A-BF2B-70AFE05A099E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PT"/>
        </a:p>
      </dgm:t>
    </dgm:pt>
    <dgm:pt modelId="{0A3AE199-237A-4D7D-ACFE-ED469C697AD9}">
      <dgm:prSet phldrT="[Texto]" custT="1"/>
      <dgm:spPr>
        <a:solidFill>
          <a:schemeClr val="bg1"/>
        </a:solidFill>
        <a:ln>
          <a:solidFill>
            <a:schemeClr val="tx1"/>
          </a:solidFill>
        </a:ln>
      </dgm:spPr>
      <dgm:t>
        <a:bodyPr/>
        <a:lstStyle/>
        <a:p>
          <a:pPr algn="ctr"/>
          <a:endParaRPr lang="pt-PT" sz="4000" b="1" u="none" dirty="0" smtClean="0">
            <a:solidFill>
              <a:schemeClr val="tx1"/>
            </a:solidFill>
            <a:latin typeface="Candara" panose="020E0502030303020204" pitchFamily="34" charset="0"/>
          </a:endParaRPr>
        </a:p>
        <a:p>
          <a:pPr algn="ctr"/>
          <a:r>
            <a:rPr lang="pt-PT" sz="4000" b="1" u="none" dirty="0" smtClean="0">
              <a:solidFill>
                <a:schemeClr val="tx1"/>
              </a:solidFill>
              <a:latin typeface="Candara" panose="020E0502030303020204" pitchFamily="34" charset="0"/>
            </a:rPr>
            <a:t>Portaria n.º 285/2015 </a:t>
          </a:r>
        </a:p>
        <a:p>
          <a:pPr algn="ctr"/>
          <a:endParaRPr lang="pt-PT" sz="3300" u="none" dirty="0">
            <a:solidFill>
              <a:schemeClr val="tx1"/>
            </a:solidFill>
          </a:endParaRPr>
        </a:p>
      </dgm:t>
    </dgm:pt>
    <dgm:pt modelId="{785A6E16-1544-4831-A25A-E26F7354E872}" type="parTrans" cxnId="{85B80397-FDAA-4941-911C-DA306BE598AD}">
      <dgm:prSet/>
      <dgm:spPr/>
      <dgm:t>
        <a:bodyPr/>
        <a:lstStyle/>
        <a:p>
          <a:endParaRPr lang="pt-PT"/>
        </a:p>
      </dgm:t>
    </dgm:pt>
    <dgm:pt modelId="{328F18CA-2B16-40C2-ABBB-11BB2BBF8826}" type="sibTrans" cxnId="{85B80397-FDAA-4941-911C-DA306BE598AD}">
      <dgm:prSet/>
      <dgm:spPr/>
      <dgm:t>
        <a:bodyPr/>
        <a:lstStyle/>
        <a:p>
          <a:endParaRPr lang="pt-PT"/>
        </a:p>
      </dgm:t>
    </dgm:pt>
    <dgm:pt modelId="{D3244527-10AA-49DF-84FE-D1B6DFA41FD8}">
      <dgm:prSet phldrT="[Texto]" custT="1"/>
      <dgm:spPr>
        <a:ln>
          <a:solidFill>
            <a:schemeClr val="tx1"/>
          </a:solidFill>
        </a:ln>
      </dgm:spPr>
      <dgm:t>
        <a:bodyPr/>
        <a:lstStyle/>
        <a:p>
          <a:pPr algn="just"/>
          <a:r>
            <a:rPr lang="pt-PT" sz="2800" b="1" dirty="0" smtClean="0">
              <a:latin typeface="Candara" panose="020E0502030303020204" pitchFamily="34" charset="0"/>
            </a:rPr>
            <a:t>Acesso da Direção-Geral de Estatísticas da  Educação e Ciência aos conteúdos depositados para fins de recolha e processamento de indicadores estatísticos</a:t>
          </a:r>
          <a:endParaRPr lang="pt-PT" sz="2800" b="1" dirty="0"/>
        </a:p>
      </dgm:t>
    </dgm:pt>
    <dgm:pt modelId="{8A3A1856-B1B3-49D5-822A-29DDAFBF0A4F}" type="parTrans" cxnId="{F8C36274-7492-430E-BCBB-EE0A251CC159}">
      <dgm:prSet/>
      <dgm:spPr/>
      <dgm:t>
        <a:bodyPr/>
        <a:lstStyle/>
        <a:p>
          <a:endParaRPr lang="pt-PT"/>
        </a:p>
      </dgm:t>
    </dgm:pt>
    <dgm:pt modelId="{26CD4823-8675-4D98-B61C-84BDE51A30B4}" type="sibTrans" cxnId="{F8C36274-7492-430E-BCBB-EE0A251CC159}">
      <dgm:prSet/>
      <dgm:spPr/>
      <dgm:t>
        <a:bodyPr/>
        <a:lstStyle/>
        <a:p>
          <a:endParaRPr lang="pt-PT"/>
        </a:p>
      </dgm:t>
    </dgm:pt>
    <dgm:pt modelId="{3F6F37B4-C24F-4704-A864-6E76B466EBED}">
      <dgm:prSet/>
      <dgm:spPr/>
      <dgm:t>
        <a:bodyPr/>
        <a:lstStyle/>
        <a:p>
          <a:endParaRPr lang="pt-PT"/>
        </a:p>
      </dgm:t>
    </dgm:pt>
    <dgm:pt modelId="{88871846-1EC1-48C2-9890-BBCDC643267C}" type="parTrans" cxnId="{B8B3D691-9B0F-4FCD-B4B4-6753861DD528}">
      <dgm:prSet/>
      <dgm:spPr/>
      <dgm:t>
        <a:bodyPr/>
        <a:lstStyle/>
        <a:p>
          <a:endParaRPr lang="pt-PT"/>
        </a:p>
      </dgm:t>
    </dgm:pt>
    <dgm:pt modelId="{AE77C7DB-DC31-42B6-8251-6CA692389579}" type="sibTrans" cxnId="{B8B3D691-9B0F-4FCD-B4B4-6753861DD528}">
      <dgm:prSet/>
      <dgm:spPr/>
      <dgm:t>
        <a:bodyPr/>
        <a:lstStyle/>
        <a:p>
          <a:endParaRPr lang="pt-PT"/>
        </a:p>
      </dgm:t>
    </dgm:pt>
    <dgm:pt modelId="{55B83D1C-91BD-4581-9558-D49B105B1B63}">
      <dgm:prSet/>
      <dgm:spPr/>
      <dgm:t>
        <a:bodyPr/>
        <a:lstStyle/>
        <a:p>
          <a:endParaRPr lang="pt-PT"/>
        </a:p>
      </dgm:t>
    </dgm:pt>
    <dgm:pt modelId="{3C9F92B4-4778-4047-B2F8-8C74F8186580}" type="parTrans" cxnId="{49C19BA2-50F7-4553-AFDC-AD93163F367F}">
      <dgm:prSet/>
      <dgm:spPr/>
      <dgm:t>
        <a:bodyPr/>
        <a:lstStyle/>
        <a:p>
          <a:endParaRPr lang="pt-PT"/>
        </a:p>
      </dgm:t>
    </dgm:pt>
    <dgm:pt modelId="{4983A8DF-C0FA-4141-9533-B752AFDC9FAE}" type="sibTrans" cxnId="{49C19BA2-50F7-4553-AFDC-AD93163F367F}">
      <dgm:prSet/>
      <dgm:spPr/>
      <dgm:t>
        <a:bodyPr/>
        <a:lstStyle/>
        <a:p>
          <a:endParaRPr lang="pt-PT"/>
        </a:p>
      </dgm:t>
    </dgm:pt>
    <dgm:pt modelId="{BD2DC391-8FD1-4B9C-9D27-E744AD435713}" type="pres">
      <dgm:prSet presAssocID="{48289DD5-CDE2-499A-BF2B-70AFE05A099E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pt-PT"/>
        </a:p>
      </dgm:t>
    </dgm:pt>
    <dgm:pt modelId="{E0245408-5DDC-4CEE-BE69-65BE06DD982E}" type="pres">
      <dgm:prSet presAssocID="{0A3AE199-237A-4D7D-ACFE-ED469C697AD9}" presName="roof" presStyleLbl="dkBgShp" presStyleIdx="0" presStyleCnt="2" custLinFactNeighborX="169"/>
      <dgm:spPr/>
      <dgm:t>
        <a:bodyPr/>
        <a:lstStyle/>
        <a:p>
          <a:endParaRPr lang="pt-PT"/>
        </a:p>
      </dgm:t>
    </dgm:pt>
    <dgm:pt modelId="{35B9E4C3-B913-4E23-A3C1-134DA8D28256}" type="pres">
      <dgm:prSet presAssocID="{0A3AE199-237A-4D7D-ACFE-ED469C697AD9}" presName="pillars" presStyleCnt="0"/>
      <dgm:spPr/>
    </dgm:pt>
    <dgm:pt modelId="{EE17B29B-94DD-41B0-9711-12632CAE5740}" type="pres">
      <dgm:prSet presAssocID="{0A3AE199-237A-4D7D-ACFE-ED469C697AD9}" presName="pillar1" presStyleLbl="node1" presStyleIdx="0" presStyleCnt="1" custLinFactNeighborX="-190" custLinFactNeighborY="-453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9062AA2A-3F46-48C0-945B-5CE825CF7947}" type="pres">
      <dgm:prSet presAssocID="{0A3AE199-237A-4D7D-ACFE-ED469C697AD9}" presName="base" presStyleLbl="dkBgShp" presStyleIdx="1" presStyleCnt="2"/>
      <dgm:spPr/>
    </dgm:pt>
  </dgm:ptLst>
  <dgm:cxnLst>
    <dgm:cxn modelId="{18172928-8272-42FE-B715-ECB4465A25FA}" type="presOf" srcId="{0A3AE199-237A-4D7D-ACFE-ED469C697AD9}" destId="{E0245408-5DDC-4CEE-BE69-65BE06DD982E}" srcOrd="0" destOrd="0" presId="urn:microsoft.com/office/officeart/2005/8/layout/hList3"/>
    <dgm:cxn modelId="{49C19BA2-50F7-4553-AFDC-AD93163F367F}" srcId="{48289DD5-CDE2-499A-BF2B-70AFE05A099E}" destId="{55B83D1C-91BD-4581-9558-D49B105B1B63}" srcOrd="2" destOrd="0" parTransId="{3C9F92B4-4778-4047-B2F8-8C74F8186580}" sibTransId="{4983A8DF-C0FA-4141-9533-B752AFDC9FAE}"/>
    <dgm:cxn modelId="{5AC890E1-DD84-4B97-BF64-E0FBFAAD3550}" type="presOf" srcId="{D3244527-10AA-49DF-84FE-D1B6DFA41FD8}" destId="{EE17B29B-94DD-41B0-9711-12632CAE5740}" srcOrd="0" destOrd="0" presId="urn:microsoft.com/office/officeart/2005/8/layout/hList3"/>
    <dgm:cxn modelId="{689B7787-05E8-4D12-B6B9-1D7C8BC2A14D}" type="presOf" srcId="{48289DD5-CDE2-499A-BF2B-70AFE05A099E}" destId="{BD2DC391-8FD1-4B9C-9D27-E744AD435713}" srcOrd="0" destOrd="0" presId="urn:microsoft.com/office/officeart/2005/8/layout/hList3"/>
    <dgm:cxn modelId="{B8B3D691-9B0F-4FCD-B4B4-6753861DD528}" srcId="{48289DD5-CDE2-499A-BF2B-70AFE05A099E}" destId="{3F6F37B4-C24F-4704-A864-6E76B466EBED}" srcOrd="1" destOrd="0" parTransId="{88871846-1EC1-48C2-9890-BBCDC643267C}" sibTransId="{AE77C7DB-DC31-42B6-8251-6CA692389579}"/>
    <dgm:cxn modelId="{F8C36274-7492-430E-BCBB-EE0A251CC159}" srcId="{0A3AE199-237A-4D7D-ACFE-ED469C697AD9}" destId="{D3244527-10AA-49DF-84FE-D1B6DFA41FD8}" srcOrd="0" destOrd="0" parTransId="{8A3A1856-B1B3-49D5-822A-29DDAFBF0A4F}" sibTransId="{26CD4823-8675-4D98-B61C-84BDE51A30B4}"/>
    <dgm:cxn modelId="{85B80397-FDAA-4941-911C-DA306BE598AD}" srcId="{48289DD5-CDE2-499A-BF2B-70AFE05A099E}" destId="{0A3AE199-237A-4D7D-ACFE-ED469C697AD9}" srcOrd="0" destOrd="0" parTransId="{785A6E16-1544-4831-A25A-E26F7354E872}" sibTransId="{328F18CA-2B16-40C2-ABBB-11BB2BBF8826}"/>
    <dgm:cxn modelId="{9E9F4857-7ED0-46FE-9C7E-B16934E02B5B}" type="presParOf" srcId="{BD2DC391-8FD1-4B9C-9D27-E744AD435713}" destId="{E0245408-5DDC-4CEE-BE69-65BE06DD982E}" srcOrd="0" destOrd="0" presId="urn:microsoft.com/office/officeart/2005/8/layout/hList3"/>
    <dgm:cxn modelId="{94672357-81CB-4973-BE91-7B072DC8BC69}" type="presParOf" srcId="{BD2DC391-8FD1-4B9C-9D27-E744AD435713}" destId="{35B9E4C3-B913-4E23-A3C1-134DA8D28256}" srcOrd="1" destOrd="0" presId="urn:microsoft.com/office/officeart/2005/8/layout/hList3"/>
    <dgm:cxn modelId="{0B13CE76-5916-4783-AE20-F6FF82DF3CCD}" type="presParOf" srcId="{35B9E4C3-B913-4E23-A3C1-134DA8D28256}" destId="{EE17B29B-94DD-41B0-9711-12632CAE5740}" srcOrd="0" destOrd="0" presId="urn:microsoft.com/office/officeart/2005/8/layout/hList3"/>
    <dgm:cxn modelId="{910EAD9B-6739-4E88-89D8-2CA6269C9A4D}" type="presParOf" srcId="{BD2DC391-8FD1-4B9C-9D27-E744AD435713}" destId="{9062AA2A-3F46-48C0-945B-5CE825CF7947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2214A61-7F33-4044-92E8-6C5F75233A22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PT"/>
        </a:p>
      </dgm:t>
    </dgm:pt>
    <dgm:pt modelId="{C1E31AAE-5156-43B7-817D-7158D1A2CD4B}" type="pres">
      <dgm:prSet presAssocID="{72214A61-7F33-4044-92E8-6C5F75233A2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PT"/>
        </a:p>
      </dgm:t>
    </dgm:pt>
  </dgm:ptLst>
  <dgm:cxnLst>
    <dgm:cxn modelId="{9CCC2E2C-FD52-4ACE-BCDA-27C02612DCDF}" type="presOf" srcId="{72214A61-7F33-4044-92E8-6C5F75233A22}" destId="{C1E31AAE-5156-43B7-817D-7158D1A2CD4B}" srcOrd="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CE23280-6452-4D34-AF1C-28434602D957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PT"/>
        </a:p>
      </dgm:t>
    </dgm:pt>
    <dgm:pt modelId="{AC09B9F0-4557-4815-85D5-F4EE3E836C1E}">
      <dgm:prSet phldrT="[Texto]" custT="1"/>
      <dgm:spPr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r>
            <a:rPr lang="pt-PT" sz="2800" b="1" dirty="0">
              <a:latin typeface="Candara" panose="020E0502030303020204" pitchFamily="34" charset="0"/>
            </a:rPr>
            <a:t>CC</a:t>
          </a:r>
        </a:p>
      </dgm:t>
    </dgm:pt>
    <dgm:pt modelId="{5AD761F8-594A-4AF8-B992-FE23DE90F2FD}" type="sibTrans" cxnId="{D93B7594-3CC2-46F5-92DC-39D81F93E332}">
      <dgm:prSet/>
      <dgm:spPr/>
      <dgm:t>
        <a:bodyPr/>
        <a:lstStyle/>
        <a:p>
          <a:endParaRPr lang="pt-PT"/>
        </a:p>
      </dgm:t>
    </dgm:pt>
    <dgm:pt modelId="{3B3D07A6-9AE8-49CC-98CB-598561A452F4}" type="parTrans" cxnId="{D93B7594-3CC2-46F5-92DC-39D81F93E332}">
      <dgm:prSet/>
      <dgm:spPr/>
      <dgm:t>
        <a:bodyPr/>
        <a:lstStyle/>
        <a:p>
          <a:endParaRPr lang="pt-PT"/>
        </a:p>
      </dgm:t>
    </dgm:pt>
    <dgm:pt modelId="{CA9C0256-C572-4617-BE8B-3DF9D8E76EB2}" type="pres">
      <dgm:prSet presAssocID="{CCE23280-6452-4D34-AF1C-28434602D957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pt-PT"/>
        </a:p>
      </dgm:t>
    </dgm:pt>
    <dgm:pt modelId="{C9BDE2A3-EF08-43E3-AF67-56034FCD62C5}" type="pres">
      <dgm:prSet presAssocID="{AC09B9F0-4557-4815-85D5-F4EE3E836C1E}" presName="composite" presStyleCnt="0"/>
      <dgm:spPr/>
    </dgm:pt>
    <dgm:pt modelId="{6204047C-3AFC-4C4A-9F94-AEA42BC2A552}" type="pres">
      <dgm:prSet presAssocID="{AC09B9F0-4557-4815-85D5-F4EE3E836C1E}" presName="ParentText" presStyleLbl="node1" presStyleIdx="0" presStyleCnt="1" custScaleX="36604" custScaleY="42845" custLinFactX="-19942" custLinFactNeighborX="-100000" custLinFactNeighborY="-6306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t-PT"/>
        </a:p>
      </dgm:t>
    </dgm:pt>
  </dgm:ptLst>
  <dgm:cxnLst>
    <dgm:cxn modelId="{371C9D11-0AC3-4ABB-A9FA-848E559370E9}" type="presOf" srcId="{AC09B9F0-4557-4815-85D5-F4EE3E836C1E}" destId="{6204047C-3AFC-4C4A-9F94-AEA42BC2A552}" srcOrd="0" destOrd="0" presId="urn:microsoft.com/office/officeart/2005/8/layout/StepDownProcess"/>
    <dgm:cxn modelId="{D1C11686-4CF3-4756-B1FA-34D7B43A300B}" type="presOf" srcId="{CCE23280-6452-4D34-AF1C-28434602D957}" destId="{CA9C0256-C572-4617-BE8B-3DF9D8E76EB2}" srcOrd="0" destOrd="0" presId="urn:microsoft.com/office/officeart/2005/8/layout/StepDownProcess"/>
    <dgm:cxn modelId="{D93B7594-3CC2-46F5-92DC-39D81F93E332}" srcId="{CCE23280-6452-4D34-AF1C-28434602D957}" destId="{AC09B9F0-4557-4815-85D5-F4EE3E836C1E}" srcOrd="0" destOrd="0" parTransId="{3B3D07A6-9AE8-49CC-98CB-598561A452F4}" sibTransId="{5AD761F8-594A-4AF8-B992-FE23DE90F2FD}"/>
    <dgm:cxn modelId="{DAA20CC4-59D4-4753-AD4B-1747FD5A6C9A}" type="presParOf" srcId="{CA9C0256-C572-4617-BE8B-3DF9D8E76EB2}" destId="{C9BDE2A3-EF08-43E3-AF67-56034FCD62C5}" srcOrd="0" destOrd="0" presId="urn:microsoft.com/office/officeart/2005/8/layout/StepDownProcess"/>
    <dgm:cxn modelId="{34D3F210-0FE9-4452-B770-DA8142938FAD}" type="presParOf" srcId="{C9BDE2A3-EF08-43E3-AF67-56034FCD62C5}" destId="{6204047C-3AFC-4C4A-9F94-AEA42BC2A552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2214A61-7F33-4044-92E8-6C5F75233A22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PT"/>
        </a:p>
      </dgm:t>
    </dgm:pt>
    <dgm:pt modelId="{C1E31AAE-5156-43B7-817D-7158D1A2CD4B}" type="pres">
      <dgm:prSet presAssocID="{72214A61-7F33-4044-92E8-6C5F75233A2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PT"/>
        </a:p>
      </dgm:t>
    </dgm:pt>
  </dgm:ptLst>
  <dgm:cxnLst>
    <dgm:cxn modelId="{6594741A-FE6F-48A0-96F7-BA8EB42785E2}" type="presOf" srcId="{72214A61-7F33-4044-92E8-6C5F75233A22}" destId="{C1E31AAE-5156-43B7-817D-7158D1A2CD4B}" srcOrd="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CE23280-6452-4D34-AF1C-28434602D957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PT"/>
        </a:p>
      </dgm:t>
    </dgm:pt>
    <dgm:pt modelId="{F93A7F3C-7659-4266-8059-AD6B184EF2DA}">
      <dgm:prSet phldrT="[Texto]" custT="1"/>
      <dgm:spPr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r>
            <a:rPr lang="pt-PT" sz="3200" b="1" dirty="0"/>
            <a:t>DSD</a:t>
          </a:r>
        </a:p>
      </dgm:t>
    </dgm:pt>
    <dgm:pt modelId="{2001892E-881B-49F5-B5E7-43D98F30F594}" type="parTrans" cxnId="{B01DD3C6-0B12-46B1-B78E-2E2D5A0825CA}">
      <dgm:prSet/>
      <dgm:spPr/>
      <dgm:t>
        <a:bodyPr/>
        <a:lstStyle/>
        <a:p>
          <a:endParaRPr lang="pt-PT"/>
        </a:p>
      </dgm:t>
    </dgm:pt>
    <dgm:pt modelId="{DCF174C9-3EEC-46A2-A0B7-63C94753ED8F}" type="sibTrans" cxnId="{B01DD3C6-0B12-46B1-B78E-2E2D5A0825CA}">
      <dgm:prSet/>
      <dgm:spPr/>
      <dgm:t>
        <a:bodyPr/>
        <a:lstStyle/>
        <a:p>
          <a:endParaRPr lang="pt-PT"/>
        </a:p>
      </dgm:t>
    </dgm:pt>
    <dgm:pt modelId="{AC09B9F0-4557-4815-85D5-F4EE3E836C1E}">
      <dgm:prSet phldrT="[Texto]" custT="1"/>
      <dgm:spPr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r>
            <a:rPr lang="pt-PT" sz="2800" b="1" dirty="0">
              <a:latin typeface="Candara" panose="020E0502030303020204" pitchFamily="34" charset="0"/>
            </a:rPr>
            <a:t>DSA</a:t>
          </a:r>
        </a:p>
      </dgm:t>
    </dgm:pt>
    <dgm:pt modelId="{5AD761F8-594A-4AF8-B992-FE23DE90F2FD}" type="sibTrans" cxnId="{D93B7594-3CC2-46F5-92DC-39D81F93E332}">
      <dgm:prSet/>
      <dgm:spPr/>
      <dgm:t>
        <a:bodyPr/>
        <a:lstStyle/>
        <a:p>
          <a:endParaRPr lang="pt-PT"/>
        </a:p>
      </dgm:t>
    </dgm:pt>
    <dgm:pt modelId="{3B3D07A6-9AE8-49CC-98CB-598561A452F4}" type="parTrans" cxnId="{D93B7594-3CC2-46F5-92DC-39D81F93E332}">
      <dgm:prSet/>
      <dgm:spPr/>
      <dgm:t>
        <a:bodyPr/>
        <a:lstStyle/>
        <a:p>
          <a:endParaRPr lang="pt-PT"/>
        </a:p>
      </dgm:t>
    </dgm:pt>
    <dgm:pt modelId="{CA9C0256-C572-4617-BE8B-3DF9D8E76EB2}" type="pres">
      <dgm:prSet presAssocID="{CCE23280-6452-4D34-AF1C-28434602D957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pt-PT"/>
        </a:p>
      </dgm:t>
    </dgm:pt>
    <dgm:pt modelId="{C9BDE2A3-EF08-43E3-AF67-56034FCD62C5}" type="pres">
      <dgm:prSet presAssocID="{AC09B9F0-4557-4815-85D5-F4EE3E836C1E}" presName="composite" presStyleCnt="0"/>
      <dgm:spPr/>
    </dgm:pt>
    <dgm:pt modelId="{9409C9EA-A7A7-4E42-B7A8-81C5C49D3E8A}" type="pres">
      <dgm:prSet presAssocID="{AC09B9F0-4557-4815-85D5-F4EE3E836C1E}" presName="bentUpArrow1" presStyleLbl="alignImgPlace1" presStyleIdx="0" presStyleCnt="1" custScaleX="46783" custScaleY="89041" custLinFactX="-100000" custLinFactY="100000" custLinFactNeighborX="-166989" custLinFactNeighborY="173372"/>
      <dgm:spPr>
        <a:noFill/>
        <a:ln w="28575">
          <a:noFill/>
        </a:ln>
      </dgm:spPr>
    </dgm:pt>
    <dgm:pt modelId="{6204047C-3AFC-4C4A-9F94-AEA42BC2A552}" type="pres">
      <dgm:prSet presAssocID="{AC09B9F0-4557-4815-85D5-F4EE3E836C1E}" presName="ParentText" presStyleLbl="node1" presStyleIdx="0" presStyleCnt="2" custScaleX="42156" custScaleY="47845" custLinFactNeighborX="-61871" custLinFactNeighborY="-2151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66B5BF3B-1DAB-4922-AB35-75BD6D82D0CA}" type="pres">
      <dgm:prSet presAssocID="{AC09B9F0-4557-4815-85D5-F4EE3E836C1E}" presName="ChildText" presStyleLbl="revTx" presStyleIdx="0" presStyleCnt="1" custScaleX="149079" custScaleY="152100" custLinFactX="228516" custLinFactNeighborX="300000" custLinFactNeighborY="-48988">
        <dgm:presLayoutVars>
          <dgm:chMax val="0"/>
          <dgm:chPref val="0"/>
          <dgm:bulletEnabled val="1"/>
        </dgm:presLayoutVars>
      </dgm:prSet>
      <dgm:spPr/>
    </dgm:pt>
    <dgm:pt modelId="{A8CB9908-DB4E-4CE7-93A6-425E16455D5B}" type="pres">
      <dgm:prSet presAssocID="{5AD761F8-594A-4AF8-B992-FE23DE90F2FD}" presName="sibTrans" presStyleCnt="0"/>
      <dgm:spPr/>
    </dgm:pt>
    <dgm:pt modelId="{EB345851-6E9D-44A7-BF6A-4D21EAEC684E}" type="pres">
      <dgm:prSet presAssocID="{F93A7F3C-7659-4266-8059-AD6B184EF2DA}" presName="composite" presStyleCnt="0"/>
      <dgm:spPr/>
    </dgm:pt>
    <dgm:pt modelId="{AFDA5B14-942C-4B25-A289-8C497439854E}" type="pres">
      <dgm:prSet presAssocID="{F93A7F3C-7659-4266-8059-AD6B184EF2DA}" presName="ParentText" presStyleLbl="node1" presStyleIdx="1" presStyleCnt="2" custScaleX="39790" custScaleY="44013" custLinFactX="-39609" custLinFactNeighborX="-100000" custLinFactNeighborY="1207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t-PT"/>
        </a:p>
      </dgm:t>
    </dgm:pt>
  </dgm:ptLst>
  <dgm:cxnLst>
    <dgm:cxn modelId="{D93B7594-3CC2-46F5-92DC-39D81F93E332}" srcId="{CCE23280-6452-4D34-AF1C-28434602D957}" destId="{AC09B9F0-4557-4815-85D5-F4EE3E836C1E}" srcOrd="0" destOrd="0" parTransId="{3B3D07A6-9AE8-49CC-98CB-598561A452F4}" sibTransId="{5AD761F8-594A-4AF8-B992-FE23DE90F2FD}"/>
    <dgm:cxn modelId="{3C5A6641-B0A2-4187-BE87-21A4CE7B52A8}" type="presOf" srcId="{AC09B9F0-4557-4815-85D5-F4EE3E836C1E}" destId="{6204047C-3AFC-4C4A-9F94-AEA42BC2A552}" srcOrd="0" destOrd="0" presId="urn:microsoft.com/office/officeart/2005/8/layout/StepDownProcess"/>
    <dgm:cxn modelId="{0D18B937-B243-441B-AFA3-BC6545EEEB8D}" type="presOf" srcId="{F93A7F3C-7659-4266-8059-AD6B184EF2DA}" destId="{AFDA5B14-942C-4B25-A289-8C497439854E}" srcOrd="0" destOrd="0" presId="urn:microsoft.com/office/officeart/2005/8/layout/StepDownProcess"/>
    <dgm:cxn modelId="{B01DD3C6-0B12-46B1-B78E-2E2D5A0825CA}" srcId="{CCE23280-6452-4D34-AF1C-28434602D957}" destId="{F93A7F3C-7659-4266-8059-AD6B184EF2DA}" srcOrd="1" destOrd="0" parTransId="{2001892E-881B-49F5-B5E7-43D98F30F594}" sibTransId="{DCF174C9-3EEC-46A2-A0B7-63C94753ED8F}"/>
    <dgm:cxn modelId="{CAE3525A-0A54-4E33-A59D-B8932E1759D4}" type="presOf" srcId="{CCE23280-6452-4D34-AF1C-28434602D957}" destId="{CA9C0256-C572-4617-BE8B-3DF9D8E76EB2}" srcOrd="0" destOrd="0" presId="urn:microsoft.com/office/officeart/2005/8/layout/StepDownProcess"/>
    <dgm:cxn modelId="{B778A5A1-78A9-406E-B766-5735D4D6D369}" type="presParOf" srcId="{CA9C0256-C572-4617-BE8B-3DF9D8E76EB2}" destId="{C9BDE2A3-EF08-43E3-AF67-56034FCD62C5}" srcOrd="0" destOrd="0" presId="urn:microsoft.com/office/officeart/2005/8/layout/StepDownProcess"/>
    <dgm:cxn modelId="{537CA769-5A6E-4E11-BAD1-2C78A906C41F}" type="presParOf" srcId="{C9BDE2A3-EF08-43E3-AF67-56034FCD62C5}" destId="{9409C9EA-A7A7-4E42-B7A8-81C5C49D3E8A}" srcOrd="0" destOrd="0" presId="urn:microsoft.com/office/officeart/2005/8/layout/StepDownProcess"/>
    <dgm:cxn modelId="{BB22BB6F-BCEE-493D-BC6C-ECC2E172DD5F}" type="presParOf" srcId="{C9BDE2A3-EF08-43E3-AF67-56034FCD62C5}" destId="{6204047C-3AFC-4C4A-9F94-AEA42BC2A552}" srcOrd="1" destOrd="0" presId="urn:microsoft.com/office/officeart/2005/8/layout/StepDownProcess"/>
    <dgm:cxn modelId="{17266D01-6023-43E3-B1F0-F84D8A464B1A}" type="presParOf" srcId="{C9BDE2A3-EF08-43E3-AF67-56034FCD62C5}" destId="{66B5BF3B-1DAB-4922-AB35-75BD6D82D0CA}" srcOrd="2" destOrd="0" presId="urn:microsoft.com/office/officeart/2005/8/layout/StepDownProcess"/>
    <dgm:cxn modelId="{DE96910A-58FC-41C9-914D-700908D629ED}" type="presParOf" srcId="{CA9C0256-C572-4617-BE8B-3DF9D8E76EB2}" destId="{A8CB9908-DB4E-4CE7-93A6-425E16455D5B}" srcOrd="1" destOrd="0" presId="urn:microsoft.com/office/officeart/2005/8/layout/StepDownProcess"/>
    <dgm:cxn modelId="{723AA841-9EEA-42B9-BDE6-A4EB10AAC0DA}" type="presParOf" srcId="{CA9C0256-C572-4617-BE8B-3DF9D8E76EB2}" destId="{EB345851-6E9D-44A7-BF6A-4D21EAEC684E}" srcOrd="2" destOrd="0" presId="urn:microsoft.com/office/officeart/2005/8/layout/StepDownProcess"/>
    <dgm:cxn modelId="{901F5829-6708-42A9-BC90-30A48C0913CC}" type="presParOf" srcId="{EB345851-6E9D-44A7-BF6A-4D21EAEC684E}" destId="{AFDA5B14-942C-4B25-A289-8C497439854E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7522926C-5B5A-4BB9-BB3D-F08F6E421154}" type="doc">
      <dgm:prSet loTypeId="urn:microsoft.com/office/officeart/2005/8/layout/gear1" loCatId="process" qsTypeId="urn:microsoft.com/office/officeart/2005/8/quickstyle/simple1" qsCatId="simple" csTypeId="urn:microsoft.com/office/officeart/2005/8/colors/colorful3" csCatId="colorful" phldr="1"/>
      <dgm:spPr/>
    </dgm:pt>
    <dgm:pt modelId="{840B4DA5-9179-4A92-AF59-EEA9735E949F}">
      <dgm:prSet phldrT="[Texto]" custT="1"/>
      <dgm:spPr/>
      <dgm:t>
        <a:bodyPr/>
        <a:lstStyle/>
        <a:p>
          <a:r>
            <a:rPr lang="pt-PT" sz="2400" b="1" dirty="0" smtClean="0"/>
            <a:t>OBJETIVO</a:t>
          </a:r>
          <a:endParaRPr lang="pt-PT" sz="2400" b="1" dirty="0"/>
        </a:p>
      </dgm:t>
    </dgm:pt>
    <dgm:pt modelId="{8AD0E4CA-D928-4194-9F7E-6E45785555B0}" type="parTrans" cxnId="{7321D835-438A-4EEF-92BA-272580416A14}">
      <dgm:prSet/>
      <dgm:spPr/>
      <dgm:t>
        <a:bodyPr/>
        <a:lstStyle/>
        <a:p>
          <a:endParaRPr lang="pt-PT"/>
        </a:p>
      </dgm:t>
    </dgm:pt>
    <dgm:pt modelId="{C29F433B-8AA9-4E59-AE5A-95547802D970}" type="sibTrans" cxnId="{7321D835-438A-4EEF-92BA-272580416A14}">
      <dgm:prSet/>
      <dgm:spPr/>
      <dgm:t>
        <a:bodyPr/>
        <a:lstStyle/>
        <a:p>
          <a:endParaRPr lang="pt-PT"/>
        </a:p>
      </dgm:t>
    </dgm:pt>
    <dgm:pt modelId="{BC0D278F-9146-41A5-BEBF-0467EE0DFA1D}">
      <dgm:prSet phldrT="[Texto]" custT="1"/>
      <dgm:spPr/>
      <dgm:t>
        <a:bodyPr/>
        <a:lstStyle/>
        <a:p>
          <a:r>
            <a:rPr lang="pt-PT" sz="2000" b="1" dirty="0" smtClean="0"/>
            <a:t>SUPORTE</a:t>
          </a:r>
          <a:endParaRPr lang="pt-PT" sz="2000" b="1" dirty="0"/>
        </a:p>
      </dgm:t>
    </dgm:pt>
    <dgm:pt modelId="{023023C8-8BE8-47C9-B2C7-F6706568FF8B}" type="parTrans" cxnId="{39BB129F-DF27-4C88-A890-9AFF4C5AD2D4}">
      <dgm:prSet/>
      <dgm:spPr/>
      <dgm:t>
        <a:bodyPr/>
        <a:lstStyle/>
        <a:p>
          <a:endParaRPr lang="pt-PT"/>
        </a:p>
      </dgm:t>
    </dgm:pt>
    <dgm:pt modelId="{FB6CC2C2-BFCD-4D26-8EBF-185E7E5DFF56}" type="sibTrans" cxnId="{39BB129F-DF27-4C88-A890-9AFF4C5AD2D4}">
      <dgm:prSet/>
      <dgm:spPr/>
      <dgm:t>
        <a:bodyPr/>
        <a:lstStyle/>
        <a:p>
          <a:endParaRPr lang="pt-PT"/>
        </a:p>
      </dgm:t>
    </dgm:pt>
    <dgm:pt modelId="{8A32E36D-8586-4BAC-AE22-392BA8746FA6}">
      <dgm:prSet phldrT="[Texto]" custT="1"/>
      <dgm:spPr/>
      <dgm:t>
        <a:bodyPr/>
        <a:lstStyle/>
        <a:p>
          <a:r>
            <a:rPr lang="pt-PT" sz="2400" b="1" dirty="0" smtClean="0"/>
            <a:t>FOCO</a:t>
          </a:r>
          <a:endParaRPr lang="pt-PT" sz="2400" b="1" dirty="0"/>
        </a:p>
      </dgm:t>
    </dgm:pt>
    <dgm:pt modelId="{00EAE752-8459-433B-9852-D61B51F3405A}" type="parTrans" cxnId="{49E88269-1D26-4A23-89B8-781C80A4464B}">
      <dgm:prSet/>
      <dgm:spPr/>
      <dgm:t>
        <a:bodyPr/>
        <a:lstStyle/>
        <a:p>
          <a:endParaRPr lang="pt-PT"/>
        </a:p>
      </dgm:t>
    </dgm:pt>
    <dgm:pt modelId="{024A9AD3-E43F-4C4A-A55C-18E5E3F6E73F}" type="sibTrans" cxnId="{49E88269-1D26-4A23-89B8-781C80A4464B}">
      <dgm:prSet/>
      <dgm:spPr/>
      <dgm:t>
        <a:bodyPr/>
        <a:lstStyle/>
        <a:p>
          <a:endParaRPr lang="pt-PT"/>
        </a:p>
      </dgm:t>
    </dgm:pt>
    <dgm:pt modelId="{8A71657B-95B7-4244-88BE-5AB0CDBE2DFA}" type="pres">
      <dgm:prSet presAssocID="{7522926C-5B5A-4BB9-BB3D-F08F6E421154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ADA9775A-AB45-4918-9600-033DF8097D69}" type="pres">
      <dgm:prSet presAssocID="{840B4DA5-9179-4A92-AF59-EEA9735E949F}" presName="gear1" presStyleLbl="node1" presStyleIdx="0" presStyleCnt="3" custScaleX="98131" custLinFactNeighborX="17302" custLinFactNeighborY="-12985">
        <dgm:presLayoutVars>
          <dgm:chMax val="1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9AB1C0D6-E894-4725-BDA5-75BA5129993D}" type="pres">
      <dgm:prSet presAssocID="{840B4DA5-9179-4A92-AF59-EEA9735E949F}" presName="gear1srcNode" presStyleLbl="node1" presStyleIdx="0" presStyleCnt="3"/>
      <dgm:spPr/>
      <dgm:t>
        <a:bodyPr/>
        <a:lstStyle/>
        <a:p>
          <a:endParaRPr lang="pt-PT"/>
        </a:p>
      </dgm:t>
    </dgm:pt>
    <dgm:pt modelId="{44C8142F-51FD-430C-8869-241309622ACB}" type="pres">
      <dgm:prSet presAssocID="{840B4DA5-9179-4A92-AF59-EEA9735E949F}" presName="gear1dstNode" presStyleLbl="node1" presStyleIdx="0" presStyleCnt="3"/>
      <dgm:spPr/>
      <dgm:t>
        <a:bodyPr/>
        <a:lstStyle/>
        <a:p>
          <a:endParaRPr lang="pt-PT"/>
        </a:p>
      </dgm:t>
    </dgm:pt>
    <dgm:pt modelId="{A5541C3F-F907-4588-A0E3-32FB082B7152}" type="pres">
      <dgm:prSet presAssocID="{BC0D278F-9146-41A5-BEBF-0467EE0DFA1D}" presName="gear2" presStyleLbl="node1" presStyleIdx="1" presStyleCnt="3" custScaleX="133527" custScaleY="119527" custLinFactNeighborX="-13046" custLinFactNeighborY="23347">
        <dgm:presLayoutVars>
          <dgm:chMax val="1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4757202E-78E6-4F8B-9773-A6623A49FEEC}" type="pres">
      <dgm:prSet presAssocID="{BC0D278F-9146-41A5-BEBF-0467EE0DFA1D}" presName="gear2srcNode" presStyleLbl="node1" presStyleIdx="1" presStyleCnt="3"/>
      <dgm:spPr/>
      <dgm:t>
        <a:bodyPr/>
        <a:lstStyle/>
        <a:p>
          <a:endParaRPr lang="pt-PT"/>
        </a:p>
      </dgm:t>
    </dgm:pt>
    <dgm:pt modelId="{D37F578C-C893-46E3-A309-FFF158CFF6AB}" type="pres">
      <dgm:prSet presAssocID="{BC0D278F-9146-41A5-BEBF-0467EE0DFA1D}" presName="gear2dstNode" presStyleLbl="node1" presStyleIdx="1" presStyleCnt="3"/>
      <dgm:spPr/>
      <dgm:t>
        <a:bodyPr/>
        <a:lstStyle/>
        <a:p>
          <a:endParaRPr lang="pt-PT"/>
        </a:p>
      </dgm:t>
    </dgm:pt>
    <dgm:pt modelId="{3040B7E2-EF94-47F0-9D2A-6866330A9E9B}" type="pres">
      <dgm:prSet presAssocID="{8A32E36D-8586-4BAC-AE22-392BA8746FA6}" presName="gear3" presStyleLbl="node1" presStyleIdx="2" presStyleCnt="3" custScaleX="111351" custScaleY="114066" custLinFactNeighborX="-6867" custLinFactNeighborY="3517"/>
      <dgm:spPr/>
      <dgm:t>
        <a:bodyPr/>
        <a:lstStyle/>
        <a:p>
          <a:endParaRPr lang="pt-PT"/>
        </a:p>
      </dgm:t>
    </dgm:pt>
    <dgm:pt modelId="{AF5FB30A-B98D-41E7-99DD-C3AFED8E8AAF}" type="pres">
      <dgm:prSet presAssocID="{8A32E36D-8586-4BAC-AE22-392BA8746FA6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914AC44D-2734-4D84-BCA6-CFC4AEC2BE2E}" type="pres">
      <dgm:prSet presAssocID="{8A32E36D-8586-4BAC-AE22-392BA8746FA6}" presName="gear3srcNode" presStyleLbl="node1" presStyleIdx="2" presStyleCnt="3"/>
      <dgm:spPr/>
      <dgm:t>
        <a:bodyPr/>
        <a:lstStyle/>
        <a:p>
          <a:endParaRPr lang="pt-PT"/>
        </a:p>
      </dgm:t>
    </dgm:pt>
    <dgm:pt modelId="{ED71F4B7-DA62-4B49-9CAB-90F3113B79CB}" type="pres">
      <dgm:prSet presAssocID="{8A32E36D-8586-4BAC-AE22-392BA8746FA6}" presName="gear3dstNode" presStyleLbl="node1" presStyleIdx="2" presStyleCnt="3"/>
      <dgm:spPr/>
      <dgm:t>
        <a:bodyPr/>
        <a:lstStyle/>
        <a:p>
          <a:endParaRPr lang="pt-PT"/>
        </a:p>
      </dgm:t>
    </dgm:pt>
    <dgm:pt modelId="{58174707-96A4-4CA6-A7DE-A2FF485B8DFC}" type="pres">
      <dgm:prSet presAssocID="{C29F433B-8AA9-4E59-AE5A-95547802D970}" presName="connector1" presStyleLbl="sibTrans2D1" presStyleIdx="0" presStyleCnt="3" custLinFactNeighborX="20354" custLinFactNeighborY="-22092"/>
      <dgm:spPr/>
      <dgm:t>
        <a:bodyPr/>
        <a:lstStyle/>
        <a:p>
          <a:endParaRPr lang="pt-PT"/>
        </a:p>
      </dgm:t>
    </dgm:pt>
    <dgm:pt modelId="{0D90C4F5-84ED-4F89-80E1-6DB84B098CC8}" type="pres">
      <dgm:prSet presAssocID="{FB6CC2C2-BFCD-4D26-8EBF-185E7E5DFF56}" presName="connector2" presStyleLbl="sibTrans2D1" presStyleIdx="1" presStyleCnt="3" custLinFactNeighborX="-29534" custLinFactNeighborY="14655"/>
      <dgm:spPr/>
      <dgm:t>
        <a:bodyPr/>
        <a:lstStyle/>
        <a:p>
          <a:endParaRPr lang="pt-PT"/>
        </a:p>
      </dgm:t>
    </dgm:pt>
    <dgm:pt modelId="{2E9FA5C5-1120-46A8-B482-210B24335CB9}" type="pres">
      <dgm:prSet presAssocID="{024A9AD3-E43F-4C4A-A55C-18E5E3F6E73F}" presName="connector3" presStyleLbl="sibTrans2D1" presStyleIdx="2" presStyleCnt="3" custLinFactNeighborX="-14614" custLinFactNeighborY="-1596"/>
      <dgm:spPr/>
      <dgm:t>
        <a:bodyPr/>
        <a:lstStyle/>
        <a:p>
          <a:endParaRPr lang="pt-PT"/>
        </a:p>
      </dgm:t>
    </dgm:pt>
  </dgm:ptLst>
  <dgm:cxnLst>
    <dgm:cxn modelId="{ADA1F5C7-20B0-4B05-AE33-B7954C3CCD9B}" type="presOf" srcId="{BC0D278F-9146-41A5-BEBF-0467EE0DFA1D}" destId="{D37F578C-C893-46E3-A309-FFF158CFF6AB}" srcOrd="2" destOrd="0" presId="urn:microsoft.com/office/officeart/2005/8/layout/gear1"/>
    <dgm:cxn modelId="{875FF03F-6E68-450E-ADA1-4A485A40EFDD}" type="presOf" srcId="{024A9AD3-E43F-4C4A-A55C-18E5E3F6E73F}" destId="{2E9FA5C5-1120-46A8-B482-210B24335CB9}" srcOrd="0" destOrd="0" presId="urn:microsoft.com/office/officeart/2005/8/layout/gear1"/>
    <dgm:cxn modelId="{6EDC07EA-274E-4A17-95C0-E976D4475A76}" type="presOf" srcId="{BC0D278F-9146-41A5-BEBF-0467EE0DFA1D}" destId="{4757202E-78E6-4F8B-9773-A6623A49FEEC}" srcOrd="1" destOrd="0" presId="urn:microsoft.com/office/officeart/2005/8/layout/gear1"/>
    <dgm:cxn modelId="{49E88269-1D26-4A23-89B8-781C80A4464B}" srcId="{7522926C-5B5A-4BB9-BB3D-F08F6E421154}" destId="{8A32E36D-8586-4BAC-AE22-392BA8746FA6}" srcOrd="2" destOrd="0" parTransId="{00EAE752-8459-433B-9852-D61B51F3405A}" sibTransId="{024A9AD3-E43F-4C4A-A55C-18E5E3F6E73F}"/>
    <dgm:cxn modelId="{CC0BBB59-6693-49EC-A5BD-5A44711824BB}" type="presOf" srcId="{8A32E36D-8586-4BAC-AE22-392BA8746FA6}" destId="{ED71F4B7-DA62-4B49-9CAB-90F3113B79CB}" srcOrd="3" destOrd="0" presId="urn:microsoft.com/office/officeart/2005/8/layout/gear1"/>
    <dgm:cxn modelId="{6758F31F-8692-488D-85B7-C13DB8F57AEF}" type="presOf" srcId="{7522926C-5B5A-4BB9-BB3D-F08F6E421154}" destId="{8A71657B-95B7-4244-88BE-5AB0CDBE2DFA}" srcOrd="0" destOrd="0" presId="urn:microsoft.com/office/officeart/2005/8/layout/gear1"/>
    <dgm:cxn modelId="{7736BAB8-F05C-4675-BC6C-134395C73501}" type="presOf" srcId="{8A32E36D-8586-4BAC-AE22-392BA8746FA6}" destId="{3040B7E2-EF94-47F0-9D2A-6866330A9E9B}" srcOrd="0" destOrd="0" presId="urn:microsoft.com/office/officeart/2005/8/layout/gear1"/>
    <dgm:cxn modelId="{6B75C1C5-20BD-4286-9215-1097AC8E34F1}" type="presOf" srcId="{8A32E36D-8586-4BAC-AE22-392BA8746FA6}" destId="{914AC44D-2734-4D84-BCA6-CFC4AEC2BE2E}" srcOrd="2" destOrd="0" presId="urn:microsoft.com/office/officeart/2005/8/layout/gear1"/>
    <dgm:cxn modelId="{5F1B1A54-FEC9-448D-A9DF-3BEE967A59BB}" type="presOf" srcId="{840B4DA5-9179-4A92-AF59-EEA9735E949F}" destId="{9AB1C0D6-E894-4725-BDA5-75BA5129993D}" srcOrd="1" destOrd="0" presId="urn:microsoft.com/office/officeart/2005/8/layout/gear1"/>
    <dgm:cxn modelId="{4145BDAF-780E-4300-9E67-6194E0543850}" type="presOf" srcId="{840B4DA5-9179-4A92-AF59-EEA9735E949F}" destId="{ADA9775A-AB45-4918-9600-033DF8097D69}" srcOrd="0" destOrd="0" presId="urn:microsoft.com/office/officeart/2005/8/layout/gear1"/>
    <dgm:cxn modelId="{39BB129F-DF27-4C88-A890-9AFF4C5AD2D4}" srcId="{7522926C-5B5A-4BB9-BB3D-F08F6E421154}" destId="{BC0D278F-9146-41A5-BEBF-0467EE0DFA1D}" srcOrd="1" destOrd="0" parTransId="{023023C8-8BE8-47C9-B2C7-F6706568FF8B}" sibTransId="{FB6CC2C2-BFCD-4D26-8EBF-185E7E5DFF56}"/>
    <dgm:cxn modelId="{5201D3CB-3158-41F4-92BF-794A22456D65}" type="presOf" srcId="{840B4DA5-9179-4A92-AF59-EEA9735E949F}" destId="{44C8142F-51FD-430C-8869-241309622ACB}" srcOrd="2" destOrd="0" presId="urn:microsoft.com/office/officeart/2005/8/layout/gear1"/>
    <dgm:cxn modelId="{5C8DAEFF-9AAC-443C-9EAC-845C47E0975A}" type="presOf" srcId="{C29F433B-8AA9-4E59-AE5A-95547802D970}" destId="{58174707-96A4-4CA6-A7DE-A2FF485B8DFC}" srcOrd="0" destOrd="0" presId="urn:microsoft.com/office/officeart/2005/8/layout/gear1"/>
    <dgm:cxn modelId="{7321D835-438A-4EEF-92BA-272580416A14}" srcId="{7522926C-5B5A-4BB9-BB3D-F08F6E421154}" destId="{840B4DA5-9179-4A92-AF59-EEA9735E949F}" srcOrd="0" destOrd="0" parTransId="{8AD0E4CA-D928-4194-9F7E-6E45785555B0}" sibTransId="{C29F433B-8AA9-4E59-AE5A-95547802D970}"/>
    <dgm:cxn modelId="{6089D2F7-02B0-4E8F-A545-DB367FDD4819}" type="presOf" srcId="{BC0D278F-9146-41A5-BEBF-0467EE0DFA1D}" destId="{A5541C3F-F907-4588-A0E3-32FB082B7152}" srcOrd="0" destOrd="0" presId="urn:microsoft.com/office/officeart/2005/8/layout/gear1"/>
    <dgm:cxn modelId="{721711A2-BAF1-458D-A606-C423DA7FF543}" type="presOf" srcId="{8A32E36D-8586-4BAC-AE22-392BA8746FA6}" destId="{AF5FB30A-B98D-41E7-99DD-C3AFED8E8AAF}" srcOrd="1" destOrd="0" presId="urn:microsoft.com/office/officeart/2005/8/layout/gear1"/>
    <dgm:cxn modelId="{05836B9D-A99A-463A-9B9D-2EE7687FC68B}" type="presOf" srcId="{FB6CC2C2-BFCD-4D26-8EBF-185E7E5DFF56}" destId="{0D90C4F5-84ED-4F89-80E1-6DB84B098CC8}" srcOrd="0" destOrd="0" presId="urn:microsoft.com/office/officeart/2005/8/layout/gear1"/>
    <dgm:cxn modelId="{0D204290-B0A0-4490-9607-1648D7CA58F8}" type="presParOf" srcId="{8A71657B-95B7-4244-88BE-5AB0CDBE2DFA}" destId="{ADA9775A-AB45-4918-9600-033DF8097D69}" srcOrd="0" destOrd="0" presId="urn:microsoft.com/office/officeart/2005/8/layout/gear1"/>
    <dgm:cxn modelId="{18B7966D-7527-44F6-870C-044E63737EF8}" type="presParOf" srcId="{8A71657B-95B7-4244-88BE-5AB0CDBE2DFA}" destId="{9AB1C0D6-E894-4725-BDA5-75BA5129993D}" srcOrd="1" destOrd="0" presId="urn:microsoft.com/office/officeart/2005/8/layout/gear1"/>
    <dgm:cxn modelId="{2B3C4590-A534-4156-9FCC-718EBB659C72}" type="presParOf" srcId="{8A71657B-95B7-4244-88BE-5AB0CDBE2DFA}" destId="{44C8142F-51FD-430C-8869-241309622ACB}" srcOrd="2" destOrd="0" presId="urn:microsoft.com/office/officeart/2005/8/layout/gear1"/>
    <dgm:cxn modelId="{AD9163FC-C33D-4139-9A42-27E6345DDC06}" type="presParOf" srcId="{8A71657B-95B7-4244-88BE-5AB0CDBE2DFA}" destId="{A5541C3F-F907-4588-A0E3-32FB082B7152}" srcOrd="3" destOrd="0" presId="urn:microsoft.com/office/officeart/2005/8/layout/gear1"/>
    <dgm:cxn modelId="{ECCBA1D8-8091-47D2-85A5-99DA089DDDD7}" type="presParOf" srcId="{8A71657B-95B7-4244-88BE-5AB0CDBE2DFA}" destId="{4757202E-78E6-4F8B-9773-A6623A49FEEC}" srcOrd="4" destOrd="0" presId="urn:microsoft.com/office/officeart/2005/8/layout/gear1"/>
    <dgm:cxn modelId="{D0A9EAE6-89B9-44E4-BB72-919C78C49ADD}" type="presParOf" srcId="{8A71657B-95B7-4244-88BE-5AB0CDBE2DFA}" destId="{D37F578C-C893-46E3-A309-FFF158CFF6AB}" srcOrd="5" destOrd="0" presId="urn:microsoft.com/office/officeart/2005/8/layout/gear1"/>
    <dgm:cxn modelId="{5294ACF4-36A2-480E-923E-E3EF19127DB5}" type="presParOf" srcId="{8A71657B-95B7-4244-88BE-5AB0CDBE2DFA}" destId="{3040B7E2-EF94-47F0-9D2A-6866330A9E9B}" srcOrd="6" destOrd="0" presId="urn:microsoft.com/office/officeart/2005/8/layout/gear1"/>
    <dgm:cxn modelId="{E186FB4C-9B0B-4F4F-8369-97F33289C50F}" type="presParOf" srcId="{8A71657B-95B7-4244-88BE-5AB0CDBE2DFA}" destId="{AF5FB30A-B98D-41E7-99DD-C3AFED8E8AAF}" srcOrd="7" destOrd="0" presId="urn:microsoft.com/office/officeart/2005/8/layout/gear1"/>
    <dgm:cxn modelId="{8FA95303-6BFD-4C01-AEBF-92B65486EC6B}" type="presParOf" srcId="{8A71657B-95B7-4244-88BE-5AB0CDBE2DFA}" destId="{914AC44D-2734-4D84-BCA6-CFC4AEC2BE2E}" srcOrd="8" destOrd="0" presId="urn:microsoft.com/office/officeart/2005/8/layout/gear1"/>
    <dgm:cxn modelId="{DBB17F74-70ED-4CC2-A007-57D64FC3AC73}" type="presParOf" srcId="{8A71657B-95B7-4244-88BE-5AB0CDBE2DFA}" destId="{ED71F4B7-DA62-4B49-9CAB-90F3113B79CB}" srcOrd="9" destOrd="0" presId="urn:microsoft.com/office/officeart/2005/8/layout/gear1"/>
    <dgm:cxn modelId="{4E39D2CC-D5BF-49AD-84C5-FA1F873B1EC9}" type="presParOf" srcId="{8A71657B-95B7-4244-88BE-5AB0CDBE2DFA}" destId="{58174707-96A4-4CA6-A7DE-A2FF485B8DFC}" srcOrd="10" destOrd="0" presId="urn:microsoft.com/office/officeart/2005/8/layout/gear1"/>
    <dgm:cxn modelId="{072075A8-F0C7-4770-B4B2-61877501B72F}" type="presParOf" srcId="{8A71657B-95B7-4244-88BE-5AB0CDBE2DFA}" destId="{0D90C4F5-84ED-4F89-80E1-6DB84B098CC8}" srcOrd="11" destOrd="0" presId="urn:microsoft.com/office/officeart/2005/8/layout/gear1"/>
    <dgm:cxn modelId="{6B9A05C2-D059-4DCF-AA57-4030EF7FD083}" type="presParOf" srcId="{8A71657B-95B7-4244-88BE-5AB0CDBE2DFA}" destId="{2E9FA5C5-1120-46A8-B482-210B24335CB9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245408-5DDC-4CEE-BE69-65BE06DD982E}">
      <dsp:nvSpPr>
        <dsp:cNvPr id="0" name=""/>
        <dsp:cNvSpPr/>
      </dsp:nvSpPr>
      <dsp:spPr>
        <a:xfrm>
          <a:off x="0" y="0"/>
          <a:ext cx="8572500" cy="1352550"/>
        </a:xfrm>
        <a:prstGeom prst="rect">
          <a:avLst/>
        </a:prstGeom>
        <a:solidFill>
          <a:schemeClr val="bg1"/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3900" b="1" u="none" kern="1200" dirty="0" smtClean="0">
              <a:solidFill>
                <a:schemeClr val="tx1"/>
              </a:solidFill>
              <a:latin typeface="Candara" panose="020E0502030303020204" pitchFamily="34" charset="0"/>
            </a:rPr>
            <a:t>Política Institucional de Acesso Aberto </a:t>
          </a:r>
          <a:endParaRPr lang="pt-PT" sz="3900" u="none" kern="1200" dirty="0">
            <a:solidFill>
              <a:schemeClr val="tx1"/>
            </a:solidFill>
          </a:endParaRPr>
        </a:p>
      </dsp:txBody>
      <dsp:txXfrm>
        <a:off x="0" y="0"/>
        <a:ext cx="8572500" cy="1352550"/>
      </dsp:txXfrm>
    </dsp:sp>
    <dsp:sp modelId="{EE17B29B-94DD-41B0-9711-12632CAE5740}">
      <dsp:nvSpPr>
        <dsp:cNvPr id="0" name=""/>
        <dsp:cNvSpPr/>
      </dsp:nvSpPr>
      <dsp:spPr>
        <a:xfrm>
          <a:off x="0" y="1352550"/>
          <a:ext cx="4286250" cy="284035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3100" b="1" kern="1200" dirty="0" smtClean="0">
              <a:latin typeface="Candara" panose="020E0502030303020204" pitchFamily="34" charset="0"/>
            </a:rPr>
            <a:t>Depósito, em auto arquivo, de uma cópia de toda a produção científica</a:t>
          </a:r>
          <a:endParaRPr lang="pt-PT" sz="3100" kern="1200" dirty="0"/>
        </a:p>
      </dsp:txBody>
      <dsp:txXfrm>
        <a:off x="0" y="1352550"/>
        <a:ext cx="4286250" cy="2840355"/>
      </dsp:txXfrm>
    </dsp:sp>
    <dsp:sp modelId="{05D06D17-8C6A-46E9-A353-1D0C0785D41D}">
      <dsp:nvSpPr>
        <dsp:cNvPr id="0" name=""/>
        <dsp:cNvSpPr/>
      </dsp:nvSpPr>
      <dsp:spPr>
        <a:xfrm>
          <a:off x="4286250" y="1352550"/>
          <a:ext cx="4286250" cy="284035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3100" b="1" kern="1200" dirty="0" smtClean="0">
              <a:latin typeface="Candara" panose="020E0502030303020204" pitchFamily="34" charset="0"/>
            </a:rPr>
            <a:t>O depósito de </a:t>
          </a:r>
          <a:r>
            <a:rPr lang="pt-PT" sz="3100" b="1" kern="1200" dirty="0" smtClean="0">
              <a:solidFill>
                <a:schemeClr val="bg2">
                  <a:lumMod val="25000"/>
                </a:schemeClr>
              </a:solidFill>
            </a:rPr>
            <a:t>Teses de Doutoramento e Dissertações de Mestrado</a:t>
          </a:r>
          <a:r>
            <a:rPr lang="pt-PT" sz="3100" b="1" kern="1200" dirty="0" smtClean="0">
              <a:solidFill>
                <a:schemeClr val="accent5">
                  <a:lumMod val="75000"/>
                </a:schemeClr>
              </a:solidFill>
            </a:rPr>
            <a:t> </a:t>
          </a:r>
          <a:r>
            <a:rPr lang="pt-PT" sz="3100" b="1" kern="1200" dirty="0" smtClean="0">
              <a:latin typeface="Candara" panose="020E0502030303020204" pitchFamily="34" charset="0"/>
            </a:rPr>
            <a:t>é efetuado pelos Serviços de Documentação</a:t>
          </a:r>
          <a:endParaRPr lang="pt-PT" sz="3100" kern="1200" dirty="0"/>
        </a:p>
      </dsp:txBody>
      <dsp:txXfrm>
        <a:off x="4286250" y="1352550"/>
        <a:ext cx="4286250" cy="2840355"/>
      </dsp:txXfrm>
    </dsp:sp>
    <dsp:sp modelId="{9062AA2A-3F46-48C0-945B-5CE825CF7947}">
      <dsp:nvSpPr>
        <dsp:cNvPr id="0" name=""/>
        <dsp:cNvSpPr/>
      </dsp:nvSpPr>
      <dsp:spPr>
        <a:xfrm>
          <a:off x="0" y="4192905"/>
          <a:ext cx="8572500" cy="315595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245408-5DDC-4CEE-BE69-65BE06DD982E}">
      <dsp:nvSpPr>
        <dsp:cNvPr id="0" name=""/>
        <dsp:cNvSpPr/>
      </dsp:nvSpPr>
      <dsp:spPr>
        <a:xfrm>
          <a:off x="0" y="0"/>
          <a:ext cx="10045700" cy="1352550"/>
        </a:xfrm>
        <a:prstGeom prst="rect">
          <a:avLst/>
        </a:prstGeom>
        <a:solidFill>
          <a:schemeClr val="bg1"/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3800" b="1" kern="1200" dirty="0" smtClean="0">
              <a:solidFill>
                <a:schemeClr val="tx1"/>
              </a:solidFill>
              <a:latin typeface="Candara" panose="020E0502030303020204" pitchFamily="34" charset="0"/>
            </a:rPr>
            <a:t>Decreto-Lei nº 115/2013 de 7 de agosto – </a:t>
          </a:r>
          <a:r>
            <a:rPr lang="pt-PT" sz="3800" b="1" kern="1200" dirty="0" err="1" smtClean="0">
              <a:solidFill>
                <a:schemeClr val="tx1"/>
              </a:solidFill>
              <a:latin typeface="Candara" panose="020E0502030303020204" pitchFamily="34" charset="0"/>
            </a:rPr>
            <a:t>Art</a:t>
          </a:r>
          <a:r>
            <a:rPr lang="pt-PT" sz="3800" b="1" kern="1200" dirty="0" smtClean="0">
              <a:solidFill>
                <a:schemeClr val="tx1"/>
              </a:solidFill>
              <a:latin typeface="Candara" panose="020E0502030303020204" pitchFamily="34" charset="0"/>
            </a:rPr>
            <a:t>º 50º</a:t>
          </a:r>
          <a:endParaRPr lang="pt-PT" sz="3800" u="none" kern="1200" dirty="0">
            <a:solidFill>
              <a:schemeClr val="tx1"/>
            </a:solidFill>
          </a:endParaRPr>
        </a:p>
      </dsp:txBody>
      <dsp:txXfrm>
        <a:off x="0" y="0"/>
        <a:ext cx="10045700" cy="1352550"/>
      </dsp:txXfrm>
    </dsp:sp>
    <dsp:sp modelId="{EE17B29B-94DD-41B0-9711-12632CAE5740}">
      <dsp:nvSpPr>
        <dsp:cNvPr id="0" name=""/>
        <dsp:cNvSpPr/>
      </dsp:nvSpPr>
      <dsp:spPr>
        <a:xfrm>
          <a:off x="4905" y="1352550"/>
          <a:ext cx="3345296" cy="284035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just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900" b="1" kern="1200" dirty="0" smtClean="0">
              <a:latin typeface="Candara" panose="020E0502030303020204" pitchFamily="34" charset="0"/>
            </a:rPr>
            <a:t>As teses de doutoramento, os trabalhos previstos nas alíneas </a:t>
          </a:r>
          <a:r>
            <a:rPr lang="pt-PT" sz="1900" b="1" i="1" kern="1200" dirty="0" smtClean="0">
              <a:latin typeface="Candara" panose="020E0502030303020204" pitchFamily="34" charset="0"/>
            </a:rPr>
            <a:t>a</a:t>
          </a:r>
          <a:r>
            <a:rPr lang="pt-PT" sz="1900" b="1" kern="1200" dirty="0" smtClean="0">
              <a:latin typeface="Candara" panose="020E0502030303020204" pitchFamily="34" charset="0"/>
            </a:rPr>
            <a:t>) e </a:t>
          </a:r>
          <a:r>
            <a:rPr lang="pt-PT" sz="1900" b="1" i="1" kern="1200" dirty="0" smtClean="0">
              <a:latin typeface="Candara" panose="020E0502030303020204" pitchFamily="34" charset="0"/>
            </a:rPr>
            <a:t>b</a:t>
          </a:r>
          <a:r>
            <a:rPr lang="pt-PT" sz="1900" b="1" kern="1200" dirty="0" smtClean="0">
              <a:latin typeface="Candara" panose="020E0502030303020204" pitchFamily="34" charset="0"/>
            </a:rPr>
            <a:t>) do n.º 2 do artigo 31.º e as dissertações de mestrado ficam sujeitas ao depósito obrigatório de uma cópia digital num repositório integrante da rede RCAAP, operado pela Fundação para a Ciência e Tecnologia – FCT</a:t>
          </a:r>
          <a:endParaRPr lang="pt-PT" sz="1900" b="1" kern="1200" dirty="0"/>
        </a:p>
      </dsp:txBody>
      <dsp:txXfrm>
        <a:off x="4905" y="1352550"/>
        <a:ext cx="3345296" cy="2840355"/>
      </dsp:txXfrm>
    </dsp:sp>
    <dsp:sp modelId="{05D06D17-8C6A-46E9-A353-1D0C0785D41D}">
      <dsp:nvSpPr>
        <dsp:cNvPr id="0" name=""/>
        <dsp:cNvSpPr/>
      </dsp:nvSpPr>
      <dsp:spPr>
        <a:xfrm>
          <a:off x="3350201" y="1352550"/>
          <a:ext cx="3345296" cy="284035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just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900" b="1" kern="1200" dirty="0" smtClean="0">
              <a:latin typeface="Candara" panose="020E0502030303020204" pitchFamily="34" charset="0"/>
            </a:rPr>
            <a:t>O depósito visa o tratamento, a preservação e a difusão, em regime de acesso aberto.</a:t>
          </a:r>
        </a:p>
        <a:p>
          <a:pPr lvl="0" algn="just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900" b="1" kern="1200" dirty="0" smtClean="0">
              <a:latin typeface="Candara" panose="020E0502030303020204" pitchFamily="34" charset="0"/>
            </a:rPr>
            <a:t> Respeito por requisitos técnicos, no que respeita aos formatos dos ficheiros e à descrição dos trabalhos</a:t>
          </a:r>
          <a:endParaRPr lang="pt-PT" sz="1900" b="1" kern="1200" dirty="0"/>
        </a:p>
      </dsp:txBody>
      <dsp:txXfrm>
        <a:off x="3350201" y="1352550"/>
        <a:ext cx="3345296" cy="2840355"/>
      </dsp:txXfrm>
    </dsp:sp>
    <dsp:sp modelId="{A8B03701-9D10-419F-8ED4-88CA701CBE7E}">
      <dsp:nvSpPr>
        <dsp:cNvPr id="0" name=""/>
        <dsp:cNvSpPr/>
      </dsp:nvSpPr>
      <dsp:spPr>
        <a:xfrm>
          <a:off x="6695498" y="1352550"/>
          <a:ext cx="3345296" cy="284035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just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900" b="1" kern="1200" dirty="0" smtClean="0">
              <a:latin typeface="Candara" panose="020E0502030303020204" pitchFamily="34" charset="0"/>
            </a:rPr>
            <a:t>As obrigações de depósito são da responsabilidade de cada estabelecimento de ensino  que confere o grau e devem ser cumpridas em prazo não superior a 60 dias a contar da data de concessão do mesmo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PT" sz="1900" b="1" kern="1200" dirty="0"/>
        </a:p>
      </dsp:txBody>
      <dsp:txXfrm>
        <a:off x="6695498" y="1352550"/>
        <a:ext cx="3345296" cy="2840355"/>
      </dsp:txXfrm>
    </dsp:sp>
    <dsp:sp modelId="{9062AA2A-3F46-48C0-945B-5CE825CF7947}">
      <dsp:nvSpPr>
        <dsp:cNvPr id="0" name=""/>
        <dsp:cNvSpPr/>
      </dsp:nvSpPr>
      <dsp:spPr>
        <a:xfrm>
          <a:off x="0" y="4192905"/>
          <a:ext cx="10045700" cy="315595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245408-5DDC-4CEE-BE69-65BE06DD982E}">
      <dsp:nvSpPr>
        <dsp:cNvPr id="0" name=""/>
        <dsp:cNvSpPr/>
      </dsp:nvSpPr>
      <dsp:spPr>
        <a:xfrm>
          <a:off x="0" y="0"/>
          <a:ext cx="7276565" cy="1352550"/>
        </a:xfrm>
        <a:prstGeom prst="rect">
          <a:avLst/>
        </a:prstGeom>
        <a:solidFill>
          <a:schemeClr val="bg1"/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PT" sz="4000" b="1" u="none" kern="1200" dirty="0" smtClean="0">
            <a:solidFill>
              <a:schemeClr val="tx1"/>
            </a:solidFill>
            <a:latin typeface="Candara" panose="020E0502030303020204" pitchFamily="34" charset="0"/>
          </a:endParaRPr>
        </a:p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4000" b="1" u="none" kern="1200" dirty="0" smtClean="0">
              <a:solidFill>
                <a:schemeClr val="tx1"/>
              </a:solidFill>
              <a:latin typeface="Candara" panose="020E0502030303020204" pitchFamily="34" charset="0"/>
            </a:rPr>
            <a:t>Portaria n.º 285/2015 </a:t>
          </a:r>
        </a:p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PT" sz="3300" u="none" kern="1200" dirty="0">
            <a:solidFill>
              <a:schemeClr val="tx1"/>
            </a:solidFill>
          </a:endParaRPr>
        </a:p>
      </dsp:txBody>
      <dsp:txXfrm>
        <a:off x="0" y="0"/>
        <a:ext cx="7276565" cy="1352550"/>
      </dsp:txXfrm>
    </dsp:sp>
    <dsp:sp modelId="{EE17B29B-94DD-41B0-9711-12632CAE5740}">
      <dsp:nvSpPr>
        <dsp:cNvPr id="0" name=""/>
        <dsp:cNvSpPr/>
      </dsp:nvSpPr>
      <dsp:spPr>
        <a:xfrm>
          <a:off x="0" y="1339683"/>
          <a:ext cx="7276565" cy="284035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800" b="1" kern="1200" dirty="0" smtClean="0">
              <a:latin typeface="Candara" panose="020E0502030303020204" pitchFamily="34" charset="0"/>
            </a:rPr>
            <a:t>Acesso da Direção-Geral de Estatísticas da  Educação e Ciência aos conteúdos depositados para fins de recolha e processamento de indicadores estatísticos</a:t>
          </a:r>
          <a:endParaRPr lang="pt-PT" sz="2800" b="1" kern="1200" dirty="0"/>
        </a:p>
      </dsp:txBody>
      <dsp:txXfrm>
        <a:off x="0" y="1339683"/>
        <a:ext cx="7276565" cy="2840355"/>
      </dsp:txXfrm>
    </dsp:sp>
    <dsp:sp modelId="{9062AA2A-3F46-48C0-945B-5CE825CF7947}">
      <dsp:nvSpPr>
        <dsp:cNvPr id="0" name=""/>
        <dsp:cNvSpPr/>
      </dsp:nvSpPr>
      <dsp:spPr>
        <a:xfrm>
          <a:off x="0" y="4192905"/>
          <a:ext cx="7276565" cy="315594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04047C-3AFC-4C4A-9F94-AEA42BC2A552}">
      <dsp:nvSpPr>
        <dsp:cNvPr id="0" name=""/>
        <dsp:cNvSpPr/>
      </dsp:nvSpPr>
      <dsp:spPr>
        <a:xfrm>
          <a:off x="115200" y="490433"/>
          <a:ext cx="1550395" cy="1270258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800" b="1" kern="1200" dirty="0">
              <a:latin typeface="Candara" panose="020E0502030303020204" pitchFamily="34" charset="0"/>
            </a:rPr>
            <a:t>CC</a:t>
          </a:r>
        </a:p>
      </dsp:txBody>
      <dsp:txXfrm>
        <a:off x="177220" y="552453"/>
        <a:ext cx="1426355" cy="114621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09C9EA-A7A7-4E42-B7A8-81C5C49D3E8A}">
      <dsp:nvSpPr>
        <dsp:cNvPr id="0" name=""/>
        <dsp:cNvSpPr/>
      </dsp:nvSpPr>
      <dsp:spPr>
        <a:xfrm rot="5400000">
          <a:off x="-432722" y="4038021"/>
          <a:ext cx="2153708" cy="128826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noFill/>
        <a:ln w="28575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204047C-3AFC-4C4A-9F94-AEA42BC2A552}">
      <dsp:nvSpPr>
        <dsp:cNvPr id="0" name=""/>
        <dsp:cNvSpPr/>
      </dsp:nvSpPr>
      <dsp:spPr>
        <a:xfrm>
          <a:off x="217330" y="513684"/>
          <a:ext cx="1716510" cy="1363645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800" b="1" kern="1200" dirty="0">
              <a:latin typeface="Candara" panose="020E0502030303020204" pitchFamily="34" charset="0"/>
            </a:rPr>
            <a:t>DSA</a:t>
          </a:r>
        </a:p>
      </dsp:txBody>
      <dsp:txXfrm>
        <a:off x="283910" y="580264"/>
        <a:ext cx="1583350" cy="1230485"/>
      </dsp:txXfrm>
    </dsp:sp>
    <dsp:sp modelId="{66B5BF3B-1DAB-4922-AB35-75BD6D82D0CA}">
      <dsp:nvSpPr>
        <dsp:cNvPr id="0" name=""/>
        <dsp:cNvSpPr/>
      </dsp:nvSpPr>
      <dsp:spPr>
        <a:xfrm>
          <a:off x="7640630" y="0"/>
          <a:ext cx="4414891" cy="35037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DA5B14-942C-4B25-A289-8C497439854E}">
      <dsp:nvSpPr>
        <dsp:cNvPr id="0" name=""/>
        <dsp:cNvSpPr/>
      </dsp:nvSpPr>
      <dsp:spPr>
        <a:xfrm>
          <a:off x="211505" y="3843371"/>
          <a:ext cx="1620171" cy="1254428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3200" b="1" kern="1200" dirty="0"/>
            <a:t>DSD</a:t>
          </a:r>
        </a:p>
      </dsp:txBody>
      <dsp:txXfrm>
        <a:off x="272752" y="3904618"/>
        <a:ext cx="1497677" cy="113193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A9775A-AB45-4918-9600-033DF8097D69}">
      <dsp:nvSpPr>
        <dsp:cNvPr id="0" name=""/>
        <dsp:cNvSpPr/>
      </dsp:nvSpPr>
      <dsp:spPr>
        <a:xfrm>
          <a:off x="4106620" y="1854298"/>
          <a:ext cx="2483420" cy="2578919"/>
        </a:xfrm>
        <a:prstGeom prst="gear9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400" b="1" kern="1200" dirty="0" smtClean="0"/>
            <a:t>OBJETIVO</a:t>
          </a:r>
          <a:endParaRPr lang="pt-PT" sz="2400" b="1" kern="1200" dirty="0"/>
        </a:p>
      </dsp:txBody>
      <dsp:txXfrm>
        <a:off x="4605898" y="2452053"/>
        <a:ext cx="1484864" cy="1337889"/>
      </dsp:txXfrm>
    </dsp:sp>
    <dsp:sp modelId="{A5541C3F-F907-4588-A0E3-32FB082B7152}">
      <dsp:nvSpPr>
        <dsp:cNvPr id="0" name=""/>
        <dsp:cNvSpPr/>
      </dsp:nvSpPr>
      <dsp:spPr>
        <a:xfrm>
          <a:off x="1585542" y="1834377"/>
          <a:ext cx="2504403" cy="2241822"/>
        </a:xfrm>
        <a:prstGeom prst="gear6">
          <a:avLst/>
        </a:prstGeom>
        <a:solidFill>
          <a:schemeClr val="accent3">
            <a:hueOff val="1355300"/>
            <a:satOff val="50000"/>
            <a:lumOff val="-735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000" b="1" kern="1200" dirty="0" smtClean="0"/>
            <a:t>SUPORTE</a:t>
          </a:r>
          <a:endParaRPr lang="pt-PT" sz="2000" b="1" kern="1200" dirty="0"/>
        </a:p>
      </dsp:txBody>
      <dsp:txXfrm>
        <a:off x="2188097" y="2402174"/>
        <a:ext cx="1299293" cy="1106228"/>
      </dsp:txXfrm>
    </dsp:sp>
    <dsp:sp modelId="{3040B7E2-EF94-47F0-9D2A-6866330A9E9B}">
      <dsp:nvSpPr>
        <dsp:cNvPr id="0" name=""/>
        <dsp:cNvSpPr/>
      </dsp:nvSpPr>
      <dsp:spPr>
        <a:xfrm rot="20700000">
          <a:off x="2945436" y="226432"/>
          <a:ext cx="2028016" cy="2114434"/>
        </a:xfrm>
        <a:prstGeom prst="gear6">
          <a:avLst/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400" b="1" kern="1200" dirty="0" smtClean="0"/>
            <a:t>FOCO</a:t>
          </a:r>
          <a:endParaRPr lang="pt-PT" sz="2400" b="1" kern="1200" dirty="0"/>
        </a:p>
      </dsp:txBody>
      <dsp:txXfrm rot="-20700000">
        <a:off x="3385114" y="695315"/>
        <a:ext cx="1148661" cy="1176668"/>
      </dsp:txXfrm>
    </dsp:sp>
    <dsp:sp modelId="{58174707-96A4-4CA6-A7DE-A2FF485B8DFC}">
      <dsp:nvSpPr>
        <dsp:cNvPr id="0" name=""/>
        <dsp:cNvSpPr/>
      </dsp:nvSpPr>
      <dsp:spPr>
        <a:xfrm>
          <a:off x="4124157" y="1067640"/>
          <a:ext cx="3301017" cy="3301017"/>
        </a:xfrm>
        <a:prstGeom prst="circularArrow">
          <a:avLst>
            <a:gd name="adj1" fmla="val 4687"/>
            <a:gd name="adj2" fmla="val 299029"/>
            <a:gd name="adj3" fmla="val 2526838"/>
            <a:gd name="adj4" fmla="val 15838476"/>
            <a:gd name="adj5" fmla="val 5469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90C4F5-84ED-4F89-80E1-6DB84B098CC8}">
      <dsp:nvSpPr>
        <dsp:cNvPr id="0" name=""/>
        <dsp:cNvSpPr/>
      </dsp:nvSpPr>
      <dsp:spPr>
        <a:xfrm>
          <a:off x="1104139" y="1513975"/>
          <a:ext cx="2398395" cy="2398395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3">
            <a:hueOff val="1355300"/>
            <a:satOff val="50000"/>
            <a:lumOff val="-735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9FA5C5-1120-46A8-B482-210B24335CB9}">
      <dsp:nvSpPr>
        <dsp:cNvPr id="0" name=""/>
        <dsp:cNvSpPr/>
      </dsp:nvSpPr>
      <dsp:spPr>
        <a:xfrm>
          <a:off x="2392171" y="-160265"/>
          <a:ext cx="2585953" cy="2585953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577E0A-E641-4149-AB0B-23D3FE5F5A55}" type="datetimeFigureOut">
              <a:rPr lang="pt-PT" smtClean="0"/>
              <a:t>02/06/2026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C537BE-E8A9-4A2E-AD37-F4F1D97A5627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6878898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F04C09-8CA8-4CAE-B3D6-C70B8E28928E}" type="datetimeFigureOut">
              <a:rPr lang="pt-PT" smtClean="0"/>
              <a:t>02/06/2026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D7B41A-5BB0-4860-A136-03E1E201B209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7711514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7B41A-5BB0-4860-A136-03E1E201B209}" type="slidenum">
              <a:rPr lang="pt-PT" smtClean="0"/>
              <a:t>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801560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490311-766A-4314-BA7E-90826A58291F}" type="slidenum">
              <a:rPr lang="pt-PT" smtClean="0"/>
              <a:t>13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163666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64243-9FC2-4465-BF33-3FA798E211F5}" type="datetime1">
              <a:rPr lang="pt-PT" smtClean="0"/>
              <a:t>02/06/2026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C0468-57DB-4EA4-AC12-02CB3FE3D853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461563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736BE-54C9-404E-BC22-C866E19C56FA}" type="datetime1">
              <a:rPr lang="pt-PT" smtClean="0"/>
              <a:t>02/06/2026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C0468-57DB-4EA4-AC12-02CB3FE3D853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17106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743B1-606D-4CD9-BA89-1515481BAE7A}" type="datetime1">
              <a:rPr lang="pt-PT" smtClean="0"/>
              <a:t>02/06/2026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C0468-57DB-4EA4-AC12-02CB3FE3D853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827676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7DCFF-ED7E-46AE-84B7-65DCDFCA7DAC}" type="datetime1">
              <a:rPr lang="pt-PT" smtClean="0"/>
              <a:t>02/06/2026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C0468-57DB-4EA4-AC12-02CB3FE3D853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31914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480A1-FB5E-43CE-8C80-EE91BB428221}" type="datetime1">
              <a:rPr lang="pt-PT" smtClean="0"/>
              <a:t>02/06/2026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C0468-57DB-4EA4-AC12-02CB3FE3D853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345565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D6E32-6873-44D3-ACB5-4243F8CBE78C}" type="datetime1">
              <a:rPr lang="pt-PT" smtClean="0"/>
              <a:t>02/06/2026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C0468-57DB-4EA4-AC12-02CB3FE3D853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8288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52B5D-A443-44C9-A466-179C680B2033}" type="datetime1">
              <a:rPr lang="pt-PT" smtClean="0"/>
              <a:t>02/06/2026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C0468-57DB-4EA4-AC12-02CB3FE3D853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60856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A8059-602C-4AE7-962F-B8B15613436D}" type="datetime1">
              <a:rPr lang="pt-PT" smtClean="0"/>
              <a:t>02/06/2026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C0468-57DB-4EA4-AC12-02CB3FE3D853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75776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51ACA-3210-4127-A0CC-B9282C381F73}" type="datetime1">
              <a:rPr lang="pt-PT" smtClean="0"/>
              <a:t>02/06/2026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C0468-57DB-4EA4-AC12-02CB3FE3D853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60128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34B50-B6E0-4B12-903C-FA8DB95200C2}" type="datetime1">
              <a:rPr lang="pt-PT" smtClean="0"/>
              <a:t>02/06/2026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C0468-57DB-4EA4-AC12-02CB3FE3D853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05905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5BF39-A4EE-476B-B6AF-7FFD806C9474}" type="datetime1">
              <a:rPr lang="pt-PT" smtClean="0"/>
              <a:t>02/06/2026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C0468-57DB-4EA4-AC12-02CB3FE3D853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77537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BBB661-46A9-4C96-BD73-AA105F816965}" type="datetime1">
              <a:rPr lang="pt-PT" smtClean="0"/>
              <a:t>02/06/2026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1C0468-57DB-4EA4-AC12-02CB3FE3D853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73300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13" Type="http://schemas.openxmlformats.org/officeDocument/2006/relationships/image" Target="../media/image16.png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12" Type="http://schemas.openxmlformats.org/officeDocument/2006/relationships/image" Target="../media/image12.png"/><Relationship Id="rId17" Type="http://schemas.openxmlformats.org/officeDocument/2006/relationships/image" Target="../media/image20.png"/><Relationship Id="rId2" Type="http://schemas.openxmlformats.org/officeDocument/2006/relationships/diagramData" Target="../diagrams/data4.xml"/><Relationship Id="rId16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5" Type="http://schemas.openxmlformats.org/officeDocument/2006/relationships/image" Target="../media/image18.png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Relationship Id="rId1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13" Type="http://schemas.microsoft.com/office/2007/relationships/diagramDrawing" Target="../diagrams/drawing7.xml"/><Relationship Id="rId18" Type="http://schemas.openxmlformats.org/officeDocument/2006/relationships/image" Target="../media/image21.png"/><Relationship Id="rId3" Type="http://schemas.openxmlformats.org/officeDocument/2006/relationships/image" Target="../media/image17.png"/><Relationship Id="rId7" Type="http://schemas.openxmlformats.org/officeDocument/2006/relationships/diagramColors" Target="../diagrams/colors6.xml"/><Relationship Id="rId12" Type="http://schemas.openxmlformats.org/officeDocument/2006/relationships/diagramColors" Target="../diagrams/colors7.xml"/><Relationship Id="rId17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6.png"/><Relationship Id="rId20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6.xml"/><Relationship Id="rId11" Type="http://schemas.openxmlformats.org/officeDocument/2006/relationships/diagramQuickStyle" Target="../diagrams/quickStyle7.xml"/><Relationship Id="rId5" Type="http://schemas.openxmlformats.org/officeDocument/2006/relationships/diagramLayout" Target="../diagrams/layout6.xml"/><Relationship Id="rId15" Type="http://schemas.openxmlformats.org/officeDocument/2006/relationships/image" Target="../media/image19.png"/><Relationship Id="rId10" Type="http://schemas.openxmlformats.org/officeDocument/2006/relationships/diagramLayout" Target="../diagrams/layout7.xml"/><Relationship Id="rId19" Type="http://schemas.openxmlformats.org/officeDocument/2006/relationships/image" Target="../media/image22.png"/><Relationship Id="rId4" Type="http://schemas.openxmlformats.org/officeDocument/2006/relationships/diagramData" Target="../diagrams/data6.xml"/><Relationship Id="rId9" Type="http://schemas.openxmlformats.org/officeDocument/2006/relationships/diagramData" Target="../diagrams/data7.xml"/><Relationship Id="rId1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mailto:maria.carvalho@uab.pt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dre.pt/application/dir/pdf1sdip/2013/08/15100/0474904772.pdf" TargetMode="External"/><Relationship Id="rId2" Type="http://schemas.openxmlformats.org/officeDocument/2006/relationships/hyperlink" Target="http://www.uab.pt/c/document_library/get_file?uuid=e92df986-f02a-43b6-ae88-4d20deaaca4d&amp;groupId=10136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dre.pt/home/-/dre/70297426/details/maximized?p_auth=68OoFk9V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geec.mec.pt/np4/np4/39/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www.dgeec.mec.pt/np4/np4/39/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hyperlink" Target="http://repositorioaberto.uab.p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14"/>
          <a:stretch/>
        </p:blipFill>
        <p:spPr>
          <a:xfrm>
            <a:off x="0" y="-1"/>
            <a:ext cx="12190926" cy="6858001"/>
          </a:xfrm>
          <a:prstGeom prst="rect">
            <a:avLst/>
          </a:prstGeom>
        </p:spPr>
      </p:pic>
      <p:pic>
        <p:nvPicPr>
          <p:cNvPr id="6" name="Imagem 5" descr="Licença Creative Commons - Atribuição Uso Não Comercial; Sem derivações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994" y="6391475"/>
            <a:ext cx="656048" cy="23110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2" descr="https://www.bad.pt/eventos/wp-content/uploads/2019/01/banner_4encontro_peq-870x299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629" y="287624"/>
            <a:ext cx="3380381" cy="1161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7"/>
          <p:cNvSpPr txBox="1"/>
          <p:nvPr/>
        </p:nvSpPr>
        <p:spPr>
          <a:xfrm>
            <a:off x="344798" y="2370121"/>
            <a:ext cx="115024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Garantir o cumprimento do Depósito Legal da produção </a:t>
            </a:r>
            <a:r>
              <a:rPr lang="pt-PT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académica</a:t>
            </a:r>
            <a:endParaRPr lang="pt-PT" sz="3200" b="1" dirty="0">
              <a:solidFill>
                <a:srgbClr val="708A9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11"/>
          <p:cNvSpPr txBox="1"/>
          <p:nvPr/>
        </p:nvSpPr>
        <p:spPr>
          <a:xfrm>
            <a:off x="0" y="3231430"/>
            <a:ext cx="12190926" cy="11017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PT" sz="2400" b="1" dirty="0">
                <a:solidFill>
                  <a:srgbClr val="E4540E"/>
                </a:solidFill>
                <a:cs typeface="Arial" panose="020B0604020202020204" pitchFamily="34" charset="0"/>
              </a:rPr>
              <a:t> </a:t>
            </a:r>
            <a:r>
              <a:rPr lang="pt-PT" sz="22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O caso da </a:t>
            </a:r>
            <a:r>
              <a:rPr lang="pt-PT" sz="22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Universidade Aberta, instituição </a:t>
            </a:r>
            <a:r>
              <a:rPr lang="pt-PT" sz="22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de Ensino Superior Público Universitário, premiada pelo RCAAP em 2018</a:t>
            </a:r>
          </a:p>
        </p:txBody>
      </p:sp>
      <p:sp>
        <p:nvSpPr>
          <p:cNvPr id="2" name="CaixaDeTexto 1"/>
          <p:cNvSpPr txBox="1"/>
          <p:nvPr/>
        </p:nvSpPr>
        <p:spPr>
          <a:xfrm>
            <a:off x="5078089" y="6068309"/>
            <a:ext cx="20347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dirty="0" smtClean="0"/>
              <a:t>Madalena Carvalho</a:t>
            </a:r>
          </a:p>
          <a:p>
            <a:pPr algn="ctr"/>
            <a:r>
              <a:rPr lang="pt-PT" dirty="0" smtClean="0"/>
              <a:t>2019</a:t>
            </a:r>
            <a:endParaRPr lang="pt-PT" dirty="0"/>
          </a:p>
        </p:txBody>
      </p:sp>
      <p:sp>
        <p:nvSpPr>
          <p:cNvPr id="3" name="Marcador de Posição do Número do Diapositivo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C0468-57DB-4EA4-AC12-02CB3FE3D853}" type="slidenum">
              <a:rPr lang="pt-PT" smtClean="0"/>
              <a:t>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83673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6281" y="2549240"/>
            <a:ext cx="6159437" cy="193815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CaixaDeTexto 5"/>
          <p:cNvSpPr txBox="1"/>
          <p:nvPr/>
        </p:nvSpPr>
        <p:spPr>
          <a:xfrm>
            <a:off x="368300" y="1778482"/>
            <a:ext cx="1145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400" b="1" dirty="0" smtClean="0">
                <a:solidFill>
                  <a:schemeClr val="accent5">
                    <a:lumMod val="50000"/>
                  </a:schemeClr>
                </a:solidFill>
              </a:rPr>
              <a:t>Procedimento de trabalho relativo ao encaminhamento de provas académicas</a:t>
            </a:r>
            <a:endParaRPr lang="pt-PT" sz="2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" name="Marcador de Posição do Número do Diapositivo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C0468-57DB-4EA4-AC12-02CB3FE3D853}" type="slidenum">
              <a:rPr lang="pt-PT" smtClean="0"/>
              <a:t>10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72946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C0468-57DB-4EA4-AC12-02CB3FE3D853}" type="slidenum">
              <a:rPr lang="pt-PT" smtClean="0"/>
              <a:t>11</a:t>
            </a:fld>
            <a:endParaRPr lang="pt-PT"/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1488449"/>
            <a:ext cx="3502420" cy="486790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5604" y="1449388"/>
            <a:ext cx="3489992" cy="488285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763872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CaixaDeTexto 31"/>
          <p:cNvSpPr txBox="1"/>
          <p:nvPr/>
        </p:nvSpPr>
        <p:spPr>
          <a:xfrm>
            <a:off x="9664082" y="6202726"/>
            <a:ext cx="2449743" cy="52401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pt-PT" dirty="0"/>
          </a:p>
        </p:txBody>
      </p:sp>
      <p:sp>
        <p:nvSpPr>
          <p:cNvPr id="28" name="CaixaDeTexto 27"/>
          <p:cNvSpPr txBox="1"/>
          <p:nvPr/>
        </p:nvSpPr>
        <p:spPr>
          <a:xfrm>
            <a:off x="162232" y="6356350"/>
            <a:ext cx="78166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pt-PT" dirty="0"/>
          </a:p>
        </p:txBody>
      </p:sp>
      <p:sp>
        <p:nvSpPr>
          <p:cNvPr id="6" name="CaixaDeTexto 5"/>
          <p:cNvSpPr txBox="1"/>
          <p:nvPr/>
        </p:nvSpPr>
        <p:spPr>
          <a:xfrm>
            <a:off x="100430" y="153402"/>
            <a:ext cx="4244159" cy="131260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pt-PT" dirty="0"/>
          </a:p>
        </p:txBody>
      </p:sp>
      <p:graphicFrame>
        <p:nvGraphicFramePr>
          <p:cNvPr id="5" name="Diagrama 4"/>
          <p:cNvGraphicFramePr/>
          <p:nvPr>
            <p:extLst/>
          </p:nvPr>
        </p:nvGraphicFramePr>
        <p:xfrm>
          <a:off x="355600" y="1468582"/>
          <a:ext cx="11455400" cy="46697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CaixaDeTexto 7"/>
          <p:cNvSpPr txBox="1"/>
          <p:nvPr/>
        </p:nvSpPr>
        <p:spPr>
          <a:xfrm>
            <a:off x="5389418" y="3532909"/>
            <a:ext cx="1759527" cy="103909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pt-PT" dirty="0"/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2670860709"/>
              </p:ext>
            </p:extLst>
          </p:nvPr>
        </p:nvGraphicFramePr>
        <p:xfrm>
          <a:off x="172535" y="730819"/>
          <a:ext cx="11941299" cy="5990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25" name="Imagem 24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4414" y="153401"/>
            <a:ext cx="4299411" cy="31558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26" name="Seta para a direita 25"/>
          <p:cNvSpPr/>
          <p:nvPr/>
        </p:nvSpPr>
        <p:spPr>
          <a:xfrm rot="19505282">
            <a:off x="4664793" y="3889458"/>
            <a:ext cx="4959068" cy="175224"/>
          </a:xfrm>
          <a:prstGeom prst="rightArrow">
            <a:avLst/>
          </a:prstGeom>
          <a:solidFill>
            <a:srgbClr val="FFC000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3" name="Retângulo 2"/>
          <p:cNvSpPr/>
          <p:nvPr/>
        </p:nvSpPr>
        <p:spPr>
          <a:xfrm>
            <a:off x="5272445" y="5440959"/>
            <a:ext cx="2336964" cy="971416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lvl="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t-PT" sz="1400" b="1" dirty="0">
                <a:solidFill>
                  <a:schemeClr val="accent5">
                    <a:lumMod val="50000"/>
                  </a:schemeClr>
                </a:solidFill>
                <a:latin typeface="Candara" panose="020E0502030303020204" pitchFamily="34" charset="0"/>
              </a:rPr>
              <a:t>Tratamento documental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t-PT" sz="1400" b="1" dirty="0">
                <a:solidFill>
                  <a:schemeClr val="accent5">
                    <a:lumMod val="50000"/>
                  </a:schemeClr>
                </a:solidFill>
                <a:latin typeface="Candara" panose="020E0502030303020204" pitchFamily="34" charset="0"/>
              </a:rPr>
              <a:t>Depósito no </a:t>
            </a:r>
            <a:r>
              <a:rPr lang="pt-PT" sz="1400" b="1" dirty="0" smtClean="0">
                <a:solidFill>
                  <a:schemeClr val="accent5">
                    <a:lumMod val="50000"/>
                  </a:schemeClr>
                </a:solidFill>
                <a:latin typeface="Candara" panose="020E0502030303020204" pitchFamily="34" charset="0"/>
              </a:rPr>
              <a:t>Repositório</a:t>
            </a:r>
            <a:endParaRPr lang="pt-PT" sz="1400" dirty="0">
              <a:solidFill>
                <a:schemeClr val="accent5">
                  <a:lumMod val="50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39" name="CaixaDeTexto 38"/>
          <p:cNvSpPr txBox="1"/>
          <p:nvPr/>
        </p:nvSpPr>
        <p:spPr>
          <a:xfrm>
            <a:off x="4106934" y="214576"/>
            <a:ext cx="3952731" cy="584775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sz="3200" b="1" dirty="0">
                <a:solidFill>
                  <a:schemeClr val="accent1">
                    <a:lumMod val="50000"/>
                  </a:schemeClr>
                </a:solidFill>
              </a:rPr>
              <a:t>DOUTORAMENTOS</a:t>
            </a:r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628034" y="2967758"/>
            <a:ext cx="2353260" cy="841321"/>
          </a:xfrm>
          <a:prstGeom prst="rect">
            <a:avLst/>
          </a:prstGeom>
        </p:spPr>
      </p:pic>
      <p:pic>
        <p:nvPicPr>
          <p:cNvPr id="80" name="Imagem 79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772845" y="3074104"/>
            <a:ext cx="2077027" cy="2077027"/>
          </a:xfrm>
          <a:prstGeom prst="rect">
            <a:avLst/>
          </a:prstGeom>
        </p:spPr>
      </p:pic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DC30-49CC-40BB-B0F0-A777CF3EC22A}" type="slidenum">
              <a:rPr lang="pt-PT" smtClean="0"/>
              <a:t>12</a:t>
            </a:fld>
            <a:endParaRPr lang="pt-PT" dirty="0"/>
          </a:p>
        </p:txBody>
      </p:sp>
      <p:sp>
        <p:nvSpPr>
          <p:cNvPr id="24" name="Retângulo 23"/>
          <p:cNvSpPr/>
          <p:nvPr/>
        </p:nvSpPr>
        <p:spPr>
          <a:xfrm>
            <a:off x="2035290" y="1676949"/>
            <a:ext cx="2547712" cy="586249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pt-PT" sz="1600" b="1" dirty="0">
                <a:solidFill>
                  <a:schemeClr val="accent5">
                    <a:lumMod val="50000"/>
                  </a:schemeClr>
                </a:solidFill>
                <a:latin typeface="Candara" panose="020E0502030303020204" pitchFamily="34" charset="0"/>
              </a:rPr>
              <a:t>Registo do projeto de tese</a:t>
            </a:r>
          </a:p>
        </p:txBody>
      </p:sp>
      <p:sp>
        <p:nvSpPr>
          <p:cNvPr id="27" name="Seta para a direita 26"/>
          <p:cNvSpPr/>
          <p:nvPr/>
        </p:nvSpPr>
        <p:spPr>
          <a:xfrm>
            <a:off x="4739704" y="1856373"/>
            <a:ext cx="1168121" cy="180095"/>
          </a:xfrm>
          <a:prstGeom prst="rightArrow">
            <a:avLst/>
          </a:prstGeom>
          <a:solidFill>
            <a:srgbClr val="FFC000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b="1" dirty="0"/>
          </a:p>
        </p:txBody>
      </p:sp>
      <p:sp>
        <p:nvSpPr>
          <p:cNvPr id="29" name="Seta para a direita 28"/>
          <p:cNvSpPr/>
          <p:nvPr/>
        </p:nvSpPr>
        <p:spPr>
          <a:xfrm>
            <a:off x="2111496" y="5779540"/>
            <a:ext cx="879147" cy="182498"/>
          </a:xfrm>
          <a:prstGeom prst="rightArrow">
            <a:avLst/>
          </a:prstGeom>
          <a:solidFill>
            <a:srgbClr val="FFC000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b="1" dirty="0"/>
          </a:p>
        </p:txBody>
      </p:sp>
      <p:sp>
        <p:nvSpPr>
          <p:cNvPr id="30" name="Retângulo arredondado 29"/>
          <p:cNvSpPr/>
          <p:nvPr/>
        </p:nvSpPr>
        <p:spPr>
          <a:xfrm>
            <a:off x="6669623" y="2553000"/>
            <a:ext cx="856537" cy="653507"/>
          </a:xfrm>
          <a:prstGeom prst="roundRect">
            <a:avLst>
              <a:gd name="adj" fmla="val 15152"/>
            </a:avLst>
          </a:prstGeom>
          <a:solidFill>
            <a:schemeClr val="bg1"/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pt-PT" sz="2000" b="1" dirty="0">
                <a:solidFill>
                  <a:schemeClr val="accent1">
                    <a:lumMod val="50000"/>
                  </a:schemeClr>
                </a:solidFill>
                <a:latin typeface="Candara" panose="020E0502030303020204" pitchFamily="34" charset="0"/>
              </a:rPr>
              <a:t>TID</a:t>
            </a:r>
          </a:p>
        </p:txBody>
      </p:sp>
      <p:cxnSp>
        <p:nvCxnSpPr>
          <p:cNvPr id="31" name="Conexão em ângulos retos 30"/>
          <p:cNvCxnSpPr/>
          <p:nvPr/>
        </p:nvCxnSpPr>
        <p:spPr>
          <a:xfrm rot="5400000">
            <a:off x="3908525" y="2698504"/>
            <a:ext cx="2944673" cy="2273405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Imagem 32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028246" y="5251559"/>
            <a:ext cx="1423449" cy="1213176"/>
          </a:xfrm>
          <a:prstGeom prst="rect">
            <a:avLst/>
          </a:prstGeom>
        </p:spPr>
      </p:pic>
      <p:cxnSp>
        <p:nvCxnSpPr>
          <p:cNvPr id="36" name="Conexão em ângulos retos 35"/>
          <p:cNvCxnSpPr/>
          <p:nvPr/>
        </p:nvCxnSpPr>
        <p:spPr>
          <a:xfrm rot="5400000">
            <a:off x="7626416" y="3272775"/>
            <a:ext cx="2684108" cy="1072608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Imagem 40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9790864" y="4340078"/>
            <a:ext cx="2117661" cy="1271509"/>
          </a:xfrm>
          <a:prstGeom prst="rect">
            <a:avLst/>
          </a:prstGeom>
        </p:spPr>
      </p:pic>
      <p:sp>
        <p:nvSpPr>
          <p:cNvPr id="43" name="Seta curvada para cima 42"/>
          <p:cNvSpPr/>
          <p:nvPr/>
        </p:nvSpPr>
        <p:spPr>
          <a:xfrm rot="20877605">
            <a:off x="9639950" y="5923703"/>
            <a:ext cx="1982795" cy="556134"/>
          </a:xfrm>
          <a:prstGeom prst="curvedUpArrow">
            <a:avLst/>
          </a:prstGeom>
          <a:solidFill>
            <a:srgbClr val="FFC000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solidFill>
                <a:schemeClr val="tx1"/>
              </a:solidFill>
            </a:endParaRPr>
          </a:p>
        </p:txBody>
      </p:sp>
      <p:pic>
        <p:nvPicPr>
          <p:cNvPr id="45" name="Imagem 44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3259717" y="5404262"/>
            <a:ext cx="1519621" cy="1134650"/>
          </a:xfrm>
          <a:prstGeom prst="rect">
            <a:avLst/>
          </a:prstGeom>
        </p:spPr>
      </p:pic>
      <p:pic>
        <p:nvPicPr>
          <p:cNvPr id="47" name="Imagem 46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75734" y="5341687"/>
            <a:ext cx="1530453" cy="1290247"/>
          </a:xfrm>
          <a:prstGeom prst="rect">
            <a:avLst/>
          </a:prstGeom>
        </p:spPr>
      </p:pic>
      <p:sp>
        <p:nvSpPr>
          <p:cNvPr id="22" name="CaixaDeTexto 21"/>
          <p:cNvSpPr txBox="1"/>
          <p:nvPr/>
        </p:nvSpPr>
        <p:spPr>
          <a:xfrm>
            <a:off x="6126948" y="1749321"/>
            <a:ext cx="1589942" cy="461665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sz="2400" b="1" dirty="0">
                <a:solidFill>
                  <a:schemeClr val="accent5">
                    <a:lumMod val="50000"/>
                  </a:schemeClr>
                </a:solidFill>
                <a:latin typeface="Candara" panose="020E0502030303020204" pitchFamily="34" charset="0"/>
              </a:rPr>
              <a:t>RENATES</a:t>
            </a:r>
          </a:p>
        </p:txBody>
      </p:sp>
    </p:spTree>
    <p:extLst>
      <p:ext uri="{BB962C8B-B14F-4D97-AF65-F5344CB8AC3E}">
        <p14:creationId xmlns:p14="http://schemas.microsoft.com/office/powerpoint/2010/main" val="2987229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26" grpId="0" animBg="1"/>
      <p:bldP spid="3" grpId="0" animBg="1"/>
      <p:bldP spid="24" grpId="0" animBg="1"/>
      <p:bldP spid="27" grpId="0" animBg="1"/>
      <p:bldP spid="29" grpId="0" animBg="1"/>
      <p:bldP spid="30" grpId="0" animBg="1"/>
      <p:bldP spid="43" grpId="0" animBg="1"/>
      <p:bldP spid="2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CaixaDeTexto 27"/>
          <p:cNvSpPr txBox="1"/>
          <p:nvPr/>
        </p:nvSpPr>
        <p:spPr>
          <a:xfrm>
            <a:off x="4921288" y="6269057"/>
            <a:ext cx="2449743" cy="52401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pt-PT" dirty="0"/>
          </a:p>
        </p:txBody>
      </p:sp>
      <p:sp>
        <p:nvSpPr>
          <p:cNvPr id="27" name="CaixaDeTexto 26"/>
          <p:cNvSpPr txBox="1"/>
          <p:nvPr/>
        </p:nvSpPr>
        <p:spPr>
          <a:xfrm>
            <a:off x="9664082" y="6202726"/>
            <a:ext cx="2449743" cy="52401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pt-PT" dirty="0"/>
          </a:p>
        </p:txBody>
      </p:sp>
      <p:sp>
        <p:nvSpPr>
          <p:cNvPr id="22" name="CaixaDeTexto 21"/>
          <p:cNvSpPr txBox="1"/>
          <p:nvPr/>
        </p:nvSpPr>
        <p:spPr>
          <a:xfrm>
            <a:off x="151803" y="216814"/>
            <a:ext cx="4244159" cy="131260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pt-PT" dirty="0"/>
          </a:p>
        </p:txBody>
      </p:sp>
      <p:pic>
        <p:nvPicPr>
          <p:cNvPr id="80" name="Imagem 7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9569" y="1446055"/>
            <a:ext cx="2280556" cy="2280556"/>
          </a:xfrm>
          <a:prstGeom prst="rect">
            <a:avLst/>
          </a:prstGeom>
        </p:spPr>
      </p:pic>
      <p:graphicFrame>
        <p:nvGraphicFramePr>
          <p:cNvPr id="5" name="Diagrama 4"/>
          <p:cNvGraphicFramePr/>
          <p:nvPr>
            <p:extLst/>
          </p:nvPr>
        </p:nvGraphicFramePr>
        <p:xfrm>
          <a:off x="355600" y="1468582"/>
          <a:ext cx="11455400" cy="46697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8" name="CaixaDeTexto 7"/>
          <p:cNvSpPr txBox="1"/>
          <p:nvPr/>
        </p:nvSpPr>
        <p:spPr>
          <a:xfrm>
            <a:off x="5389418" y="3532909"/>
            <a:ext cx="1759527" cy="103909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pt-PT" dirty="0"/>
          </a:p>
        </p:txBody>
      </p:sp>
      <p:graphicFrame>
        <p:nvGraphicFramePr>
          <p:cNvPr id="2" name="Diagrama 1"/>
          <p:cNvGraphicFramePr/>
          <p:nvPr>
            <p:extLst/>
          </p:nvPr>
        </p:nvGraphicFramePr>
        <p:xfrm>
          <a:off x="136478" y="1092174"/>
          <a:ext cx="12055522" cy="57590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6" name="Seta para a direita 5"/>
          <p:cNvSpPr/>
          <p:nvPr/>
        </p:nvSpPr>
        <p:spPr>
          <a:xfrm rot="19746417">
            <a:off x="6128509" y="4941598"/>
            <a:ext cx="2981982" cy="192797"/>
          </a:xfrm>
          <a:prstGeom prst="rightArrow">
            <a:avLst/>
          </a:prstGeom>
          <a:solidFill>
            <a:srgbClr val="FFC000"/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b="1" dirty="0"/>
          </a:p>
        </p:txBody>
      </p:sp>
      <p:pic>
        <p:nvPicPr>
          <p:cNvPr id="25" name="Imagem 24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4414" y="1"/>
            <a:ext cx="4377586" cy="330924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6" name="Seta para a direita 25"/>
          <p:cNvSpPr/>
          <p:nvPr/>
        </p:nvSpPr>
        <p:spPr>
          <a:xfrm rot="19785383">
            <a:off x="2740181" y="3237355"/>
            <a:ext cx="5619775" cy="189084"/>
          </a:xfrm>
          <a:prstGeom prst="rightArrow">
            <a:avLst/>
          </a:prstGeom>
          <a:solidFill>
            <a:srgbClr val="FFC000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3" name="Retângulo 2"/>
          <p:cNvSpPr/>
          <p:nvPr/>
        </p:nvSpPr>
        <p:spPr>
          <a:xfrm>
            <a:off x="2007195" y="4881291"/>
            <a:ext cx="2336964" cy="971416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lvl="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t-PT" sz="1400" b="1" dirty="0">
                <a:solidFill>
                  <a:schemeClr val="accent5">
                    <a:lumMod val="50000"/>
                  </a:schemeClr>
                </a:solidFill>
                <a:latin typeface="Candara" panose="020E0502030303020204" pitchFamily="34" charset="0"/>
              </a:rPr>
              <a:t>Tratamento documental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t-PT" sz="1400" b="1" dirty="0">
                <a:solidFill>
                  <a:schemeClr val="accent5">
                    <a:lumMod val="50000"/>
                  </a:schemeClr>
                </a:solidFill>
                <a:latin typeface="Candara" panose="020E0502030303020204" pitchFamily="34" charset="0"/>
              </a:rPr>
              <a:t>Depósito no </a:t>
            </a:r>
            <a:r>
              <a:rPr lang="pt-PT" sz="1400" b="1" dirty="0" smtClean="0">
                <a:solidFill>
                  <a:schemeClr val="accent5">
                    <a:lumMod val="50000"/>
                  </a:schemeClr>
                </a:solidFill>
                <a:latin typeface="Candara" panose="020E0502030303020204" pitchFamily="34" charset="0"/>
              </a:rPr>
              <a:t>Repositório</a:t>
            </a:r>
            <a:endParaRPr lang="pt-PT" sz="1400" dirty="0">
              <a:solidFill>
                <a:schemeClr val="accent5">
                  <a:lumMod val="50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18" name="Seta para a direita 17"/>
          <p:cNvSpPr/>
          <p:nvPr/>
        </p:nvSpPr>
        <p:spPr>
          <a:xfrm rot="5400000">
            <a:off x="287519" y="3939542"/>
            <a:ext cx="1320908" cy="225824"/>
          </a:xfrm>
          <a:prstGeom prst="rightArrow">
            <a:avLst/>
          </a:prstGeom>
          <a:solidFill>
            <a:srgbClr val="FFC000"/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b="1" dirty="0"/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954094" y="3461846"/>
            <a:ext cx="2117661" cy="1271509"/>
          </a:xfrm>
          <a:prstGeom prst="rect">
            <a:avLst/>
          </a:prstGeom>
        </p:spPr>
      </p:pic>
      <p:pic>
        <p:nvPicPr>
          <p:cNvPr id="11" name="Imagem 10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182400" y="2561309"/>
            <a:ext cx="2353260" cy="841321"/>
          </a:xfrm>
          <a:prstGeom prst="rect">
            <a:avLst/>
          </a:prstGeom>
        </p:spPr>
      </p:pic>
      <p:pic>
        <p:nvPicPr>
          <p:cNvPr id="13" name="Imagem 12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832172" y="5636366"/>
            <a:ext cx="1519621" cy="1134650"/>
          </a:xfrm>
          <a:prstGeom prst="rect">
            <a:avLst/>
          </a:prstGeom>
        </p:spPr>
      </p:pic>
      <p:sp>
        <p:nvSpPr>
          <p:cNvPr id="14" name="Seta curvada para cima 13"/>
          <p:cNvSpPr/>
          <p:nvPr/>
        </p:nvSpPr>
        <p:spPr>
          <a:xfrm rot="17026375">
            <a:off x="9335493" y="4119202"/>
            <a:ext cx="4000427" cy="731520"/>
          </a:xfrm>
          <a:prstGeom prst="curvedUpArrow">
            <a:avLst/>
          </a:prstGeom>
          <a:solidFill>
            <a:srgbClr val="FFC000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solidFill>
                <a:schemeClr val="tx1"/>
              </a:solidFill>
            </a:endParaRPr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DC30-49CC-40BB-B0F0-A777CF3EC22A}" type="slidenum">
              <a:rPr lang="pt-PT" smtClean="0"/>
              <a:t>13</a:t>
            </a:fld>
            <a:endParaRPr lang="pt-PT" dirty="0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4395962" y="5355853"/>
            <a:ext cx="1719221" cy="1365622"/>
          </a:xfrm>
          <a:prstGeom prst="rect">
            <a:avLst/>
          </a:prstGeom>
        </p:spPr>
      </p:pic>
      <p:cxnSp>
        <p:nvCxnSpPr>
          <p:cNvPr id="33" name="Conexão em ângulos retos 32"/>
          <p:cNvCxnSpPr/>
          <p:nvPr/>
        </p:nvCxnSpPr>
        <p:spPr>
          <a:xfrm rot="5400000">
            <a:off x="5656769" y="3512870"/>
            <a:ext cx="1749249" cy="1743684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CaixaDeTexto 48"/>
          <p:cNvSpPr txBox="1"/>
          <p:nvPr/>
        </p:nvSpPr>
        <p:spPr>
          <a:xfrm>
            <a:off x="4119634" y="239220"/>
            <a:ext cx="3952731" cy="584775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sz="3200" b="1" dirty="0">
                <a:solidFill>
                  <a:schemeClr val="accent1">
                    <a:lumMod val="50000"/>
                  </a:schemeClr>
                </a:solidFill>
              </a:rPr>
              <a:t>MESTRADOS</a:t>
            </a:r>
          </a:p>
        </p:txBody>
      </p:sp>
      <p:pic>
        <p:nvPicPr>
          <p:cNvPr id="46" name="Imagem 45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6424553" y="5840358"/>
            <a:ext cx="2008562" cy="628140"/>
          </a:xfrm>
          <a:prstGeom prst="rect">
            <a:avLst/>
          </a:prstGeom>
        </p:spPr>
      </p:pic>
      <p:pic>
        <p:nvPicPr>
          <p:cNvPr id="48" name="Imagem 47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9100925" y="4792571"/>
            <a:ext cx="1970830" cy="774455"/>
          </a:xfrm>
          <a:prstGeom prst="rect">
            <a:avLst/>
          </a:prstGeom>
        </p:spPr>
      </p:pic>
      <p:sp>
        <p:nvSpPr>
          <p:cNvPr id="15" name="CaixaDeTexto 14"/>
          <p:cNvSpPr txBox="1"/>
          <p:nvPr/>
        </p:nvSpPr>
        <p:spPr>
          <a:xfrm>
            <a:off x="557140" y="6343641"/>
            <a:ext cx="78166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728998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6" grpId="0" animBg="1"/>
      <p:bldP spid="26" grpId="0" animBg="1"/>
      <p:bldP spid="3" grpId="0" animBg="1"/>
      <p:bldP spid="18" grpId="0" animBg="1"/>
      <p:bldP spid="1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C0468-57DB-4EA4-AC12-02CB3FE3D853}" type="slidenum">
              <a:rPr lang="pt-PT" smtClean="0"/>
              <a:t>14</a:t>
            </a:fld>
            <a:endParaRPr lang="pt-PT"/>
          </a:p>
        </p:txBody>
      </p:sp>
      <p:sp>
        <p:nvSpPr>
          <p:cNvPr id="6" name="CaixaDeTexto 5"/>
          <p:cNvSpPr txBox="1"/>
          <p:nvPr/>
        </p:nvSpPr>
        <p:spPr>
          <a:xfrm>
            <a:off x="3229897" y="1991032"/>
            <a:ext cx="5810864" cy="10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PT" dirty="0"/>
          </a:p>
        </p:txBody>
      </p:sp>
      <p:sp>
        <p:nvSpPr>
          <p:cNvPr id="8" name="AutoShape 2" descr="Resultado de imagem para 10Âº aniversario RCAA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9" name="AutoShape 4" descr="Resultado de imagem para 10Âº aniversario RCAAP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pic>
        <p:nvPicPr>
          <p:cNvPr id="1030" name="Picture 6" descr="Imagem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613" y="1449388"/>
            <a:ext cx="7532187" cy="4906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aixaDeTexto 1"/>
          <p:cNvSpPr txBox="1"/>
          <p:nvPr/>
        </p:nvSpPr>
        <p:spPr>
          <a:xfrm>
            <a:off x="4890977" y="1449388"/>
            <a:ext cx="6852067" cy="286232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400" b="1" dirty="0">
                <a:solidFill>
                  <a:schemeClr val="accent5">
                    <a:lumMod val="50000"/>
                  </a:schemeClr>
                </a:solidFill>
              </a:rPr>
              <a:t>No âmbito das comemorações do 10º Aniversário do Projeto RCAAP foram atribuídos </a:t>
            </a:r>
            <a:r>
              <a:rPr lang="pt-PT" sz="2400" b="1" dirty="0" smtClean="0">
                <a:solidFill>
                  <a:schemeClr val="accent5">
                    <a:lumMod val="50000"/>
                  </a:schemeClr>
                </a:solidFill>
              </a:rPr>
              <a:t>prémios </a:t>
            </a:r>
            <a:r>
              <a:rPr lang="pt-PT" sz="2400" b="1" dirty="0">
                <a:solidFill>
                  <a:schemeClr val="accent5">
                    <a:lumMod val="50000"/>
                  </a:schemeClr>
                </a:solidFill>
              </a:rPr>
              <a:t>de reconhecimento pelo trabalho desenvolvido pelas Instituições de Ensino Superior, nos diferentes </a:t>
            </a:r>
            <a:r>
              <a:rPr lang="pt-PT" sz="2400" b="1" dirty="0" smtClean="0">
                <a:solidFill>
                  <a:schemeClr val="accent5">
                    <a:lumMod val="50000"/>
                  </a:schemeClr>
                </a:solidFill>
              </a:rPr>
              <a:t>subsistemas.</a:t>
            </a:r>
            <a:endParaRPr lang="pt-PT" sz="2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527613" y="3657600"/>
            <a:ext cx="11215431" cy="269875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pt-PT" sz="3200" b="1" dirty="0" smtClean="0">
                <a:solidFill>
                  <a:schemeClr val="tx1"/>
                </a:solidFill>
              </a:rPr>
              <a:t>Instituição </a:t>
            </a:r>
            <a:r>
              <a:rPr lang="pt-PT" sz="3200" b="1" dirty="0">
                <a:solidFill>
                  <a:schemeClr val="tx1"/>
                </a:solidFill>
              </a:rPr>
              <a:t>com maior taxa de cumprimento do Depósito Legal </a:t>
            </a:r>
            <a:endParaRPr lang="pt-PT" sz="3200" b="1" dirty="0" smtClean="0">
              <a:solidFill>
                <a:schemeClr val="tx1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pt-PT" sz="3200" b="1" dirty="0" smtClean="0">
                <a:solidFill>
                  <a:schemeClr val="tx1"/>
                </a:solidFill>
              </a:rPr>
              <a:t>Registos </a:t>
            </a:r>
            <a:r>
              <a:rPr lang="pt-PT" sz="3200" b="1" dirty="0">
                <a:solidFill>
                  <a:schemeClr val="tx1"/>
                </a:solidFill>
              </a:rPr>
              <a:t>no RENATES, validados com </a:t>
            </a:r>
            <a:r>
              <a:rPr lang="pt-PT" sz="3200" b="1" dirty="0" err="1" smtClean="0">
                <a:solidFill>
                  <a:schemeClr val="tx1"/>
                </a:solidFill>
              </a:rPr>
              <a:t>handle</a:t>
            </a:r>
            <a:r>
              <a:rPr lang="pt-PT" sz="3200" b="1" dirty="0" smtClean="0">
                <a:solidFill>
                  <a:schemeClr val="tx1"/>
                </a:solidFill>
              </a:rPr>
              <a:t> </a:t>
            </a:r>
            <a:r>
              <a:rPr lang="pt-PT" sz="3200" b="1" dirty="0">
                <a:solidFill>
                  <a:schemeClr val="tx1"/>
                </a:solidFill>
              </a:rPr>
              <a:t>de um repositório da rede RCAAP</a:t>
            </a:r>
          </a:p>
        </p:txBody>
      </p:sp>
    </p:spTree>
    <p:extLst>
      <p:ext uri="{BB962C8B-B14F-4D97-AF65-F5344CB8AC3E}">
        <p14:creationId xmlns:p14="http://schemas.microsoft.com/office/powerpoint/2010/main" val="2133417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C0468-57DB-4EA4-AC12-02CB3FE3D853}" type="slidenum">
              <a:rPr lang="pt-PT" smtClean="0"/>
              <a:t>15</a:t>
            </a:fld>
            <a:endParaRPr lang="pt-PT"/>
          </a:p>
        </p:txBody>
      </p:sp>
      <p:pic>
        <p:nvPicPr>
          <p:cNvPr id="8" name="Picture 2" descr="https://rcaap.files.wordpress.com/2018/12/Pr%C3%A9mio_Mr.Certinho.jpg?w=201&amp;h=22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2775" y="2732497"/>
            <a:ext cx="2766940" cy="3083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ângulo 1"/>
          <p:cNvSpPr/>
          <p:nvPr/>
        </p:nvSpPr>
        <p:spPr>
          <a:xfrm>
            <a:off x="361950" y="2049552"/>
            <a:ext cx="114681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pt-PT" altLang="pt-PT" sz="2000" b="1" dirty="0" smtClean="0">
                <a:solidFill>
                  <a:srgbClr val="333333"/>
                </a:solidFill>
              </a:rPr>
              <a:t>Foi atribuído um prémio por subsistema de ensino de acordo com o seguinte cálculo: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pt-PT" altLang="pt-PT" sz="2000" b="1" dirty="0" smtClean="0"/>
          </a:p>
          <a:p>
            <a:pPr lvl="1">
              <a:lnSpc>
                <a:spcPct val="150000"/>
              </a:lnSpc>
            </a:pPr>
            <a:r>
              <a:rPr lang="pt-PT" altLang="pt-PT" sz="2000" b="1" dirty="0" smtClean="0"/>
              <a:t>Origem </a:t>
            </a:r>
            <a:r>
              <a:rPr lang="pt-PT" altLang="pt-PT" sz="2000" b="1" dirty="0"/>
              <a:t>dos dados – Base de dados </a:t>
            </a:r>
            <a:r>
              <a:rPr lang="pt-PT" altLang="pt-PT" sz="2000" b="1" dirty="0" smtClean="0"/>
              <a:t>RENATES</a:t>
            </a:r>
          </a:p>
          <a:p>
            <a:pPr lvl="1">
              <a:lnSpc>
                <a:spcPct val="150000"/>
              </a:lnSpc>
            </a:pPr>
            <a:r>
              <a:rPr lang="pt-PT" altLang="pt-PT" sz="2000" b="1" dirty="0" smtClean="0"/>
              <a:t>Indicadores:</a:t>
            </a:r>
          </a:p>
          <a:p>
            <a:pPr lvl="2">
              <a:lnSpc>
                <a:spcPct val="150000"/>
              </a:lnSpc>
            </a:pPr>
            <a:r>
              <a:rPr lang="pt-PT" altLang="pt-PT" sz="2000" b="1" dirty="0" smtClean="0"/>
              <a:t>A </a:t>
            </a:r>
            <a:r>
              <a:rPr lang="pt-PT" altLang="pt-PT" sz="2000" b="1" dirty="0"/>
              <a:t>– Nº total de registos no RENATES por instituição (T&amp;D</a:t>
            </a:r>
            <a:r>
              <a:rPr lang="pt-PT" altLang="pt-PT" sz="2000" b="1" dirty="0" smtClean="0"/>
              <a:t>) </a:t>
            </a:r>
            <a:r>
              <a:rPr lang="pt-PT" altLang="pt-PT" sz="2000" b="1" dirty="0"/>
              <a:t/>
            </a:r>
            <a:br>
              <a:rPr lang="pt-PT" altLang="pt-PT" sz="2000" b="1" dirty="0"/>
            </a:br>
            <a:r>
              <a:rPr lang="pt-PT" altLang="pt-PT" sz="2000" b="1" dirty="0"/>
              <a:t>B – Nº total de </a:t>
            </a:r>
            <a:r>
              <a:rPr lang="pt-PT" altLang="pt-PT" sz="2000" b="1" dirty="0" smtClean="0"/>
              <a:t>registos </a:t>
            </a:r>
            <a:r>
              <a:rPr lang="pt-PT" altLang="pt-PT" sz="2000" b="1" dirty="0"/>
              <a:t>no RENATES validados com HANDLE no </a:t>
            </a:r>
            <a:r>
              <a:rPr lang="pt-PT" altLang="pt-PT" sz="2000" b="1" dirty="0" smtClean="0"/>
              <a:t>RCAAP</a:t>
            </a:r>
          </a:p>
          <a:p>
            <a:pPr lvl="2">
              <a:lnSpc>
                <a:spcPct val="150000"/>
              </a:lnSpc>
            </a:pPr>
            <a:r>
              <a:rPr lang="pt-PT" altLang="pt-PT" sz="2000" b="1" dirty="0" smtClean="0">
                <a:solidFill>
                  <a:srgbClr val="333333"/>
                </a:solidFill>
              </a:rPr>
              <a:t>Taxa </a:t>
            </a:r>
            <a:r>
              <a:rPr lang="pt-PT" altLang="pt-PT" sz="2000" b="1" dirty="0">
                <a:solidFill>
                  <a:srgbClr val="333333"/>
                </a:solidFill>
              </a:rPr>
              <a:t>de cumprimento = B / </a:t>
            </a:r>
            <a:r>
              <a:rPr lang="pt-PT" altLang="pt-PT" sz="2000" b="1" dirty="0" smtClean="0">
                <a:solidFill>
                  <a:srgbClr val="333333"/>
                </a:solidFill>
              </a:rPr>
              <a:t>A</a:t>
            </a:r>
          </a:p>
          <a:p>
            <a:pPr lvl="1">
              <a:lnSpc>
                <a:spcPct val="150000"/>
              </a:lnSpc>
            </a:pPr>
            <a:r>
              <a:rPr lang="pt-PT" altLang="pt-PT" sz="2000" b="1" dirty="0" smtClean="0">
                <a:solidFill>
                  <a:srgbClr val="333333"/>
                </a:solidFill>
              </a:rPr>
              <a:t>Foi </a:t>
            </a:r>
            <a:r>
              <a:rPr lang="pt-PT" altLang="pt-PT" sz="2000" b="1" dirty="0">
                <a:solidFill>
                  <a:srgbClr val="333333"/>
                </a:solidFill>
              </a:rPr>
              <a:t>considerado o fator dimensão (+ de 300 registos no RENATES)</a:t>
            </a:r>
            <a:r>
              <a:rPr lang="pt-PT" sz="2000" b="1" dirty="0"/>
              <a:t>  </a:t>
            </a:r>
            <a:endParaRPr lang="pt-PT" altLang="pt-PT" sz="2000" b="1" dirty="0">
              <a:solidFill>
                <a:srgbClr val="333333"/>
              </a:solidFill>
            </a:endParaRPr>
          </a:p>
          <a:p>
            <a:pPr lvl="1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pt-PT" altLang="pt-PT" sz="2000" b="1" dirty="0">
                <a:solidFill>
                  <a:srgbClr val="333333"/>
                </a:solidFill>
              </a:rPr>
              <a:t>Critério de </a:t>
            </a:r>
            <a:r>
              <a:rPr lang="pt-PT" altLang="pt-PT" sz="2000" b="1" dirty="0" smtClean="0">
                <a:solidFill>
                  <a:srgbClr val="333333"/>
                </a:solidFill>
              </a:rPr>
              <a:t>desempate - Maior </a:t>
            </a:r>
            <a:r>
              <a:rPr lang="pt-PT" altLang="pt-PT" sz="2000" b="1" dirty="0">
                <a:solidFill>
                  <a:srgbClr val="333333"/>
                </a:solidFill>
              </a:rPr>
              <a:t>número de registos no </a:t>
            </a:r>
            <a:r>
              <a:rPr lang="pt-PT" altLang="pt-PT" sz="2000" b="1" dirty="0" smtClean="0">
                <a:solidFill>
                  <a:srgbClr val="333333"/>
                </a:solidFill>
              </a:rPr>
              <a:t>RENATES</a:t>
            </a:r>
            <a:endParaRPr lang="pt-PT" altLang="pt-PT" sz="2000" b="1" dirty="0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331838" y="1449388"/>
            <a:ext cx="11528323" cy="600164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pt-PT" sz="11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   </a:t>
            </a:r>
            <a:endParaRPr kumimoji="0" lang="pt-PT" altLang="pt-PT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pt-PT" sz="28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+mn-lt"/>
              </a:rPr>
              <a:t>Cumprimento do Depósito Legal</a:t>
            </a:r>
          </a:p>
        </p:txBody>
      </p:sp>
    </p:spTree>
    <p:extLst>
      <p:ext uri="{BB962C8B-B14F-4D97-AF65-F5344CB8AC3E}">
        <p14:creationId xmlns:p14="http://schemas.microsoft.com/office/powerpoint/2010/main" val="3570385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5743" y="1449388"/>
            <a:ext cx="4240514" cy="4062412"/>
          </a:xfrm>
          <a:prstGeom prst="rect">
            <a:avLst/>
          </a:prstGeom>
        </p:spPr>
      </p:pic>
      <p:sp>
        <p:nvSpPr>
          <p:cNvPr id="5" name="CaixaDeTexto 4"/>
          <p:cNvSpPr txBox="1"/>
          <p:nvPr/>
        </p:nvSpPr>
        <p:spPr>
          <a:xfrm>
            <a:off x="4387850" y="1745952"/>
            <a:ext cx="34163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9600" dirty="0" smtClean="0"/>
              <a:t>100%</a:t>
            </a:r>
            <a:endParaRPr lang="pt-PT" sz="9600" dirty="0"/>
          </a:p>
        </p:txBody>
      </p:sp>
      <p:sp>
        <p:nvSpPr>
          <p:cNvPr id="2" name="Marcador de Posição do Número do Diapositivo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C0468-57DB-4EA4-AC12-02CB3FE3D853}" type="slidenum">
              <a:rPr lang="pt-PT" smtClean="0"/>
              <a:t>16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68925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381" y="1760750"/>
            <a:ext cx="4285238" cy="27779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C0468-57DB-4EA4-AC12-02CB3FE3D853}" type="slidenum">
              <a:rPr lang="pt-PT" smtClean="0"/>
              <a:t>17</a:t>
            </a:fld>
            <a:endParaRPr lang="pt-PT"/>
          </a:p>
        </p:txBody>
      </p:sp>
      <p:sp>
        <p:nvSpPr>
          <p:cNvPr id="7" name="Retângulo 6"/>
          <p:cNvSpPr/>
          <p:nvPr/>
        </p:nvSpPr>
        <p:spPr>
          <a:xfrm>
            <a:off x="336550" y="4942442"/>
            <a:ext cx="11518900" cy="754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pt-PT" altLang="pt-PT" sz="3200" b="1" dirty="0" smtClean="0">
                <a:solidFill>
                  <a:schemeClr val="accent5">
                    <a:lumMod val="75000"/>
                  </a:schemeClr>
                </a:solidFill>
              </a:rPr>
              <a:t>Ensino </a:t>
            </a:r>
            <a:r>
              <a:rPr lang="pt-PT" altLang="pt-PT" sz="3200" b="1" dirty="0">
                <a:solidFill>
                  <a:schemeClr val="accent5">
                    <a:lumMod val="75000"/>
                  </a:schemeClr>
                </a:solidFill>
              </a:rPr>
              <a:t>Superior Público – </a:t>
            </a:r>
            <a:r>
              <a:rPr lang="pt-PT" altLang="pt-PT" sz="3200" b="1" dirty="0" smtClean="0">
                <a:solidFill>
                  <a:schemeClr val="accent5">
                    <a:lumMod val="75000"/>
                  </a:schemeClr>
                </a:solidFill>
              </a:rPr>
              <a:t>Universitário</a:t>
            </a:r>
          </a:p>
        </p:txBody>
      </p:sp>
    </p:spTree>
    <p:extLst>
      <p:ext uri="{BB962C8B-B14F-4D97-AF65-F5344CB8AC3E}">
        <p14:creationId xmlns:p14="http://schemas.microsoft.com/office/powerpoint/2010/main" val="1623261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Número do Diapositivo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DC30-49CC-40BB-B0F0-A777CF3EC22A}" type="slidenum">
              <a:rPr lang="pt-PT" smtClean="0"/>
              <a:t>18</a:t>
            </a:fld>
            <a:endParaRPr lang="pt-PT"/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8198" y="1698129"/>
            <a:ext cx="8335603" cy="28224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1097044336"/>
              </p:ext>
            </p:extLst>
          </p:nvPr>
        </p:nvGraphicFramePr>
        <p:xfrm>
          <a:off x="2294944" y="1698129"/>
          <a:ext cx="7687256" cy="46889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823795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ADA9775A-AB45-4918-9600-033DF8097D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58174707-96A4-4CA6-A7DE-A2FF485B8DF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A5541C3F-F907-4588-A0E3-32FB082B715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0D90C4F5-84ED-4F89-80E1-6DB84B098C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3040B7E2-EF94-47F0-9D2A-6866330A9E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2E9FA5C5-1120-46A8-B482-210B24335C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Dgm bld="one"/>
        </p:bldSub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Número do Diapositivo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DC30-49CC-40BB-B0F0-A777CF3EC22A}" type="slidenum">
              <a:rPr lang="pt-PT" smtClean="0"/>
              <a:t>19</a:t>
            </a:fld>
            <a:endParaRPr lang="pt-PT"/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8198" y="1698129"/>
            <a:ext cx="8335603" cy="28224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7760" y="4411507"/>
            <a:ext cx="2576480" cy="17145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616156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Número do Diapositivo 1"/>
          <p:cNvSpPr>
            <a:spLocks noGrp="1"/>
          </p:cNvSpPr>
          <p:nvPr>
            <p:ph type="sldNum" sz="quarter" idx="12"/>
          </p:nvPr>
        </p:nvSpPr>
        <p:spPr>
          <a:effectLst>
            <a:reflection blurRad="6350" stA="50000" endA="300" endPos="90000" dir="5400000" sy="-100000" algn="bl" rotWithShape="0"/>
          </a:effectLst>
        </p:spPr>
        <p:txBody>
          <a:bodyPr/>
          <a:lstStyle/>
          <a:p>
            <a:fld id="{32E6DC30-49CC-40BB-B0F0-A777CF3EC22A}" type="slidenum">
              <a:rPr lang="pt-PT" smtClean="0"/>
              <a:t>2</a:t>
            </a:fld>
            <a:endParaRPr lang="pt-PT"/>
          </a:p>
        </p:txBody>
      </p:sp>
      <p:sp>
        <p:nvSpPr>
          <p:cNvPr id="3" name="AutoShape 2" descr="Resultado de imagem para estudante universitario chape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5" name="AutoShape 4" descr="Resultado de imagem para crescimento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7" name="AutoShape 6" descr="Resultado de imagem para crescimento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pic>
        <p:nvPicPr>
          <p:cNvPr id="1038" name="Picture 14" descr="Resultado de imagem para crescimento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8237" y="1484313"/>
            <a:ext cx="5355525" cy="32133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0000" endA="300" endPos="90000" dir="5400000" sy="-100000" algn="bl" rotWithShape="0"/>
          </a:effectLst>
          <a:extLst/>
        </p:spPr>
      </p:pic>
      <p:sp>
        <p:nvSpPr>
          <p:cNvPr id="11" name="AutoShape 16" descr="Resultado de imagem para formatura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pic>
        <p:nvPicPr>
          <p:cNvPr id="15" name="Imagem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7530" y="1484313"/>
            <a:ext cx="2836659" cy="2649805"/>
          </a:xfrm>
          <a:prstGeom prst="rect">
            <a:avLst/>
          </a:prstGeom>
        </p:spPr>
      </p:pic>
      <p:sp>
        <p:nvSpPr>
          <p:cNvPr id="16" name="CaixaDeTexto 15"/>
          <p:cNvSpPr txBox="1"/>
          <p:nvPr/>
        </p:nvSpPr>
        <p:spPr>
          <a:xfrm>
            <a:off x="9065261" y="8063031"/>
            <a:ext cx="3110262" cy="988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PT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30002" y="2822095"/>
            <a:ext cx="2531996" cy="24324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02218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Número do Diapositivo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DC30-49CC-40BB-B0F0-A777CF3EC22A}" type="slidenum">
              <a:rPr lang="pt-PT" smtClean="0"/>
              <a:t>20</a:t>
            </a:fld>
            <a:endParaRPr lang="pt-PT"/>
          </a:p>
        </p:txBody>
      </p:sp>
      <p:sp>
        <p:nvSpPr>
          <p:cNvPr id="6" name="CaixaDeTexto 5"/>
          <p:cNvSpPr txBox="1"/>
          <p:nvPr/>
        </p:nvSpPr>
        <p:spPr>
          <a:xfrm>
            <a:off x="2501900" y="2673151"/>
            <a:ext cx="718820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4000" dirty="0" smtClean="0">
                <a:latin typeface="Candara" panose="020E0502030303020204" pitchFamily="34" charset="0"/>
              </a:rPr>
              <a:t>Grata pela atenção!</a:t>
            </a:r>
          </a:p>
          <a:p>
            <a:pPr algn="ctr"/>
            <a:endParaRPr lang="pt-PT" sz="2800" dirty="0"/>
          </a:p>
          <a:p>
            <a:pPr algn="ctr"/>
            <a:r>
              <a:rPr lang="pt-PT" dirty="0" smtClean="0"/>
              <a:t>Madalena Carvalho</a:t>
            </a:r>
          </a:p>
          <a:p>
            <a:pPr algn="ctr"/>
            <a:r>
              <a:rPr lang="pt-PT" dirty="0" smtClean="0">
                <a:hlinkClick r:id="rId2"/>
              </a:rPr>
              <a:t>maria.carvalho@uab.pt</a:t>
            </a:r>
            <a:r>
              <a:rPr lang="pt-PT" dirty="0" smtClean="0"/>
              <a:t> 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528195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Número do Diapositivo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DC30-49CC-40BB-B0F0-A777CF3EC22A}" type="slidenum">
              <a:rPr lang="pt-PT" smtClean="0"/>
              <a:t>3</a:t>
            </a:fld>
            <a:endParaRPr lang="pt-PT"/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8198" y="1698129"/>
            <a:ext cx="8335603" cy="28224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0000" endA="300" endPos="90000" dir="5400000" sy="-100000" algn="bl" rotWithShape="0"/>
          </a:effectLst>
        </p:spPr>
      </p:pic>
      <p:sp>
        <p:nvSpPr>
          <p:cNvPr id="5" name="CaixaDeTexto 4"/>
          <p:cNvSpPr txBox="1"/>
          <p:nvPr/>
        </p:nvSpPr>
        <p:spPr>
          <a:xfrm>
            <a:off x="1928199" y="4294162"/>
            <a:ext cx="833560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3600" b="1" dirty="0">
                <a:latin typeface="Candara" panose="020E0502030303020204" pitchFamily="34" charset="0"/>
              </a:rPr>
              <a:t>Conselho Científico</a:t>
            </a:r>
          </a:p>
          <a:p>
            <a:pPr>
              <a:lnSpc>
                <a:spcPct val="150000"/>
              </a:lnSpc>
            </a:pPr>
            <a:r>
              <a:rPr lang="pt-PT" sz="3600" b="1" dirty="0" smtClean="0">
                <a:latin typeface="Candara" panose="020E0502030303020204" pitchFamily="34" charset="0"/>
              </a:rPr>
              <a:t>Direção de Serviços </a:t>
            </a:r>
            <a:r>
              <a:rPr lang="pt-PT" sz="3600" b="1" dirty="0">
                <a:latin typeface="Candara" panose="020E0502030303020204" pitchFamily="34" charset="0"/>
              </a:rPr>
              <a:t>Académicos</a:t>
            </a:r>
          </a:p>
          <a:p>
            <a:pPr>
              <a:lnSpc>
                <a:spcPct val="150000"/>
              </a:lnSpc>
            </a:pPr>
            <a:r>
              <a:rPr lang="pt-PT" sz="3600" b="1" dirty="0">
                <a:latin typeface="Candara" panose="020E0502030303020204" pitchFamily="34" charset="0"/>
              </a:rPr>
              <a:t>Direção de Serviços de Documentação</a:t>
            </a:r>
            <a:r>
              <a:rPr lang="pt-PT" sz="3600" dirty="0">
                <a:latin typeface="Candara" panose="020E0502030303020204" pitchFamily="34" charset="0"/>
              </a:rPr>
              <a:t> </a:t>
            </a: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5144" y="2241270"/>
            <a:ext cx="2603499" cy="26034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0000" endA="300" endPos="90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58056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368710" y="1955279"/>
            <a:ext cx="11500668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PT" sz="3200" b="1" dirty="0">
              <a:solidFill>
                <a:schemeClr val="accent1">
                  <a:lumMod val="50000"/>
                </a:schemeClr>
              </a:solidFill>
              <a:latin typeface="Candara" panose="020E0502030303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pt-PT" sz="3200" b="1" dirty="0" smtClean="0">
                <a:latin typeface="Candara" panose="020E0502030303020204" pitchFamily="34" charset="0"/>
                <a:hlinkClick r:id="rId2"/>
              </a:rPr>
              <a:t>Política </a:t>
            </a:r>
            <a:r>
              <a:rPr lang="pt-PT" sz="3200" b="1" dirty="0">
                <a:latin typeface="Candara" panose="020E0502030303020204" pitchFamily="34" charset="0"/>
                <a:hlinkClick r:id="rId2"/>
              </a:rPr>
              <a:t>Institucional de Acesso Aberto </a:t>
            </a:r>
            <a:r>
              <a:rPr lang="pt-PT" sz="3200" b="1" dirty="0" smtClean="0">
                <a:latin typeface="Candara" panose="020E0502030303020204" pitchFamily="34" charset="0"/>
                <a:hlinkClick r:id="rId2"/>
              </a:rPr>
              <a:t>UAb</a:t>
            </a:r>
            <a:endParaRPr lang="pt-PT" sz="3200" b="1" dirty="0" smtClean="0">
              <a:latin typeface="Candara" panose="020E0502030303020204" pitchFamily="34" charset="0"/>
            </a:endParaRPr>
          </a:p>
          <a:p>
            <a:pPr lvl="0" algn="ctr">
              <a:lnSpc>
                <a:spcPct val="150000"/>
              </a:lnSpc>
            </a:pPr>
            <a:r>
              <a:rPr lang="pt-PT" sz="3200" b="1" dirty="0" smtClean="0">
                <a:latin typeface="Candara" panose="020E0502030303020204" pitchFamily="34" charset="0"/>
                <a:hlinkClick r:id="rId3"/>
              </a:rPr>
              <a:t>Decreto-Lei </a:t>
            </a:r>
            <a:r>
              <a:rPr lang="pt-PT" sz="3200" b="1" dirty="0">
                <a:latin typeface="Candara" panose="020E0502030303020204" pitchFamily="34" charset="0"/>
                <a:hlinkClick r:id="rId3"/>
              </a:rPr>
              <a:t>nº 115/2013 de 7 de agosto – Artigo </a:t>
            </a:r>
            <a:r>
              <a:rPr lang="pt-PT" sz="3200" b="1" dirty="0" smtClean="0">
                <a:latin typeface="Candara" panose="020E0502030303020204" pitchFamily="34" charset="0"/>
                <a:hlinkClick r:id="rId3"/>
              </a:rPr>
              <a:t>50º</a:t>
            </a:r>
            <a:endParaRPr lang="pt-PT" sz="3200" b="1" dirty="0" smtClean="0">
              <a:latin typeface="Candara" panose="020E0502030303020204" pitchFamily="34" charset="0"/>
            </a:endParaRPr>
          </a:p>
          <a:p>
            <a:pPr lvl="0" algn="ctr">
              <a:lnSpc>
                <a:spcPct val="150000"/>
              </a:lnSpc>
            </a:pPr>
            <a:r>
              <a:rPr lang="pt-PT" sz="32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 </a:t>
            </a:r>
            <a:r>
              <a:rPr lang="pt-PT" sz="3200" b="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andara" panose="020E0502030303020204" pitchFamily="34" charset="0"/>
                <a:hlinkClick r:id="rId4"/>
              </a:rPr>
              <a:t>Portaria n.º 285/2015 </a:t>
            </a:r>
            <a:endParaRPr lang="pt-PT" sz="3200" b="1" dirty="0">
              <a:latin typeface="Candara" panose="020E0502030303020204" pitchFamily="34" charset="0"/>
            </a:endParaRPr>
          </a:p>
          <a:p>
            <a:endParaRPr lang="pt-PT" sz="3200" b="1" dirty="0">
              <a:solidFill>
                <a:schemeClr val="accent1">
                  <a:lumMod val="50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2" name="Marcador de Posição do Número do Diapositivo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DC30-49CC-40BB-B0F0-A777CF3EC22A}" type="slidenum">
              <a:rPr lang="pt-PT" smtClean="0"/>
              <a:t>4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78965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Número do Diapositivo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DC30-49CC-40BB-B0F0-A777CF3EC22A}" type="slidenum">
              <a:rPr lang="pt-PT" smtClean="0"/>
              <a:t>5</a:t>
            </a:fld>
            <a:endParaRPr lang="pt-PT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542978772"/>
              </p:ext>
            </p:extLst>
          </p:nvPr>
        </p:nvGraphicFramePr>
        <p:xfrm>
          <a:off x="1803400" y="1714500"/>
          <a:ext cx="8572500" cy="4508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3826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062AA2A-3F46-48C0-945B-5CE825CF79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0245408-5DDC-4CEE-BE69-65BE06DD98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E17B29B-94DD-41B0-9711-12632CAE57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5D06D17-8C6A-46E9-A353-1D0C0785D4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Número do Diapositivo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DC30-49CC-40BB-B0F0-A777CF3EC22A}" type="slidenum">
              <a:rPr lang="pt-PT" smtClean="0"/>
              <a:t>6</a:t>
            </a:fld>
            <a:endParaRPr lang="pt-PT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395261537"/>
              </p:ext>
            </p:extLst>
          </p:nvPr>
        </p:nvGraphicFramePr>
        <p:xfrm>
          <a:off x="1092200" y="1739900"/>
          <a:ext cx="10045700" cy="4508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81204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062AA2A-3F46-48C0-945B-5CE825CF79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0245408-5DDC-4CEE-BE69-65BE06DD98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E17B29B-94DD-41B0-9711-12632CAE57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5D06D17-8C6A-46E9-A353-1D0C0785D4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8B03701-9D10-419F-8ED4-88CA701CBE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Número do Diapositivo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DC30-49CC-40BB-B0F0-A777CF3EC22A}" type="slidenum">
              <a:rPr lang="pt-PT" smtClean="0"/>
              <a:t>7</a:t>
            </a:fld>
            <a:endParaRPr lang="pt-PT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55042854"/>
              </p:ext>
            </p:extLst>
          </p:nvPr>
        </p:nvGraphicFramePr>
        <p:xfrm>
          <a:off x="2511379" y="1701263"/>
          <a:ext cx="7276565" cy="4508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38087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Número do Diapositivo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DC30-49CC-40BB-B0F0-A777CF3EC22A}" type="slidenum">
              <a:rPr lang="pt-PT" smtClean="0"/>
              <a:t>8</a:t>
            </a:fld>
            <a:endParaRPr lang="pt-PT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9200" y="2133494"/>
            <a:ext cx="7213600" cy="42228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AutoShape 2" descr="Resultado de imagem para DireÃ§Ã£o-Geral de EstatÃ­sticas da EducaÃ§Ã£o e CiÃªnc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pic>
        <p:nvPicPr>
          <p:cNvPr id="7" name="Imagem 6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7537" y="1321218"/>
            <a:ext cx="3336925" cy="78059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941606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338291" y="1501994"/>
            <a:ext cx="1151541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pt-PT" sz="3200" b="1" dirty="0" smtClean="0">
                <a:latin typeface="Candara" panose="020E0502030303020204" pitchFamily="34" charset="0"/>
              </a:rPr>
              <a:t>Gestão </a:t>
            </a:r>
            <a:r>
              <a:rPr lang="pt-PT" sz="3200" b="1" dirty="0">
                <a:latin typeface="Candara" panose="020E0502030303020204" pitchFamily="34" charset="0"/>
              </a:rPr>
              <a:t>da versão final das provas académicas defendidas na UAb</a:t>
            </a:r>
          </a:p>
          <a:p>
            <a:pPr marL="914400" lvl="1" indent="-457200">
              <a:lnSpc>
                <a:spcPct val="200000"/>
              </a:lnSpc>
              <a:buFont typeface="Wingdings" panose="05000000000000000000" pitchFamily="2" charset="2"/>
              <a:buChar char="Ø"/>
            </a:pPr>
            <a:endParaRPr lang="pt-PT" sz="3200" dirty="0" smtClean="0">
              <a:latin typeface="Candara" panose="020E0502030303020204" pitchFamily="34" charset="0"/>
            </a:endParaRPr>
          </a:p>
        </p:txBody>
      </p:sp>
      <p:sp>
        <p:nvSpPr>
          <p:cNvPr id="2" name="Marcador de Posição do Número do Diapositivo 1"/>
          <p:cNvSpPr>
            <a:spLocks noGrp="1"/>
          </p:cNvSpPr>
          <p:nvPr>
            <p:ph type="sldNum" sz="quarter" idx="12"/>
          </p:nvPr>
        </p:nvSpPr>
        <p:spPr>
          <a:xfrm>
            <a:off x="8574024" y="6130887"/>
            <a:ext cx="2743200" cy="365125"/>
          </a:xfrm>
        </p:spPr>
        <p:txBody>
          <a:bodyPr/>
          <a:lstStyle/>
          <a:p>
            <a:fld id="{32E6DC30-49CC-40BB-B0F0-A777CF3EC22A}" type="slidenum">
              <a:rPr lang="pt-PT" smtClean="0"/>
              <a:t>9</a:t>
            </a:fld>
            <a:endParaRPr lang="pt-PT" dirty="0"/>
          </a:p>
        </p:txBody>
      </p:sp>
      <p:pic>
        <p:nvPicPr>
          <p:cNvPr id="7" name="Imagem 6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1033" y="3335834"/>
            <a:ext cx="4616191" cy="1235102"/>
          </a:xfrm>
          <a:prstGeom prst="rect">
            <a:avLst/>
          </a:prstGeom>
        </p:spPr>
      </p:pic>
      <p:pic>
        <p:nvPicPr>
          <p:cNvPr id="10" name="Imagem 9">
            <a:hlinkClick r:id="rId4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8570" y="2665963"/>
            <a:ext cx="3643735" cy="2574844"/>
          </a:xfrm>
          <a:prstGeom prst="rect">
            <a:avLst/>
          </a:prstGeom>
        </p:spPr>
      </p:pic>
      <p:sp>
        <p:nvSpPr>
          <p:cNvPr id="15" name="Seta curvada para baixo 14"/>
          <p:cNvSpPr/>
          <p:nvPr/>
        </p:nvSpPr>
        <p:spPr>
          <a:xfrm>
            <a:off x="4673600" y="2665963"/>
            <a:ext cx="2844800" cy="731520"/>
          </a:xfrm>
          <a:prstGeom prst="curvedDown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solidFill>
                <a:schemeClr val="tx1"/>
              </a:solidFill>
            </a:endParaRPr>
          </a:p>
        </p:txBody>
      </p:sp>
      <p:sp>
        <p:nvSpPr>
          <p:cNvPr id="16" name="Seta curvada para baixo 15"/>
          <p:cNvSpPr/>
          <p:nvPr/>
        </p:nvSpPr>
        <p:spPr>
          <a:xfrm rot="10800000">
            <a:off x="4673600" y="4570936"/>
            <a:ext cx="2844800" cy="731520"/>
          </a:xfrm>
          <a:prstGeom prst="curvedDown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8218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702</TotalTime>
  <Words>473</Words>
  <Application>Microsoft Office PowerPoint</Application>
  <PresentationFormat>Widescreen</PresentationFormat>
  <Paragraphs>80</Paragraphs>
  <Slides>20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Arial</vt:lpstr>
      <vt:lpstr>Calibri</vt:lpstr>
      <vt:lpstr>Calibri Light</vt:lpstr>
      <vt:lpstr>Candara</vt:lpstr>
      <vt:lpstr>Helvetica Neue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Carla Mourão</dc:creator>
  <cp:lastModifiedBy>word</cp:lastModifiedBy>
  <cp:revision>63</cp:revision>
  <dcterms:created xsi:type="dcterms:W3CDTF">2018-01-19T12:01:34Z</dcterms:created>
  <dcterms:modified xsi:type="dcterms:W3CDTF">2026-06-02T16:32:41Z</dcterms:modified>
</cp:coreProperties>
</file>