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81" r:id="rId4"/>
    <p:sldId id="360" r:id="rId5"/>
    <p:sldId id="361" r:id="rId6"/>
    <p:sldId id="362" r:id="rId8"/>
    <p:sldId id="352" r:id="rId9"/>
    <p:sldId id="358" r:id="rId10"/>
    <p:sldId id="359" r:id="rId11"/>
    <p:sldId id="353" r:id="rId12"/>
    <p:sldId id="271" r:id="rId13"/>
    <p:sldId id="257" r:id="rId14"/>
    <p:sldId id="280" r:id="rId15"/>
    <p:sldId id="273" r:id="rId16"/>
    <p:sldId id="259" r:id="rId17"/>
    <p:sldId id="269" r:id="rId18"/>
    <p:sldId id="258" r:id="rId19"/>
    <p:sldId id="278" r:id="rId20"/>
    <p:sldId id="357" r:id="rId21"/>
    <p:sldId id="268" r:id="rId22"/>
    <p:sldId id="349" r:id="rId23"/>
    <p:sldId id="325" r:id="rId24"/>
    <p:sldId id="326" r:id="rId25"/>
    <p:sldId id="327" r:id="rId26"/>
    <p:sldId id="328" r:id="rId27"/>
    <p:sldId id="363" r:id="rId2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94" autoAdjust="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11185-00C1-42BD-A514-49678D5FAB1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FC76A-D900-4106-AC54-61E5185F5D3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Database where the Multiple Access Path Problem (MAPP) can occur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DB74E-ECE7-4B1E-8E1F-D14BB5632CC7}" type="slidenum">
              <a:rPr lang="pt-PT" smtClean="0"/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Existe</a:t>
            </a:r>
            <a:r>
              <a:rPr lang="en-US" dirty="0"/>
              <a:t> a </a:t>
            </a:r>
            <a:r>
              <a:rPr lang="en-US" dirty="0" err="1"/>
              <a:t>necessidade</a:t>
            </a:r>
            <a:r>
              <a:rPr lang="en-US" dirty="0"/>
              <a:t> de </a:t>
            </a:r>
            <a:r>
              <a:rPr lang="en-US" dirty="0" err="1"/>
              <a:t>criar</a:t>
            </a:r>
            <a:r>
              <a:rPr lang="en-US" dirty="0"/>
              <a:t> um </a:t>
            </a:r>
            <a:r>
              <a:rPr lang="en-US" dirty="0" err="1"/>
              <a:t>fluxo</a:t>
            </a:r>
            <a:r>
              <a:rPr lang="en-US" dirty="0"/>
              <a:t> de </a:t>
            </a:r>
            <a:r>
              <a:rPr lang="en-US" dirty="0" err="1"/>
              <a:t>trabalho</a:t>
            </a:r>
            <a:r>
              <a:rPr lang="en-US" dirty="0"/>
              <a:t> (pipeline) para </a:t>
            </a:r>
            <a:r>
              <a:rPr lang="en-US" dirty="0" err="1"/>
              <a:t>realizar</a:t>
            </a:r>
            <a:r>
              <a:rPr lang="en-US" dirty="0"/>
              <a:t> o conjunto de </a:t>
            </a:r>
            <a:r>
              <a:rPr lang="en-US" dirty="0" err="1"/>
              <a:t>tarefas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5FC76A-D900-4106-AC54-61E5185F5D3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00A4203-0FF2-4DEB-9EF1-117E84502EBE}" type="slidenum">
              <a:rPr lang="pt-PT" altLang="pt-PT"/>
            </a:fld>
            <a:endParaRPr lang="pt-PT" altLang="pt-PT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</p:spPr>
        <p:txBody>
          <a:bodyPr/>
          <a:lstStyle/>
          <a:p>
            <a:pPr marL="0" indent="0" eaLnBrk="0" hangingPunct="0">
              <a:spcBef>
                <a:spcPct val="50000"/>
              </a:spcBef>
              <a:buFontTx/>
              <a:buNone/>
            </a:pPr>
            <a:r>
              <a:rPr lang="pt-PT" altLang="pt-PT" dirty="0"/>
              <a:t>- FCS: </a:t>
            </a:r>
            <a:r>
              <a:rPr lang="pt-PT" altLang="pt-PT" dirty="0" err="1"/>
              <a:t>Factores</a:t>
            </a:r>
            <a:r>
              <a:rPr lang="pt-PT" altLang="pt-PT" dirty="0"/>
              <a:t> Críticos de Sucesso</a:t>
            </a:r>
            <a:endParaRPr lang="pt-PT" altLang="pt-PT" dirty="0"/>
          </a:p>
          <a:p>
            <a:pPr marL="0" indent="0" eaLnBrk="0" hangingPunct="0">
              <a:spcBef>
                <a:spcPct val="50000"/>
              </a:spcBef>
              <a:buFontTx/>
              <a:buNone/>
            </a:pPr>
            <a:r>
              <a:rPr lang="pt-PT" altLang="pt-PT" dirty="0"/>
              <a:t>- KPI:  </a:t>
            </a:r>
            <a:r>
              <a:rPr lang="pt-PT" altLang="pt-PT" dirty="0" err="1"/>
              <a:t>key</a:t>
            </a:r>
            <a:r>
              <a:rPr lang="pt-PT" altLang="pt-PT" dirty="0"/>
              <a:t> </a:t>
            </a:r>
            <a:r>
              <a:rPr lang="pt-PT" altLang="pt-PT" dirty="0" err="1"/>
              <a:t>process</a:t>
            </a:r>
            <a:r>
              <a:rPr lang="pt-PT" altLang="pt-PT" dirty="0"/>
              <a:t> </a:t>
            </a:r>
            <a:r>
              <a:rPr lang="pt-PT" altLang="pt-PT" dirty="0" err="1"/>
              <a:t>indicators</a:t>
            </a:r>
            <a:endParaRPr lang="pt-PT" altLang="pt-PT" dirty="0"/>
          </a:p>
          <a:p>
            <a:pPr eaLnBrk="0" hangingPunct="0">
              <a:spcBef>
                <a:spcPct val="50000"/>
              </a:spcBef>
              <a:buFontTx/>
              <a:buChar char="-"/>
            </a:pPr>
            <a:r>
              <a:rPr lang="pt-PT" altLang="pt-PT" dirty="0"/>
              <a:t> Indicadores de desempenho (gestão por exceção utilizando indicadores simples do tipo dos semáforos)</a:t>
            </a:r>
            <a:endParaRPr lang="pt-PT" altLang="pt-PT" dirty="0"/>
          </a:p>
          <a:p>
            <a:endParaRPr lang="pt-PT" altLang="pt-P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CF1FA-2221-4D77-AE9B-C732BB6D33B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3650F-AE9A-4359-8ECD-E057CEBC9D5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8.m4a"/><Relationship Id="rId3" Type="http://schemas.openxmlformats.org/officeDocument/2006/relationships/audio" Target="../media/media8.m4a"/><Relationship Id="rId2" Type="http://schemas.openxmlformats.org/officeDocument/2006/relationships/image" Target="../media/image1.png"/><Relationship Id="rId1" Type="http://schemas.openxmlformats.org/officeDocument/2006/relationships/image" Target="../media/image12.png"/></Relationships>
</file>

<file path=ppt/slides/_rels/slide11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9.m4a" Type="http://schemas.microsoft.com/office/2007/relationships/media"/><Relationship Id="rId4" Target="../media/media9.m4a" Type="http://schemas.openxmlformats.org/officeDocument/2006/relationships/audio"/><Relationship Id="rId3" Target="../media/image1.png" Type="http://schemas.openxmlformats.org/officeDocument/2006/relationships/image"/><Relationship Id="rId2" Target="../media/image14.png" Type="http://schemas.openxmlformats.org/officeDocument/2006/relationships/image"/><Relationship Id="rId1" Target="../media/image13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media" Target="../media/media10.m4a"/><Relationship Id="rId4" Type="http://schemas.openxmlformats.org/officeDocument/2006/relationships/audio" Target="../media/media10.m4a"/><Relationship Id="rId3" Type="http://schemas.openxmlformats.org/officeDocument/2006/relationships/image" Target="../media/image1.png"/><Relationship Id="rId2" Type="http://schemas.openxmlformats.org/officeDocument/2006/relationships/image" Target="../media/image16.emf"/><Relationship Id="rId1" Type="http://schemas.openxmlformats.org/officeDocument/2006/relationships/image" Target="../media/image15.jpeg"/></Relationships>
</file>

<file path=ppt/slides/_rels/slide13.xml.rels><?xml version="1.0" encoding="UTF-8" standalone="yes" ?><Relationships xmlns="http://schemas.openxmlformats.org/package/2006/relationships"><Relationship Id="rId7" Target="../slideLayouts/slideLayout4.xml" Type="http://schemas.openxmlformats.org/officeDocument/2006/relationships/slideLayout"/><Relationship Id="rId6" Target="../media/image3.png" Type="http://schemas.openxmlformats.org/officeDocument/2006/relationships/image"/><Relationship Id="rId5" Target="../media/media11.m4a" Type="http://schemas.microsoft.com/office/2007/relationships/media"/><Relationship Id="rId4" Target="../media/media11.m4a" Type="http://schemas.openxmlformats.org/officeDocument/2006/relationships/audio"/><Relationship Id="rId3" Target="../media/image1.png" Type="http://schemas.openxmlformats.org/officeDocument/2006/relationships/image"/><Relationship Id="rId2" Target="../media/image18.png" Type="http://schemas.openxmlformats.org/officeDocument/2006/relationships/image"/><Relationship Id="rId1" Target="../media/image17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12.m4a" Type="http://schemas.microsoft.com/office/2007/relationships/media"/><Relationship Id="rId4" Target="../media/media12.m4a" Type="http://schemas.openxmlformats.org/officeDocument/2006/relationships/audio"/><Relationship Id="rId3" Target="../media/image1.png" Type="http://schemas.openxmlformats.org/officeDocument/2006/relationships/image"/><Relationship Id="rId2" Target="../media/image20.jpeg" Type="http://schemas.openxmlformats.org/officeDocument/2006/relationships/image"/><Relationship Id="rId1" Target="../media/image19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3" Type="http://schemas.microsoft.com/office/2007/relationships/media" Target="../media/media13.m4a"/><Relationship Id="rId2" Type="http://schemas.openxmlformats.org/officeDocument/2006/relationships/audio" Target="../media/media13.m4a"/><Relationship Id="rId1" Type="http://schemas.openxmlformats.org/officeDocument/2006/relationships/image" Target="../media/image1.png"/></Relationships>
</file>

<file path=ppt/slides/_rels/slide16.xml.rels><?xml version="1.0" encoding="UTF-8" standalone="yes" ?><Relationships xmlns="http://schemas.openxmlformats.org/package/2006/relationships"><Relationship Id="rId8" Target="../slideLayouts/slideLayout2.xml" Type="http://schemas.openxmlformats.org/officeDocument/2006/relationships/slideLayout"/><Relationship Id="rId7" Target="../media/image3.png" Type="http://schemas.openxmlformats.org/officeDocument/2006/relationships/image"/><Relationship Id="rId6" Target="../media/media14.m4a" Type="http://schemas.microsoft.com/office/2007/relationships/media"/><Relationship Id="rId5" Target="../media/media14.m4a" Type="http://schemas.openxmlformats.org/officeDocument/2006/relationships/audio"/><Relationship Id="rId4" Target="../media/image1.png" Type="http://schemas.openxmlformats.org/officeDocument/2006/relationships/image"/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media/image21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15.m4a" Type="http://schemas.microsoft.com/office/2007/relationships/media"/><Relationship Id="rId4" Target="../media/media15.m4a" Type="http://schemas.openxmlformats.org/officeDocument/2006/relationships/audio"/><Relationship Id="rId3" Target="../media/image1.png" Type="http://schemas.openxmlformats.org/officeDocument/2006/relationships/image"/><Relationship Id="rId2" Target="../media/image23.jpeg" Type="http://schemas.openxmlformats.org/officeDocument/2006/relationships/image"/><Relationship Id="rId1" Target="../media/image24.emf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media" Target="../media/media16.m4a"/><Relationship Id="rId4" Type="http://schemas.openxmlformats.org/officeDocument/2006/relationships/audio" Target="../media/media16.m4a"/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19.xml.rels><?xml version="1.0" encoding="UTF-8" standalone="yes" ?><Relationships xmlns="http://schemas.openxmlformats.org/package/2006/relationships"><Relationship Id="rId8" Target="../notesSlides/notesSlide3.xml" Type="http://schemas.openxmlformats.org/officeDocument/2006/relationships/notesSlide"/><Relationship Id="rId7" Target="../slideLayouts/slideLayout6.xml" Type="http://schemas.openxmlformats.org/officeDocument/2006/relationships/slideLayout"/><Relationship Id="rId6" Target="../media/image3.png" Type="http://schemas.openxmlformats.org/officeDocument/2006/relationships/image"/><Relationship Id="rId5" Target="../media/media17.m4a" Type="http://schemas.microsoft.com/office/2007/relationships/media"/><Relationship Id="rId4" Target="../media/media17.m4a" Type="http://schemas.openxmlformats.org/officeDocument/2006/relationships/audio"/><Relationship Id="rId3" Target="../media/image28.png" Type="http://schemas.openxmlformats.org/officeDocument/2006/relationships/image"/><Relationship Id="rId2" Target="../media/image27.jpeg" Type="http://schemas.openxmlformats.org/officeDocument/2006/relationships/image"/><Relationship Id="rId1" Target="../media/image1.pn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20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8.m4a" Type="http://schemas.microsoft.com/office/2007/relationships/media"/><Relationship Id="rId3" Target="../media/media18.m4a" Type="http://schemas.openxmlformats.org/officeDocument/2006/relationships/audio"/><Relationship Id="rId2" Target="../media/image1.png" Type="http://schemas.openxmlformats.org/officeDocument/2006/relationships/image"/><Relationship Id="rId1" Target="../media/image29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9.m4a" Type="http://schemas.microsoft.com/office/2007/relationships/media"/><Relationship Id="rId3" Target="../media/media19.m4a" Type="http://schemas.openxmlformats.org/officeDocument/2006/relationships/audio"/><Relationship Id="rId2" Target="../media/image1.png" Type="http://schemas.openxmlformats.org/officeDocument/2006/relationships/image"/><Relationship Id="rId1" Target="../media/image30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20.m4a" Type="http://schemas.microsoft.com/office/2007/relationships/media"/><Relationship Id="rId3" Target="../media/media20.m4a" Type="http://schemas.openxmlformats.org/officeDocument/2006/relationships/audio"/><Relationship Id="rId2" Target="../media/image1.png" Type="http://schemas.openxmlformats.org/officeDocument/2006/relationships/image"/><Relationship Id="rId1" Target="../media/image31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21.m4a" Type="http://schemas.microsoft.com/office/2007/relationships/media"/><Relationship Id="rId3" Target="../media/media21.m4a" Type="http://schemas.openxmlformats.org/officeDocument/2006/relationships/audio"/><Relationship Id="rId2" Target="../media/image1.png" Type="http://schemas.openxmlformats.org/officeDocument/2006/relationships/image"/><Relationship Id="rId1" Target="../media/image32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22.m4a" Type="http://schemas.microsoft.com/office/2007/relationships/media"/><Relationship Id="rId3" Target="../media/media22.m4a" Type="http://schemas.openxmlformats.org/officeDocument/2006/relationships/audio"/><Relationship Id="rId2" Target="../media/image1.png" Type="http://schemas.openxmlformats.org/officeDocument/2006/relationships/image"/><Relationship Id="rId1" Target="../media/image33.jpe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 ?><Relationships xmlns="http://schemas.openxmlformats.org/package/2006/relationships"><Relationship Id="rId7" Target="../notesSlides/notesSlide1.xml" Type="http://schemas.openxmlformats.org/officeDocument/2006/relationships/notesSlide"/><Relationship Id="rId6" Target="../slideLayouts/slideLayout4.xml" Type="http://schemas.openxmlformats.org/officeDocument/2006/relationships/slideLayout"/><Relationship Id="rId5" Target="../media/image3.png" Type="http://schemas.openxmlformats.org/officeDocument/2006/relationships/image"/><Relationship Id="rId4" Target="../media/media3.m4a" Type="http://schemas.microsoft.com/office/2007/relationships/media"/><Relationship Id="rId3" Target="../media/media3.m4a" Type="http://schemas.openxmlformats.org/officeDocument/2006/relationships/audio"/><Relationship Id="rId2" Target="../media/image1.png" Type="http://schemas.openxmlformats.org/officeDocument/2006/relationships/image"/><Relationship Id="rId1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4.m4a" Type="http://schemas.microsoft.com/office/2007/relationships/media"/><Relationship Id="rId4" Target="../media/media4.m4a" Type="http://schemas.openxmlformats.org/officeDocument/2006/relationships/audio"/><Relationship Id="rId3" Target="../media/image1.png" Type="http://schemas.openxmlformats.org/officeDocument/2006/relationships/image"/><Relationship Id="rId2" Target="../media/image8.png" Type="http://schemas.openxmlformats.org/officeDocument/2006/relationships/image"/><Relationship Id="rId1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7" Target="../notesSlides/notesSlide2.xml" Type="http://schemas.openxmlformats.org/officeDocument/2006/relationships/notesSlide"/><Relationship Id="rId6" Target="../slideLayouts/slideLayout4.xml" Type="http://schemas.openxmlformats.org/officeDocument/2006/relationships/slideLayout"/><Relationship Id="rId5" Target="../media/image3.png" Type="http://schemas.openxmlformats.org/officeDocument/2006/relationships/image"/><Relationship Id="rId4" Target="../media/media5.m4a" Type="http://schemas.microsoft.com/office/2007/relationships/media"/><Relationship Id="rId3" Target="../media/media5.m4a" Type="http://schemas.openxmlformats.org/officeDocument/2006/relationships/audio"/><Relationship Id="rId2" Target="../media/image1.png" Type="http://schemas.openxmlformats.org/officeDocument/2006/relationships/image"/><Relationship Id="rId1" Target="../media/image9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6.m4a"/><Relationship Id="rId3" Type="http://schemas.openxmlformats.org/officeDocument/2006/relationships/audio" Target="../media/media6.m4a"/><Relationship Id="rId2" Type="http://schemas.openxmlformats.org/officeDocument/2006/relationships/image" Target="../media/image1.png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7.m4a"/><Relationship Id="rId3" Type="http://schemas.openxmlformats.org/officeDocument/2006/relationships/audio" Target="../media/media7.m4a"/><Relationship Id="rId2" Type="http://schemas.openxmlformats.org/officeDocument/2006/relationships/image" Target="../media/image1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 </a:t>
            </a:r>
            <a:r>
              <a:rPr lang="en-US" dirty="0" err="1"/>
              <a:t>Acerca</a:t>
            </a:r>
            <a:r>
              <a:rPr lang="en-US" dirty="0"/>
              <a:t> dos Dados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engenharia</a:t>
            </a:r>
            <a:r>
              <a:rPr lang="en-US" dirty="0"/>
              <a:t> de dados</a:t>
            </a:r>
            <a:endParaRPr lang="en-US" dirty="0"/>
          </a:p>
          <a:p>
            <a:r>
              <a:rPr lang="en-US" dirty="0"/>
              <a:t>1.2 </a:t>
            </a:r>
            <a:r>
              <a:rPr lang="en-US" dirty="0" err="1"/>
              <a:t>operações</a:t>
            </a:r>
            <a:r>
              <a:rPr lang="en-US" dirty="0"/>
              <a:t> OLAP e </a:t>
            </a:r>
            <a:r>
              <a:rPr lang="en-US" dirty="0" err="1"/>
              <a:t>visualização</a:t>
            </a:r>
            <a:r>
              <a:rPr lang="en-US" dirty="0"/>
              <a:t> dados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438390" y="5993130"/>
            <a:ext cx="42240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[Engenharia dos Dados]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41486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967"/>
    </mc:Choice>
    <mc:Fallback>
      <p:transition spd="slow" advTm="20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Pivot table: multidimensional data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50636" y="1941629"/>
            <a:ext cx="10515600" cy="3267155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55563" y="98225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681"/>
    </mc:Choice>
    <mc:Fallback>
      <p:transition spd="slow" advTm="256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Dados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empresa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e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13913" y="2149867"/>
            <a:ext cx="10941728" cy="39511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135" y="3304632"/>
            <a:ext cx="4375951" cy="220293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30408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137"/>
    </mc:Choice>
    <mc:Fallback>
      <p:transition spd="slow" advTm="38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Cubo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OLAP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Data Warehousing - Quick Guide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288" y="2023798"/>
            <a:ext cx="4414654" cy="360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877" y="2408464"/>
            <a:ext cx="3473483" cy="191176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06342" y="10025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66"/>
    </mc:Choice>
    <mc:Fallback>
      <p:transition spd="slow" advTm="20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Dimensões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190387" y="2287289"/>
            <a:ext cx="6297411" cy="3790108"/>
          </a:xfrm>
        </p:spPr>
      </p:pic>
      <p:sp>
        <p:nvSpPr>
          <p:cNvPr id="6" name="Marcador de Posição de Conteúdo 5"/>
          <p:cNvSpPr>
            <a:spLocks noGrp="1"/>
          </p:cNvSpPr>
          <p:nvPr>
            <p:ph sz="half" idx="2"/>
          </p:nvPr>
        </p:nvSpPr>
        <p:spPr>
          <a:xfrm>
            <a:off x="838200" y="1781236"/>
            <a:ext cx="3103485" cy="4351338"/>
          </a:xfrm>
        </p:spPr>
        <p:txBody>
          <a:bodyPr/>
          <a:lstStyle/>
          <a:p>
            <a:r>
              <a:rPr lang="en-US" dirty="0"/>
              <a:t>Location</a:t>
            </a:r>
            <a:endParaRPr lang="en-US" dirty="0"/>
          </a:p>
          <a:p>
            <a:r>
              <a:rPr lang="en-US" dirty="0"/>
              <a:t>Time</a:t>
            </a:r>
            <a:endParaRPr lang="en-US" dirty="0"/>
          </a:p>
          <a:p>
            <a:r>
              <a:rPr lang="en-US" dirty="0"/>
              <a:t>Product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4622217" y="1781236"/>
            <a:ext cx="5226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Location hierarchy             Time hierarchy</a:t>
            </a:r>
            <a:endParaRPr lang="en-US" sz="2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99" y="3508497"/>
            <a:ext cx="3048000" cy="27146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8" name="1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635652" y="99192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267"/>
    </mc:Choice>
    <mc:Fallback>
      <p:transition spd="slow" advTm="22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Operações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OLAP: roll-up, drill-down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19355" y="2182280"/>
            <a:ext cx="4613684" cy="363141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80747"/>
            <a:ext cx="5558762" cy="383447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635652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95"/>
    </mc:Choice>
    <mc:Fallback>
      <p:transition spd="slow" advTm="200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PT" dirty="0"/>
              <a:t>OLAP: online </a:t>
            </a:r>
            <a:r>
              <a:rPr lang="en-US" altLang="pt-PT" dirty="0" err="1"/>
              <a:t>analitic</a:t>
            </a:r>
            <a:r>
              <a:rPr lang="en-US" altLang="pt-PT" dirty="0"/>
              <a:t> processing </a:t>
            </a:r>
            <a:endParaRPr lang="en-US" altLang="pt-PT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981200" y="1676400"/>
            <a:ext cx="2971800" cy="167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pt-PT" altLang="pt-PT" u="sng"/>
              <a:t>Vendas Semana</a:t>
            </a:r>
            <a:endParaRPr lang="pt-PT" altLang="pt-PT" u="sng"/>
          </a:p>
          <a:p>
            <a:pPr eaLnBrk="0" hangingPunct="0"/>
            <a:r>
              <a:rPr lang="pt-PT" altLang="pt-PT"/>
              <a:t>Região 1 -OK</a:t>
            </a:r>
            <a:endParaRPr lang="pt-PT" altLang="pt-PT"/>
          </a:p>
          <a:p>
            <a:pPr eaLnBrk="0" hangingPunct="0"/>
            <a:r>
              <a:rPr lang="pt-PT" altLang="pt-PT"/>
              <a:t>Região 2 - &lt;&lt;</a:t>
            </a:r>
            <a:endParaRPr lang="pt-PT" altLang="pt-PT"/>
          </a:p>
          <a:p>
            <a:pPr eaLnBrk="0" hangingPunct="0"/>
            <a:r>
              <a:rPr lang="pt-PT" altLang="pt-PT"/>
              <a:t>Região 3-OK</a:t>
            </a:r>
            <a:endParaRPr lang="pt-PT" altLang="pt-PT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495800" y="2209800"/>
            <a:ext cx="4648200" cy="190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pt-PT" altLang="pt-PT" u="sng"/>
              <a:t> Vendas Região 2</a:t>
            </a:r>
            <a:endParaRPr lang="pt-PT" altLang="pt-PT" u="sng"/>
          </a:p>
          <a:p>
            <a:pPr eaLnBrk="0" hangingPunct="0"/>
            <a:r>
              <a:rPr lang="pt-PT" altLang="pt-PT"/>
              <a:t>Armazém   à_data    alvo  desvio</a:t>
            </a:r>
            <a:endParaRPr lang="pt-PT" altLang="pt-PT"/>
          </a:p>
          <a:p>
            <a:pPr eaLnBrk="0" hangingPunct="0"/>
            <a:r>
              <a:rPr lang="pt-PT" altLang="pt-PT"/>
              <a:t>A               4320      5000       4%      </a:t>
            </a:r>
            <a:endParaRPr lang="pt-PT" altLang="pt-PT"/>
          </a:p>
          <a:p>
            <a:pPr eaLnBrk="0" hangingPunct="0"/>
            <a:r>
              <a:rPr lang="pt-PT" altLang="pt-PT"/>
              <a:t>B               3400      3600       6%      </a:t>
            </a:r>
            <a:endParaRPr lang="pt-PT" altLang="pt-PT"/>
          </a:p>
          <a:p>
            <a:pPr eaLnBrk="0" hangingPunct="0"/>
            <a:r>
              <a:rPr lang="pt-PT" altLang="pt-PT"/>
              <a:t>C               2100      4300     51% &lt;&lt; </a:t>
            </a:r>
            <a:endParaRPr lang="pt-PT" altLang="pt-PT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096000" y="4495800"/>
            <a:ext cx="419100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pt-PT" altLang="pt-PT" u="sng"/>
              <a:t>Armazém C</a:t>
            </a:r>
            <a:endParaRPr lang="pt-PT" altLang="pt-PT"/>
          </a:p>
          <a:p>
            <a:pPr eaLnBrk="0" hangingPunct="0"/>
            <a:r>
              <a:rPr lang="pt-PT" altLang="pt-PT"/>
              <a:t>vendedor    à_data      alvo</a:t>
            </a:r>
            <a:endParaRPr lang="pt-PT" altLang="pt-PT"/>
          </a:p>
          <a:p>
            <a:pPr eaLnBrk="0" hangingPunct="0"/>
            <a:r>
              <a:rPr lang="pt-PT" altLang="pt-PT"/>
              <a:t>X                 1200      1300</a:t>
            </a:r>
            <a:endParaRPr lang="pt-PT" altLang="pt-PT"/>
          </a:p>
          <a:p>
            <a:pPr eaLnBrk="0" hangingPunct="0"/>
            <a:r>
              <a:rPr lang="pt-PT" altLang="pt-PT"/>
              <a:t>Y                    0         2000  &lt;&lt;</a:t>
            </a:r>
            <a:endParaRPr lang="pt-PT" altLang="pt-PT"/>
          </a:p>
          <a:p>
            <a:pPr eaLnBrk="0" hangingPunct="0"/>
            <a:r>
              <a:rPr lang="pt-PT" altLang="pt-PT"/>
              <a:t>Z                   900     1000</a:t>
            </a:r>
            <a:endParaRPr lang="pt-PT" altLang="pt-PT"/>
          </a:p>
          <a:p>
            <a:pPr eaLnBrk="0" hangingPunct="0"/>
            <a:endParaRPr lang="pt-PT" altLang="pt-PT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5105400" y="1600200"/>
            <a:ext cx="1295400" cy="381000"/>
          </a:xfrm>
          <a:prstGeom prst="curvedDownArrow">
            <a:avLst>
              <a:gd name="adj1" fmla="val 68000"/>
              <a:gd name="adj2" fmla="val 136000"/>
              <a:gd name="adj3" fmla="val 33333"/>
            </a:avLst>
          </a:prstGeom>
          <a:noFill/>
          <a:ln w="9525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4800600" y="4267200"/>
            <a:ext cx="1066800" cy="1524000"/>
          </a:xfrm>
          <a:prstGeom prst="curvedRightArrow">
            <a:avLst>
              <a:gd name="adj1" fmla="val 28571"/>
              <a:gd name="adj2" fmla="val 57143"/>
              <a:gd name="adj3" fmla="val 33333"/>
            </a:avLst>
          </a:prstGeom>
          <a:noFill/>
          <a:ln w="9525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635652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951"/>
    </mc:Choice>
    <mc:Fallback>
      <p:transition spd="slow" advTm="379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Operações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OLAP: slice (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fatiar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), dice (dados)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38200" y="1912256"/>
            <a:ext cx="3944471" cy="423134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380" y="1912256"/>
            <a:ext cx="3388659" cy="42761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15276"/>
          <a:stretch>
            <a:fillRect/>
          </a:stretch>
        </p:blipFill>
        <p:spPr>
          <a:xfrm>
            <a:off x="9173843" y="1191872"/>
            <a:ext cx="884557" cy="67941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6" name="14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744200" y="119187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669"/>
    </mc:Choice>
    <mc:Fallback>
      <p:transition spd="slow" advTm="246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Sumário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operações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OLAP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83227" y="2181799"/>
            <a:ext cx="7425546" cy="18196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323" y="3546764"/>
            <a:ext cx="402960" cy="365396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6" name="1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37091" y="104868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62"/>
    </mc:Choice>
    <mc:Fallback>
      <p:transition spd="slow" advTm="213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dimensões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cuboids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27353" y="2579977"/>
            <a:ext cx="5068647" cy="23791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749" y="2099686"/>
            <a:ext cx="4242051" cy="27881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89558" y="5201776"/>
            <a:ext cx="2476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Lattice of cuboids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7" name="16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635652" y="101920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062"/>
    </mc:Choice>
    <mc:Fallback>
      <p:transition spd="slow" advTm="26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 dirty="0"/>
              <a:t>EIS- </a:t>
            </a:r>
            <a:r>
              <a:rPr lang="pt-PT" altLang="pt-PT" dirty="0" err="1"/>
              <a:t>Executive</a:t>
            </a:r>
            <a:r>
              <a:rPr lang="pt-PT" altLang="pt-PT" dirty="0"/>
              <a:t> </a:t>
            </a:r>
            <a:r>
              <a:rPr lang="pt-PT" altLang="pt-PT" dirty="0" err="1"/>
              <a:t>Information</a:t>
            </a:r>
            <a:r>
              <a:rPr lang="pt-PT" altLang="pt-PT" dirty="0"/>
              <a:t> </a:t>
            </a:r>
            <a:r>
              <a:rPr lang="pt-PT" altLang="pt-PT" dirty="0" err="1"/>
              <a:t>Systems</a:t>
            </a:r>
            <a:endParaRPr lang="pt-PT" altLang="pt-PT" dirty="0"/>
          </a:p>
        </p:txBody>
      </p:sp>
      <p:pic>
        <p:nvPicPr>
          <p:cNvPr id="2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601" y="1690688"/>
            <a:ext cx="7261956" cy="4846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998" y="3770169"/>
            <a:ext cx="2888130" cy="2597352"/>
          </a:xfrm>
          <a:prstGeom prst="rect">
            <a:avLst/>
          </a:prstGeom>
        </p:spPr>
      </p:pic>
      <p:pic>
        <p:nvPicPr>
          <p:cNvPr id="3" name="1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76322" y="104109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990"/>
    </mc:Choice>
    <mc:Fallback>
      <p:transition spd="slow" advTm="359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58937" y="1840205"/>
            <a:ext cx="5769438" cy="3700210"/>
            <a:chOff x="1782393" y="2131114"/>
            <a:chExt cx="5769438" cy="3700210"/>
          </a:xfrm>
        </p:grpSpPr>
        <p:sp>
          <p:nvSpPr>
            <p:cNvPr id="3" name="CaixaDeTexto 2"/>
            <p:cNvSpPr txBox="1"/>
            <p:nvPr/>
          </p:nvSpPr>
          <p:spPr>
            <a:xfrm>
              <a:off x="1782393" y="5184993"/>
              <a:ext cx="57647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                         </a:t>
              </a:r>
              <a:r>
                <a:rPr lang="en-US" noProof="1"/>
                <a:t>information           knowledge                 impact </a:t>
              </a:r>
              <a:endParaRPr lang="en-US" noProof="1"/>
            </a:p>
            <a:p>
              <a:r>
                <a:rPr lang="pt-PT" dirty="0"/>
                <a:t>                                                                   </a:t>
              </a:r>
              <a:endParaRPr lang="pt-PT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083732" y="2131114"/>
              <a:ext cx="4468099" cy="3053879"/>
              <a:chOff x="3802824" y="1484783"/>
              <a:chExt cx="4468099" cy="3053879"/>
            </a:xfrm>
          </p:grpSpPr>
          <p:sp>
            <p:nvSpPr>
              <p:cNvPr id="4" name="CaixaDeTexto 3"/>
              <p:cNvSpPr txBox="1"/>
              <p:nvPr/>
            </p:nvSpPr>
            <p:spPr>
              <a:xfrm>
                <a:off x="3836824" y="1484783"/>
                <a:ext cx="44340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1                                2                                3 </a:t>
                </a:r>
                <a:endParaRPr lang="en-US" dirty="0"/>
              </a:p>
              <a:p>
                <a:r>
                  <a:rPr lang="en-US" dirty="0"/>
                  <a:t>Data                       Models                      Domain</a:t>
                </a:r>
                <a:endParaRPr lang="en-US" dirty="0"/>
              </a:p>
              <a:p>
                <a:r>
                  <a:rPr lang="en-US" dirty="0"/>
                  <a:t>                                                                  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02824" y="2319337"/>
                <a:ext cx="4343400" cy="2219325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/>
        </p:nvSpPr>
        <p:spPr>
          <a:xfrm>
            <a:off x="3667957" y="1840205"/>
            <a:ext cx="1660125" cy="738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83272" y="103021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00"/>
    </mc:Choice>
    <mc:Fallback>
      <p:transition spd="slow" advTm="18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Visualização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351585" y="5908628"/>
            <a:ext cx="7609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</a:t>
            </a:r>
            <a:r>
              <a:rPr lang="en-US" dirty="0" err="1"/>
              <a:t>Strorytelling</a:t>
            </a:r>
            <a:r>
              <a:rPr lang="en-US" dirty="0"/>
              <a:t> with Data: A Data Visualization Guide for Business Professionals”  </a:t>
            </a:r>
            <a:endParaRPr lang="en-US" dirty="0"/>
          </a:p>
          <a:p>
            <a:r>
              <a:rPr lang="en-US" dirty="0"/>
              <a:t>de Cole </a:t>
            </a:r>
            <a:r>
              <a:rPr lang="en-US" dirty="0" err="1"/>
              <a:t>Nussbaumer</a:t>
            </a:r>
            <a:r>
              <a:rPr lang="en-US" dirty="0"/>
              <a:t> </a:t>
            </a:r>
            <a:r>
              <a:rPr lang="en-US" dirty="0" err="1"/>
              <a:t>Knaflic</a:t>
            </a:r>
            <a:r>
              <a:rPr lang="en-US" dirty="0"/>
              <a:t>, Wiley 2015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880" y="1700808"/>
            <a:ext cx="8229600" cy="402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20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102217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878"/>
    </mc:Choice>
    <mc:Fallback>
      <p:transition spd="slow" advTm="248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Visualização de Dados: caso 1 antes</a:t>
            </a:r>
            <a:endParaRPr lang="pt-P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7" y="1484785"/>
            <a:ext cx="7350603" cy="473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4" name="2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57164" y="99842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971"/>
    </mc:Choice>
    <mc:Fallback>
      <p:transition spd="slow" advTm="9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Visualização de Dados: caso 1 depois</a:t>
            </a:r>
            <a:endParaRPr lang="pt-P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1340768"/>
            <a:ext cx="7128792" cy="533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2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924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971"/>
    </mc:Choice>
    <mc:Fallback>
      <p:transition spd="slow" advTm="24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Visualização de Dados: caso 2 antes</a:t>
            </a:r>
            <a:endParaRPr lang="pt-P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16807"/>
            <a:ext cx="8229600" cy="449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2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25018" y="10924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832"/>
    </mc:Choice>
    <mc:Fallback>
      <p:transition spd="slow" advTm="98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Visualização de Dados: caso 2 depois</a:t>
            </a:r>
            <a:endParaRPr lang="pt-P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58" y="1385888"/>
            <a:ext cx="7488832" cy="526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2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21979" y="108108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856"/>
    </mc:Choice>
    <mc:Fallback>
      <p:transition spd="slow" advTm="328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1.1 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Engenharia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Extração: consultas com caminhos múltiplos</a:t>
            </a:r>
            <a:endParaRPr lang="pt-PT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544" y="1700808"/>
            <a:ext cx="4248472" cy="4085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Marcador de Posição de Conteúdo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Q1: </a:t>
            </a:r>
            <a:r>
              <a:rPr lang="en-US" sz="2400" dirty="0" err="1"/>
              <a:t>G</a:t>
            </a:r>
            <a:r>
              <a:rPr lang="en-US" sz="2400" baseline="-25000" dirty="0" err="1"/>
              <a:t>count</a:t>
            </a:r>
            <a:r>
              <a:rPr lang="en-US" sz="2400" baseline="-25000" dirty="0"/>
              <a:t> </a:t>
            </a:r>
            <a:r>
              <a:rPr lang="en-US" sz="2400" dirty="0"/>
              <a:t>(</a:t>
            </a:r>
            <a:r>
              <a:rPr lang="en-US" sz="2400" dirty="0">
                <a:sym typeface="Symbol" panose="05050102010706020507"/>
              </a:rPr>
              <a:t></a:t>
            </a:r>
            <a:r>
              <a:rPr lang="en-US" sz="2400" baseline="-25000" dirty="0"/>
              <a:t>scientific-area</a:t>
            </a:r>
            <a:r>
              <a:rPr lang="en-US" sz="2400" dirty="0"/>
              <a:t>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(Scientific-area |&gt;&lt;|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Projects |&gt;&lt;|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Evaluation-results))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 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Q2: </a:t>
            </a:r>
            <a:r>
              <a:rPr lang="en-US" sz="2400" dirty="0" err="1"/>
              <a:t>G</a:t>
            </a:r>
            <a:r>
              <a:rPr lang="en-US" sz="2400" baseline="-25000" dirty="0" err="1"/>
              <a:t>count</a:t>
            </a:r>
            <a:r>
              <a:rPr lang="en-US" sz="2400" baseline="-25000" dirty="0"/>
              <a:t> </a:t>
            </a:r>
            <a:r>
              <a:rPr lang="en-US" sz="2400" dirty="0"/>
              <a:t>(</a:t>
            </a:r>
            <a:r>
              <a:rPr lang="en-US" sz="2400" dirty="0">
                <a:sym typeface="Symbol" panose="05050102010706020507"/>
              </a:rPr>
              <a:t></a:t>
            </a:r>
            <a:r>
              <a:rPr lang="en-US" sz="2400" dirty="0"/>
              <a:t> </a:t>
            </a:r>
            <a:r>
              <a:rPr lang="en-US" sz="2400" baseline="-25000" dirty="0"/>
              <a:t>scientific-area</a:t>
            </a:r>
            <a:r>
              <a:rPr lang="en-US" sz="2400" dirty="0"/>
              <a:t>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(Scientific-area |&gt;&lt;|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Referees |&gt;&lt;| </a:t>
            </a:r>
            <a:endParaRPr lang="pt-PT" sz="2400" dirty="0"/>
          </a:p>
          <a:p>
            <a:pPr marL="0" indent="0">
              <a:buNone/>
            </a:pPr>
            <a:r>
              <a:rPr lang="en-US" sz="2400" dirty="0"/>
              <a:t>	Evaluation-results))</a:t>
            </a:r>
            <a:endParaRPr lang="pt-PT" sz="2400" dirty="0"/>
          </a:p>
          <a:p>
            <a:endParaRPr lang="pt-PT" dirty="0"/>
          </a:p>
        </p:txBody>
      </p:sp>
      <p:pic>
        <p:nvPicPr>
          <p:cNvPr id="3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30408" y="121602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052"/>
    </mc:Choice>
    <mc:Fallback>
      <p:transition spd="slow" advTm="560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Extração dados: </a:t>
            </a:r>
            <a:r>
              <a:rPr lang="pt-PT" dirty="0" err="1"/>
              <a:t>joining</a:t>
            </a:r>
            <a:r>
              <a:rPr lang="pt-PT" dirty="0"/>
              <a:t> </a:t>
            </a:r>
            <a:r>
              <a:rPr lang="pt-PT" dirty="0" err="1"/>
              <a:t>tables</a:t>
            </a:r>
            <a:endParaRPr lang="pt-PT" dirty="0"/>
          </a:p>
        </p:txBody>
      </p:sp>
      <p:pic>
        <p:nvPicPr>
          <p:cNvPr id="7170" name="Picture 2" descr="C:\Users\Acer\Pictures\Saved Pictures\SQL join tables.pn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009" y="1334050"/>
            <a:ext cx="720080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7162" y="5086905"/>
            <a:ext cx="2864837" cy="158442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23576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650"/>
    </mc:Choice>
    <mc:Fallback>
      <p:transition spd="slow" advTm="216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Engenharia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863" y="1692907"/>
            <a:ext cx="5518691" cy="4525963"/>
          </a:xfrm>
        </p:spPr>
        <p:txBody>
          <a:bodyPr/>
          <a:lstStyle/>
          <a:p>
            <a:r>
              <a:rPr lang="en-US" dirty="0" err="1"/>
              <a:t>Enriquecimento</a:t>
            </a:r>
            <a:r>
              <a:rPr lang="en-US" dirty="0"/>
              <a:t> dados</a:t>
            </a:r>
            <a:endParaRPr lang="en-US" dirty="0"/>
          </a:p>
          <a:p>
            <a:r>
              <a:rPr lang="en-US" dirty="0" err="1"/>
              <a:t>Qualidade</a:t>
            </a:r>
            <a:r>
              <a:rPr lang="en-US" dirty="0"/>
              <a:t> dados</a:t>
            </a:r>
            <a:endParaRPr lang="en-US" dirty="0"/>
          </a:p>
          <a:p>
            <a:r>
              <a:rPr lang="en-US" dirty="0" err="1"/>
              <a:t>Limpeza</a:t>
            </a:r>
            <a:r>
              <a:rPr lang="en-US" dirty="0"/>
              <a:t> dados </a:t>
            </a:r>
            <a:endParaRPr lang="en-US" dirty="0"/>
          </a:p>
          <a:p>
            <a:r>
              <a:rPr lang="en-US" dirty="0" err="1"/>
              <a:t>Agregação</a:t>
            </a:r>
            <a:r>
              <a:rPr lang="en-US" dirty="0"/>
              <a:t> dados</a:t>
            </a:r>
            <a:endParaRPr lang="pt-P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0949" y="3015295"/>
            <a:ext cx="7944866" cy="320357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13" name="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68918" y="10924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3"/>
    </mc:Choice>
    <mc:Fallback>
      <p:transition spd="slow" advTm="40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Engenharia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Marcador de Posição de Conteúdo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2061" y="2130640"/>
            <a:ext cx="11399148" cy="285861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92225" y="99097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5118"/>
    </mc:Choice>
    <mc:Fallback>
      <p:transition spd="slow" advTm="951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0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1.2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operações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OLAP 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visualização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dados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Tabela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factos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respetivas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dimensões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1177" y="1540038"/>
            <a:ext cx="7612555" cy="482089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9a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092"/>
    </mc:Choice>
    <mc:Fallback>
      <p:transition spd="slow" advTm="370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2181</Words>
  <Application>WPS Presentation</Application>
  <PresentationFormat>Widescreen</PresentationFormat>
  <Paragraphs>110</Paragraphs>
  <Slides>25</Slides>
  <Notes>3</Notes>
  <HiddenSlides>0</HiddenSlides>
  <MMClips>22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SimSun</vt:lpstr>
      <vt:lpstr>Wingdings</vt:lpstr>
      <vt:lpstr>Symbol</vt:lpstr>
      <vt:lpstr>Calibri Light</vt:lpstr>
      <vt:lpstr>Calibri</vt:lpstr>
      <vt:lpstr>Microsoft YaHei</vt:lpstr>
      <vt:lpstr>Arial Unicode MS</vt:lpstr>
      <vt:lpstr>Office Theme</vt:lpstr>
      <vt:lpstr>1 Acerca dos Dados</vt:lpstr>
      <vt:lpstr>Sequência da Ciência dos Dados</vt:lpstr>
      <vt:lpstr>1.1  Engenharia de Dados</vt:lpstr>
      <vt:lpstr>Extração: consultas com caminhos múltiplos</vt:lpstr>
      <vt:lpstr>Extração dados: joining tables</vt:lpstr>
      <vt:lpstr>Engenharia de dados</vt:lpstr>
      <vt:lpstr>Engenharia de dados</vt:lpstr>
      <vt:lpstr>1.2 operações OLAP e visualização dados </vt:lpstr>
      <vt:lpstr>Tabela de factos e respetivas dimensões</vt:lpstr>
      <vt:lpstr>Pivot table: multidimensional data</vt:lpstr>
      <vt:lpstr>Dados da empresa e da Ciência dos Dados</vt:lpstr>
      <vt:lpstr>Cubo OLAP</vt:lpstr>
      <vt:lpstr>Dimensões dos dados</vt:lpstr>
      <vt:lpstr>Operações OLAP: roll-up, drill-down</vt:lpstr>
      <vt:lpstr>OLAP: online analitic processing </vt:lpstr>
      <vt:lpstr>Operações OLAP: slice (fatiar), dice (dados)</vt:lpstr>
      <vt:lpstr>Sumário operações OLAP</vt:lpstr>
      <vt:lpstr>3 dimensões: cuboids</vt:lpstr>
      <vt:lpstr>EIS- Executive Information Systems</vt:lpstr>
      <vt:lpstr>Visualização de Dados</vt:lpstr>
      <vt:lpstr>Visualização de Dados: caso 1 antes</vt:lpstr>
      <vt:lpstr>Visualização de Dados: caso 1 depois</vt:lpstr>
      <vt:lpstr>Visualização de Dados: caso 2 antes</vt:lpstr>
      <vt:lpstr>Visualização de Dados: caso 2 depois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Manuel Pereira Sales Cavique Santos</dc:creator>
  <cp:lastModifiedBy>casseiceiro</cp:lastModifiedBy>
  <cp:revision>39</cp:revision>
  <dcterms:created xsi:type="dcterms:W3CDTF">2022-05-31T10:03:00Z</dcterms:created>
  <dcterms:modified xsi:type="dcterms:W3CDTF">2023-01-19T11:28:05Z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AD6210970D9949AE8289C24DE7826ADD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13615901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