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2" r:id="rId3"/>
    <p:sldId id="267" r:id="rId4"/>
    <p:sldId id="282" r:id="rId5"/>
    <p:sldId id="301" r:id="rId6"/>
    <p:sldId id="302" r:id="rId7"/>
    <p:sldId id="300" r:id="rId8"/>
    <p:sldId id="298" r:id="rId9"/>
    <p:sldId id="283" r:id="rId10"/>
    <p:sldId id="269" r:id="rId11"/>
    <p:sldId id="270" r:id="rId12"/>
    <p:sldId id="284" r:id="rId13"/>
    <p:sldId id="277" r:id="rId14"/>
    <p:sldId id="278" r:id="rId15"/>
    <p:sldId id="287" r:id="rId16"/>
    <p:sldId id="293" r:id="rId17"/>
    <p:sldId id="289" r:id="rId18"/>
    <p:sldId id="299" r:id="rId19"/>
    <p:sldId id="279" r:id="rId20"/>
    <p:sldId id="288" r:id="rId21"/>
    <p:sldId id="296" r:id="rId22"/>
    <p:sldId id="281" r:id="rId23"/>
    <p:sldId id="297" r:id="rId2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dalena Carvalho" initials="MC" lastIdx="0" clrIdx="0">
    <p:extLst>
      <p:ext uri="{19B8F6BF-5375-455C-9EA6-DF929625EA0E}">
        <p15:presenceInfo xmlns:p15="http://schemas.microsoft.com/office/powerpoint/2012/main" userId="S-1-5-21-2076678552-3351040681-1739095315-35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78486-11F9-4E46-ADF7-44826A9BBFEE}" type="datetimeFigureOut">
              <a:rPr lang="pt-PT" smtClean="0"/>
              <a:t>29/05/2026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43663-DE82-41EE-927F-5B8DFA72401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12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A98FF-65C8-43E3-9201-AD0010D90DC9}" type="datetimeFigureOut">
              <a:rPr lang="pt-PT" smtClean="0"/>
              <a:t>29/05/2026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AA1CA-DAC1-48EC-AAC6-BD84E89D760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642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261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515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4065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305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3332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960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064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4192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593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152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906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8678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AA1CA-DAC1-48EC-AAC6-BD84E89D7604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741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D49F-50F8-40E8-95FC-35D70CFE8AD9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007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AE71-EB00-4FAB-B780-CB2D9E3C6B62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274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255B2-01E2-4DE2-ABF9-BE60242621AD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8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9B7D-D657-4F60-856F-E8C4C9348A9D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320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FEF61-A05F-4F94-AB2A-747547CFCE52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736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30D0-4BAB-4588-BD55-2D39A426B0DF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954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83D0-A849-4F61-9719-2AC691E1D2FA}" type="datetime1">
              <a:rPr lang="pt-PT" smtClean="0"/>
              <a:t>29/05/2026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537F-91B6-4AB4-A581-889FB4D90D3B}" type="datetime1">
              <a:rPr lang="pt-PT" smtClean="0"/>
              <a:t>29/05/2026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982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F878-4953-4D68-AD1F-CCB15627718B}" type="datetime1">
              <a:rPr lang="pt-PT" smtClean="0"/>
              <a:t>29/05/2026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482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442CF-9CE5-41AA-9036-6AB8E3018DE8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1932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9F13-1615-4AA9-BA8B-C39F46C32C2A}" type="datetime1">
              <a:rPr lang="pt-PT" smtClean="0"/>
              <a:t>29/05/2026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658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AD702-BB6F-4988-A51D-3C0E815212B6}" type="datetime1">
              <a:rPr lang="pt-PT" smtClean="0"/>
              <a:t>29/05/2026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F9BD1-A273-46FE-9E45-11BE9F8B2FC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647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dmine.keep.pt/login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2.jp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3.png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mailto:V&#237;tor.Rodrigues@uab.p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ia.Carvalho@uab.pt" TargetMode="External"/><Relationship Id="rId5" Type="http://schemas.openxmlformats.org/officeDocument/2006/relationships/hyperlink" Target="mailto:isabel.Marcos@uab.pt" TargetMode="Externa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2.jpg"/><Relationship Id="rId10" Type="http://schemas.openxmlformats.org/officeDocument/2006/relationships/image" Target="../media/image9.png"/><Relationship Id="rId4" Type="http://schemas.openxmlformats.org/officeDocument/2006/relationships/image" Target="../media/image1.jpe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034170" y="5890478"/>
            <a:ext cx="8641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latin typeface="Candara" panose="020E0502030303020204" pitchFamily="34" charset="0"/>
              </a:rPr>
              <a:t>Madalena Carvalho – Direção de Serviços de Documentação</a:t>
            </a:r>
          </a:p>
          <a:p>
            <a:pPr algn="ctr"/>
            <a:r>
              <a:rPr lang="pt-PT" sz="1600" b="1" dirty="0" smtClean="0">
                <a:latin typeface="Candara" panose="020E0502030303020204" pitchFamily="34" charset="0"/>
              </a:rPr>
              <a:t>Vítor Rodrigues – Serviços de Informática</a:t>
            </a:r>
          </a:p>
          <a:p>
            <a:pPr algn="ctr"/>
            <a:r>
              <a:rPr lang="pt-PT" sz="1600" b="1" dirty="0" smtClean="0">
                <a:latin typeface="Candara" panose="020E0502030303020204" pitchFamily="34" charset="0"/>
              </a:rPr>
              <a:t>Isabel Marcos - </a:t>
            </a:r>
            <a:r>
              <a:rPr lang="pt-PT" sz="1600" b="1" dirty="0">
                <a:latin typeface="Candara" panose="020E0502030303020204" pitchFamily="34" charset="0"/>
              </a:rPr>
              <a:t>Direção de Serviços de Documentação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709684" y="2560284"/>
            <a:ext cx="10785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3200" b="1" dirty="0" smtClean="0">
                <a:latin typeface="Candara" panose="020E0502030303020204" pitchFamily="34" charset="0"/>
              </a:rPr>
              <a:t>Bibliotecas da Universidade Aberta</a:t>
            </a:r>
          </a:p>
          <a:p>
            <a:pPr algn="ctr">
              <a:lnSpc>
                <a:spcPct val="150000"/>
              </a:lnSpc>
            </a:pPr>
            <a:r>
              <a:rPr lang="pt-PT" sz="3200" b="1" dirty="0" smtClean="0">
                <a:latin typeface="Candara" panose="020E0502030303020204" pitchFamily="34" charset="0"/>
              </a:rPr>
              <a:t>Integração e gestão de leitores através do software </a:t>
            </a:r>
            <a:r>
              <a:rPr lang="pt-PT" sz="3200" b="1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222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Aquisição do software </a:t>
            </a:r>
            <a:r>
              <a:rPr lang="pt-PT" sz="3200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01710" y="2355076"/>
            <a:ext cx="1069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Objetivos</a:t>
            </a:r>
            <a:r>
              <a:rPr lang="pt-PT" sz="2400" dirty="0" smtClean="0">
                <a:latin typeface="Candara" panose="020E0502030303020204" pitchFamily="34" charset="0"/>
              </a:rPr>
              <a:t> 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>
                <a:latin typeface="Candara" panose="020E0502030303020204" pitchFamily="34" charset="0"/>
              </a:rPr>
              <a:t>Aproximar os utilizadores </a:t>
            </a:r>
            <a:r>
              <a:rPr lang="pt-PT" sz="2400" dirty="0" smtClean="0">
                <a:latin typeface="Candara" panose="020E0502030303020204" pitchFamily="34" charset="0"/>
              </a:rPr>
              <a:t>às bibliotecas</a:t>
            </a:r>
          </a:p>
          <a:p>
            <a:pPr lvl="2"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</a:rPr>
              <a:t>Dar-lhes </a:t>
            </a:r>
            <a:r>
              <a:rPr lang="pt-PT" sz="2400" dirty="0">
                <a:latin typeface="Candara" panose="020E0502030303020204" pitchFamily="34" charset="0"/>
              </a:rPr>
              <a:t>maior </a:t>
            </a:r>
            <a:r>
              <a:rPr lang="pt-PT" sz="2400" dirty="0" smtClean="0">
                <a:latin typeface="Candara" panose="020E0502030303020204" pitchFamily="34" charset="0"/>
              </a:rPr>
              <a:t>autonomia</a:t>
            </a:r>
            <a:endParaRPr lang="pt-PT" sz="2400" dirty="0">
              <a:latin typeface="Candara" panose="020E0502030303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>
                <a:latin typeface="Candara" panose="020E0502030303020204" pitchFamily="34" charset="0"/>
              </a:rPr>
              <a:t>Agilizar processos </a:t>
            </a:r>
          </a:p>
          <a:p>
            <a:pPr lvl="2"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</a:rPr>
              <a:t>Poupar tempo</a:t>
            </a:r>
            <a:endParaRPr lang="pt-PT" sz="2400" dirty="0">
              <a:latin typeface="Candara" panose="020E0502030303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Prestar novos serviços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Perspetivar novos cenários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3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99545" y="1856351"/>
            <a:ext cx="1161305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t-PT" sz="2400" b="1" dirty="0" smtClean="0">
                <a:latin typeface="Candara" panose="020E0502030303020204" pitchFamily="34" charset="0"/>
              </a:rPr>
              <a:t>Aquisição - </a:t>
            </a:r>
            <a:r>
              <a:rPr lang="pt-PT" sz="2400" dirty="0" smtClean="0">
                <a:latin typeface="Candara" panose="020E0502030303020204" pitchFamily="34" charset="0"/>
              </a:rPr>
              <a:t>novembro </a:t>
            </a:r>
            <a:r>
              <a:rPr lang="pt-PT" sz="2400" dirty="0">
                <a:latin typeface="Candara" panose="020E0502030303020204" pitchFamily="34" charset="0"/>
              </a:rPr>
              <a:t>de </a:t>
            </a:r>
            <a:r>
              <a:rPr lang="pt-PT" sz="2400" dirty="0" smtClean="0">
                <a:latin typeface="Candara" panose="020E0502030303020204" pitchFamily="34" charset="0"/>
              </a:rPr>
              <a:t>2015</a:t>
            </a:r>
            <a:endParaRPr lang="pt-PT" sz="2400" b="1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t-PT" sz="2400" b="1" dirty="0" smtClean="0">
                <a:latin typeface="Candara" panose="020E0502030303020204" pitchFamily="34" charset="0"/>
              </a:rPr>
              <a:t>Implementação - </a:t>
            </a:r>
            <a:r>
              <a:rPr lang="pt-PT" sz="2400" dirty="0" smtClean="0">
                <a:latin typeface="Candara" panose="020E0502030303020204" pitchFamily="34" charset="0"/>
              </a:rPr>
              <a:t>janeiro </a:t>
            </a:r>
            <a:r>
              <a:rPr lang="pt-PT" sz="2400" dirty="0">
                <a:latin typeface="Candara" panose="020E0502030303020204" pitchFamily="34" charset="0"/>
              </a:rPr>
              <a:t>a outubro de 2016 </a:t>
            </a:r>
            <a:endParaRPr lang="pt-PT" sz="2400" b="1" dirty="0">
              <a:latin typeface="Candara" panose="020E0502030303020204" pitchFamily="34" charset="0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000" dirty="0" smtClean="0">
                <a:latin typeface="Candara" panose="020E0502030303020204" pitchFamily="34" charset="0"/>
              </a:rPr>
              <a:t>Instalação </a:t>
            </a:r>
            <a:r>
              <a:rPr lang="pt-PT" sz="2000" dirty="0">
                <a:latin typeface="Candara" panose="020E0502030303020204" pitchFamily="34" charset="0"/>
              </a:rPr>
              <a:t>e dependência na infraestrutura de produção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000" dirty="0">
                <a:latin typeface="Candara" panose="020E0502030303020204" pitchFamily="34" charset="0"/>
              </a:rPr>
              <a:t>Configuração, requisitos e especificações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000" dirty="0">
                <a:latin typeface="Candara" panose="020E0502030303020204" pitchFamily="34" charset="0"/>
              </a:rPr>
              <a:t>Migração de dados legados </a:t>
            </a:r>
            <a:endParaRPr lang="pt-PT" sz="2000" dirty="0" smtClean="0">
              <a:latin typeface="Candara" panose="020E0502030303020204" pitchFamily="34" charset="0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000" dirty="0" smtClean="0">
                <a:latin typeface="Candara" panose="020E0502030303020204" pitchFamily="34" charset="0"/>
              </a:rPr>
              <a:t>Entrada em funcionamento do sistema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000" dirty="0" smtClean="0">
                <a:latin typeface="Candara" panose="020E0502030303020204" pitchFamily="34" charset="0"/>
              </a:rPr>
              <a:t>Manutenção </a:t>
            </a:r>
            <a:r>
              <a:rPr lang="pt-PT" sz="2000" dirty="0">
                <a:latin typeface="Candara" panose="020E0502030303020204" pitchFamily="34" charset="0"/>
              </a:rPr>
              <a:t>e suporte com assistência remota</a:t>
            </a:r>
            <a:endParaRPr lang="pt-PT" sz="2000" u="sng" dirty="0">
              <a:latin typeface="Candara" panose="020E0502030303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t-PT" sz="2200" b="1" dirty="0" smtClean="0">
                <a:latin typeface="Candara" panose="020E0502030303020204" pitchFamily="34" charset="0"/>
              </a:rPr>
              <a:t>Integração </a:t>
            </a:r>
            <a:r>
              <a:rPr lang="pt-PT" sz="2200" b="1" dirty="0">
                <a:latin typeface="Candara" panose="020E0502030303020204" pitchFamily="34" charset="0"/>
              </a:rPr>
              <a:t>dos leitores </a:t>
            </a:r>
            <a:r>
              <a:rPr lang="pt-PT" sz="2200" b="1" dirty="0" smtClean="0">
                <a:latin typeface="Candara" panose="020E0502030303020204" pitchFamily="34" charset="0"/>
              </a:rPr>
              <a:t>na dinâmica </a:t>
            </a:r>
            <a:r>
              <a:rPr lang="pt-PT" sz="2200" b="1" dirty="0">
                <a:latin typeface="Candara" panose="020E0502030303020204" pitchFamily="34" charset="0"/>
              </a:rPr>
              <a:t>do </a:t>
            </a:r>
            <a:r>
              <a:rPr lang="pt-PT" sz="2200" b="1" dirty="0" smtClean="0">
                <a:latin typeface="Candara" panose="020E0502030303020204" pitchFamily="34" charset="0"/>
              </a:rPr>
              <a:t>Campus Virtual – </a:t>
            </a:r>
            <a:r>
              <a:rPr lang="pt-PT" sz="2200" dirty="0" smtClean="0">
                <a:latin typeface="Candara" panose="020E0502030303020204" pitchFamily="34" charset="0"/>
              </a:rPr>
              <a:t>inicio em </a:t>
            </a:r>
            <a:r>
              <a:rPr lang="pt-PT" sz="2200" dirty="0">
                <a:latin typeface="Candara" panose="020E0502030303020204" pitchFamily="34" charset="0"/>
              </a:rPr>
              <a:t>março de 2017</a:t>
            </a:r>
            <a:r>
              <a:rPr lang="pt-PT" sz="2200" b="1" dirty="0" smtClean="0">
                <a:latin typeface="Candara" panose="020E0502030303020204" pitchFamily="34" charset="0"/>
              </a:rPr>
              <a:t> </a:t>
            </a:r>
            <a:endParaRPr lang="pt-PT" sz="2200" b="1" dirty="0">
              <a:latin typeface="Candara" panose="020E0502030303020204" pitchFamily="34" charset="0"/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11</a:t>
            </a:fld>
            <a:endParaRPr lang="pt-PT"/>
          </a:p>
        </p:txBody>
      </p:sp>
      <p:sp>
        <p:nvSpPr>
          <p:cNvPr id="9" name="Retângulo 8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Aquisição do software </a:t>
            </a:r>
            <a:r>
              <a:rPr lang="pt-PT" sz="3200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4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279400" y="2352024"/>
            <a:ext cx="11633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PT" sz="2400" b="1" dirty="0" smtClean="0">
                <a:latin typeface="Candara" panose="020E0502030303020204" pitchFamily="34" charset="0"/>
              </a:rPr>
              <a:t>Instalação e dependência na infraestrutura de produção (componente informática)</a:t>
            </a:r>
          </a:p>
          <a:p>
            <a:pPr marL="457200" lvl="2" algn="just">
              <a:lnSpc>
                <a:spcPct val="150000"/>
              </a:lnSpc>
            </a:pPr>
            <a:r>
              <a:rPr lang="pt-PT" sz="2000" dirty="0" smtClean="0">
                <a:latin typeface="Candara" panose="020E0502030303020204" pitchFamily="34" charset="0"/>
              </a:rPr>
              <a:t>Configuração </a:t>
            </a:r>
            <a:r>
              <a:rPr lang="pt-PT" sz="2000" dirty="0">
                <a:latin typeface="Candara" panose="020E0502030303020204" pitchFamily="34" charset="0"/>
              </a:rPr>
              <a:t>de dois subdomínios </a:t>
            </a:r>
            <a:r>
              <a:rPr lang="pt-PT" sz="2000" i="1" dirty="0">
                <a:latin typeface="Candara" panose="020E0502030303020204" pitchFamily="34" charset="0"/>
              </a:rPr>
              <a:t>uab.pt</a:t>
            </a:r>
            <a:r>
              <a:rPr lang="pt-PT" sz="2000" dirty="0">
                <a:latin typeface="Candara" panose="020E0502030303020204" pitchFamily="34" charset="0"/>
              </a:rPr>
              <a:t> de acesso ao </a:t>
            </a:r>
            <a:r>
              <a:rPr lang="pt-PT" sz="2000" dirty="0" smtClean="0">
                <a:latin typeface="Candara" panose="020E0502030303020204" pitchFamily="34" charset="0"/>
              </a:rPr>
              <a:t>software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pt-PT" sz="2400" b="1" dirty="0" smtClean="0">
                <a:latin typeface="Candara" panose="020E0502030303020204" pitchFamily="34" charset="0"/>
              </a:rPr>
              <a:t>Configuração</a:t>
            </a:r>
            <a:r>
              <a:rPr lang="pt-PT" sz="2400" b="1" dirty="0">
                <a:latin typeface="Candara" panose="020E0502030303020204" pitchFamily="34" charset="0"/>
              </a:rPr>
              <a:t>, requisitos e especificações</a:t>
            </a:r>
          </a:p>
          <a:p>
            <a:pPr marL="457200" lvl="2" algn="just">
              <a:lnSpc>
                <a:spcPct val="150000"/>
              </a:lnSpc>
            </a:pPr>
            <a:r>
              <a:rPr lang="pt-PT" sz="2000" dirty="0" smtClean="0">
                <a:latin typeface="Candara" panose="020E0502030303020204" pitchFamily="34" charset="0"/>
              </a:rPr>
              <a:t>Requisitos do design do catálogo web; requisitos do sistema; serviço de empréstimo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pt-PT" sz="2400" b="1" dirty="0" smtClean="0">
                <a:latin typeface="Candara" panose="020E0502030303020204" pitchFamily="34" charset="0"/>
              </a:rPr>
              <a:t>Migração </a:t>
            </a:r>
            <a:r>
              <a:rPr lang="pt-PT" sz="2400" b="1" dirty="0">
                <a:latin typeface="Candara" panose="020E0502030303020204" pitchFamily="34" charset="0"/>
              </a:rPr>
              <a:t>de dados </a:t>
            </a:r>
            <a:r>
              <a:rPr lang="pt-PT" sz="2400" b="1" dirty="0" smtClean="0">
                <a:latin typeface="Candara" panose="020E0502030303020204" pitchFamily="34" charset="0"/>
              </a:rPr>
              <a:t>legados</a:t>
            </a:r>
          </a:p>
          <a:p>
            <a:pPr marL="457200" lvl="2" algn="just">
              <a:lnSpc>
                <a:spcPct val="150000"/>
              </a:lnSpc>
            </a:pPr>
            <a:r>
              <a:rPr lang="pt-PT" sz="2000" dirty="0" smtClean="0">
                <a:latin typeface="Candara" panose="020E0502030303020204" pitchFamily="34" charset="0"/>
              </a:rPr>
              <a:t>Rotinas </a:t>
            </a:r>
            <a:r>
              <a:rPr lang="pt-PT" sz="2000" dirty="0">
                <a:latin typeface="Candara" panose="020E0502030303020204" pitchFamily="34" charset="0"/>
              </a:rPr>
              <a:t>de migração dos registos das </a:t>
            </a:r>
            <a:r>
              <a:rPr lang="pt-PT" sz="2000" dirty="0" smtClean="0">
                <a:latin typeface="Candara" panose="020E0502030303020204" pitchFamily="34" charset="0"/>
              </a:rPr>
              <a:t>Bases bibliográficas; Leitores; </a:t>
            </a:r>
            <a:r>
              <a:rPr lang="pt-PT" sz="2000" dirty="0" err="1" smtClean="0">
                <a:latin typeface="Candara" panose="020E0502030303020204" pitchFamily="34" charset="0"/>
              </a:rPr>
              <a:t>Kardex</a:t>
            </a:r>
            <a:r>
              <a:rPr lang="pt-PT" sz="2000" dirty="0" smtClean="0">
                <a:latin typeface="Candara" panose="020E0502030303020204" pitchFamily="34" charset="0"/>
              </a:rPr>
              <a:t>; Autoridades.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12</a:t>
            </a:fld>
            <a:endParaRPr lang="pt-PT" dirty="0"/>
          </a:p>
        </p:txBody>
      </p:sp>
      <p:sp>
        <p:nvSpPr>
          <p:cNvPr id="9" name="Retângulo 8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Aquisição do software </a:t>
            </a:r>
            <a:r>
              <a:rPr lang="pt-PT" sz="3200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90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02172" y="2157918"/>
            <a:ext cx="1158765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Candara" panose="020E0502030303020204" pitchFamily="34" charset="0"/>
              </a:rPr>
              <a:t>4. Entrada em funcionamento do </a:t>
            </a:r>
            <a:r>
              <a:rPr lang="pt-PT" sz="2400" b="1" dirty="0" smtClean="0">
                <a:latin typeface="Candara" panose="020E0502030303020204" pitchFamily="34" charset="0"/>
              </a:rPr>
              <a:t>sistema</a:t>
            </a:r>
          </a:p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Integração de registos bibliográficos</a:t>
            </a:r>
            <a:r>
              <a:rPr lang="pt-PT" sz="2400" dirty="0">
                <a:latin typeface="Candara" panose="020E0502030303020204" pitchFamily="34" charset="0"/>
              </a:rPr>
              <a:t>, </a:t>
            </a:r>
            <a:r>
              <a:rPr lang="pt-PT" sz="2400" dirty="0" smtClean="0">
                <a:latin typeface="Candara" panose="020E0502030303020204" pitchFamily="34" charset="0"/>
              </a:rPr>
              <a:t>autoridades, </a:t>
            </a:r>
            <a:r>
              <a:rPr lang="pt-PT" sz="2400" dirty="0">
                <a:latin typeface="Candara" panose="020E0502030303020204" pitchFamily="34" charset="0"/>
              </a:rPr>
              <a:t>leitores e </a:t>
            </a:r>
            <a:r>
              <a:rPr lang="pt-PT" sz="2400" dirty="0" smtClean="0">
                <a:latin typeface="Candara" panose="020E0502030303020204" pitchFamily="34" charset="0"/>
              </a:rPr>
              <a:t>empréstimos </a:t>
            </a:r>
            <a:r>
              <a:rPr lang="pt-PT" sz="2400" dirty="0">
                <a:latin typeface="Candara" panose="020E0502030303020204" pitchFamily="34" charset="0"/>
              </a:rPr>
              <a:t>ativos </a:t>
            </a:r>
            <a:endParaRPr lang="pt-PT" sz="2400" dirty="0" smtClean="0">
              <a:latin typeface="Candara" panose="020E0502030303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Envio de carta de boas vindas aos leitores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>
                <a:latin typeface="Candara" panose="020E0502030303020204" pitchFamily="34" charset="0"/>
              </a:rPr>
              <a:t>Tutorial “</a:t>
            </a:r>
            <a:r>
              <a:rPr lang="pt-PT" sz="2400" i="1" dirty="0">
                <a:latin typeface="Candara" panose="020E0502030303020204" pitchFamily="34" charset="0"/>
              </a:rPr>
              <a:t>Catálogo das bibliotecas da </a:t>
            </a:r>
            <a:r>
              <a:rPr lang="pt-PT" sz="2400" i="1" dirty="0" smtClean="0">
                <a:latin typeface="Candara" panose="020E0502030303020204" pitchFamily="34" charset="0"/>
              </a:rPr>
              <a:t>UAb</a:t>
            </a:r>
            <a:r>
              <a:rPr lang="pt-PT" sz="2400" i="1" dirty="0">
                <a:latin typeface="Candara" panose="020E0502030303020204" pitchFamily="34" charset="0"/>
              </a:rPr>
              <a:t>”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Ações de formação “</a:t>
            </a:r>
            <a:r>
              <a:rPr lang="pt-PT" sz="2400" i="1" dirty="0" smtClean="0">
                <a:latin typeface="Candara" panose="020E0502030303020204" pitchFamily="34" charset="0"/>
              </a:rPr>
              <a:t>Recursos </a:t>
            </a:r>
            <a:r>
              <a:rPr lang="pt-PT" sz="2400" i="1" dirty="0">
                <a:latin typeface="Candara" panose="020E0502030303020204" pitchFamily="34" charset="0"/>
              </a:rPr>
              <a:t>de informação na UAb: Pesquisa no </a:t>
            </a:r>
            <a:r>
              <a:rPr lang="pt-PT" sz="2400" i="1" dirty="0" smtClean="0">
                <a:latin typeface="Candara" panose="020E0502030303020204" pitchFamily="34" charset="0"/>
              </a:rPr>
              <a:t>Catálogo”</a:t>
            </a:r>
          </a:p>
          <a:p>
            <a:pPr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13</a:t>
            </a:fld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Aquisição do software </a:t>
            </a:r>
            <a:r>
              <a:rPr lang="pt-PT" sz="3200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31077" y="1921913"/>
            <a:ext cx="117265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Candara" panose="020E0502030303020204" pitchFamily="34" charset="0"/>
              </a:rPr>
              <a:t>5. Manutenção e suporte com assistência remota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PT" sz="2000" dirty="0" smtClean="0">
              <a:latin typeface="Candara" panose="020E0502030303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b="1" dirty="0" smtClean="0">
                <a:latin typeface="Candara" panose="020E0502030303020204" pitchFamily="34" charset="0"/>
              </a:rPr>
              <a:t>Assistência </a:t>
            </a:r>
            <a:r>
              <a:rPr lang="pt-PT" sz="2400" b="1" dirty="0">
                <a:latin typeface="Candara" panose="020E0502030303020204" pitchFamily="34" charset="0"/>
              </a:rPr>
              <a:t>remota feita através do serviço </a:t>
            </a:r>
            <a:r>
              <a:rPr lang="pt-PT" sz="2400" b="1" u="sng" dirty="0" err="1">
                <a:latin typeface="Candara" panose="020E0502030303020204" pitchFamily="34" charset="0"/>
                <a:hlinkClick r:id="rId4"/>
              </a:rPr>
              <a:t>HelpDesk</a:t>
            </a:r>
            <a:r>
              <a:rPr lang="pt-PT" sz="2400" b="1" u="sng" dirty="0">
                <a:latin typeface="Candara" panose="020E0502030303020204" pitchFamily="34" charset="0"/>
                <a:hlinkClick r:id="rId4"/>
              </a:rPr>
              <a:t> do </a:t>
            </a:r>
            <a:r>
              <a:rPr lang="pt-PT" sz="2400" b="1" u="sng" dirty="0" err="1" smtClean="0">
                <a:latin typeface="Candara" panose="020E0502030303020204" pitchFamily="34" charset="0"/>
                <a:hlinkClick r:id="rId4"/>
              </a:rPr>
              <a:t>Koha</a:t>
            </a:r>
            <a:r>
              <a:rPr lang="pt-PT" sz="2400" b="1" u="sng" dirty="0" smtClean="0">
                <a:latin typeface="Candara" panose="020E0502030303020204" pitchFamily="34" charset="0"/>
              </a:rPr>
              <a:t> </a:t>
            </a:r>
            <a:r>
              <a:rPr lang="pt-PT" sz="2400" b="1" dirty="0" smtClean="0">
                <a:latin typeface="Candara" panose="020E0502030303020204" pitchFamily="34" charset="0"/>
              </a:rPr>
              <a:t>da </a:t>
            </a:r>
            <a:r>
              <a:rPr lang="pt-PT" sz="2400" b="1" dirty="0" err="1" smtClean="0">
                <a:latin typeface="Candara" panose="020E0502030303020204" pitchFamily="34" charset="0"/>
              </a:rPr>
              <a:t>Keep</a:t>
            </a:r>
            <a:r>
              <a:rPr lang="pt-PT" sz="2400" b="1" dirty="0" smtClean="0">
                <a:latin typeface="Candara" panose="020E0502030303020204" pitchFamily="34" charset="0"/>
              </a:rPr>
              <a:t> </a:t>
            </a:r>
            <a:r>
              <a:rPr lang="pt-PT" sz="2400" b="1" dirty="0" err="1" smtClean="0">
                <a:latin typeface="Candara" panose="020E0502030303020204" pitchFamily="34" charset="0"/>
              </a:rPr>
              <a:t>Solutions</a:t>
            </a:r>
            <a:endParaRPr lang="pt-PT" sz="2400" b="1" dirty="0" smtClean="0">
              <a:latin typeface="Candara" panose="020E050203030302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Articulação com uma empresa comprometida com o Projeto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Novas formas de trabalhar e comunicar em rede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Compromisso de resolução atempada dos problemas e necessidades que vão surgindo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Abertura a novos desafios</a:t>
            </a:r>
            <a:endParaRPr lang="pt-PT" sz="2000" dirty="0" smtClean="0">
              <a:latin typeface="Candara" panose="020E0502030303020204" pitchFamily="34" charset="0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14</a:t>
            </a:fld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Aquisição do software </a:t>
            </a:r>
            <a:r>
              <a:rPr lang="pt-PT" sz="3200" dirty="0" err="1" smtClean="0">
                <a:latin typeface="Candara" panose="020E0502030303020204" pitchFamily="34" charset="0"/>
              </a:rPr>
              <a:t>Koha</a:t>
            </a:r>
            <a:endParaRPr lang="pt-PT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6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359" y="3180476"/>
            <a:ext cx="2352675" cy="119062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584" y="2000534"/>
            <a:ext cx="2362200" cy="12192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584" y="3219734"/>
            <a:ext cx="2324100" cy="1219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3534" y="4467509"/>
            <a:ext cx="2343150" cy="119062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9071" y="2033871"/>
            <a:ext cx="2324100" cy="11525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4499" y="4477034"/>
            <a:ext cx="2305050" cy="115252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08225" y="2005297"/>
            <a:ext cx="2324100" cy="12001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00797" y="3219734"/>
            <a:ext cx="2324100" cy="119062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86509" y="4438934"/>
            <a:ext cx="2314575" cy="120967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87379" y="2033871"/>
            <a:ext cx="2314575" cy="1171575"/>
          </a:xfrm>
          <a:prstGeom prst="rect">
            <a:avLst/>
          </a:prstGeom>
        </p:spPr>
      </p:pic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15</a:t>
            </a:fld>
            <a:endParaRPr lang="pt-PT"/>
          </a:p>
        </p:txBody>
      </p:sp>
      <p:sp>
        <p:nvSpPr>
          <p:cNvPr id="18" name="Retângulo 17"/>
          <p:cNvSpPr/>
          <p:nvPr/>
        </p:nvSpPr>
        <p:spPr>
          <a:xfrm>
            <a:off x="4102171" y="1240455"/>
            <a:ext cx="330200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err="1" smtClean="0">
                <a:latin typeface="Candara" panose="020E0502030303020204" pitchFamily="34" charset="0"/>
              </a:rPr>
              <a:t>Backoffice</a:t>
            </a:r>
            <a:endParaRPr lang="pt-PT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7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16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6400" y="1570517"/>
            <a:ext cx="6607527" cy="480181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00" y="1729287"/>
            <a:ext cx="1497094" cy="145492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4433" y="1570516"/>
            <a:ext cx="6627516" cy="478583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8742" y="1586494"/>
            <a:ext cx="6495122" cy="47858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9185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17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9512" y="1818149"/>
            <a:ext cx="8437186" cy="43746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1327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18</a:t>
            </a:fld>
            <a:endParaRPr lang="pt-PT"/>
          </a:p>
        </p:txBody>
      </p:sp>
      <p:sp>
        <p:nvSpPr>
          <p:cNvPr id="11" name="Retângulo 10"/>
          <p:cNvSpPr/>
          <p:nvPr/>
        </p:nvSpPr>
        <p:spPr>
          <a:xfrm>
            <a:off x="2919249" y="2686187"/>
            <a:ext cx="6022427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b="1" dirty="0">
                <a:latin typeface="Candara" panose="020E0502030303020204" pitchFamily="34" charset="0"/>
              </a:rPr>
              <a:t>Integração do </a:t>
            </a:r>
            <a:r>
              <a:rPr lang="pt-PT" sz="3200" b="1" dirty="0" err="1">
                <a:latin typeface="Candara" panose="020E0502030303020204" pitchFamily="34" charset="0"/>
              </a:rPr>
              <a:t>Koha</a:t>
            </a:r>
            <a:r>
              <a:rPr lang="pt-PT" sz="3200" b="1" dirty="0">
                <a:latin typeface="Candara" panose="020E0502030303020204" pitchFamily="34" charset="0"/>
              </a:rPr>
              <a:t> com o sistema de gestão de identidades </a:t>
            </a:r>
            <a:r>
              <a:rPr lang="pt-PT" sz="3200" b="1" dirty="0" smtClean="0">
                <a:latin typeface="Candara" panose="020E0502030303020204" pitchFamily="34" charset="0"/>
              </a:rPr>
              <a:t>Campus </a:t>
            </a:r>
            <a:r>
              <a:rPr lang="pt-PT" sz="3200" b="1" dirty="0">
                <a:latin typeface="Candara" panose="020E0502030303020204" pitchFamily="34" charset="0"/>
              </a:rPr>
              <a:t>Virtual UAb </a:t>
            </a:r>
          </a:p>
        </p:txBody>
      </p:sp>
    </p:spTree>
    <p:extLst>
      <p:ext uri="{BB962C8B-B14F-4D97-AF65-F5344CB8AC3E}">
        <p14:creationId xmlns:p14="http://schemas.microsoft.com/office/powerpoint/2010/main" val="11024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19</a:t>
            </a:fld>
            <a:endParaRPr lang="pt-PT"/>
          </a:p>
        </p:txBody>
      </p:sp>
      <p:sp>
        <p:nvSpPr>
          <p:cNvPr id="10" name="Retângulo 9"/>
          <p:cNvSpPr/>
          <p:nvPr/>
        </p:nvSpPr>
        <p:spPr>
          <a:xfrm>
            <a:off x="3250325" y="810091"/>
            <a:ext cx="602242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latin typeface="Candara" panose="020E0502030303020204" pitchFamily="34" charset="0"/>
              </a:rPr>
              <a:t>Integração do </a:t>
            </a:r>
            <a:r>
              <a:rPr lang="pt-PT" sz="2400" b="1" dirty="0" err="1">
                <a:latin typeface="Candara" panose="020E0502030303020204" pitchFamily="34" charset="0"/>
              </a:rPr>
              <a:t>Koha</a:t>
            </a:r>
            <a:r>
              <a:rPr lang="pt-PT" sz="2400" b="1" dirty="0">
                <a:latin typeface="Candara" panose="020E0502030303020204" pitchFamily="34" charset="0"/>
              </a:rPr>
              <a:t> com o sistema de gestão de identidades </a:t>
            </a:r>
            <a:r>
              <a:rPr lang="pt-PT" sz="2400" b="1" dirty="0" smtClean="0">
                <a:latin typeface="Candara" panose="020E0502030303020204" pitchFamily="34" charset="0"/>
              </a:rPr>
              <a:t>Campus </a:t>
            </a:r>
            <a:r>
              <a:rPr lang="pt-PT" sz="2400" b="1" dirty="0">
                <a:latin typeface="Candara" panose="020E0502030303020204" pitchFamily="34" charset="0"/>
              </a:rPr>
              <a:t>Virtual UAb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608" y="1897769"/>
            <a:ext cx="10977530" cy="4296847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9512" y="1818149"/>
            <a:ext cx="8437186" cy="43746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9354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22222E-6 L -0.38398 0.06782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6" y="3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709685" y="2378773"/>
            <a:ext cx="107854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Partilhar </a:t>
            </a:r>
            <a:r>
              <a:rPr lang="pt-PT" sz="2400" b="1" dirty="0">
                <a:latin typeface="Candara" panose="020E0502030303020204" pitchFamily="34" charset="0"/>
              </a:rPr>
              <a:t>a experiência da Universidade Aberta com a </a:t>
            </a:r>
            <a:r>
              <a:rPr lang="pt-PT" sz="2400" b="1" dirty="0" smtClean="0">
                <a:latin typeface="Candara" panose="020E0502030303020204" pitchFamily="34" charset="0"/>
              </a:rPr>
              <a:t>aquisição </a:t>
            </a:r>
            <a:r>
              <a:rPr lang="pt-PT" sz="2400" b="1" dirty="0">
                <a:latin typeface="Candara" panose="020E0502030303020204" pitchFamily="34" charset="0"/>
              </a:rPr>
              <a:t>do software </a:t>
            </a:r>
            <a:r>
              <a:rPr lang="pt-PT" sz="2400" b="1" dirty="0" err="1">
                <a:latin typeface="Candara" panose="020E0502030303020204" pitchFamily="34" charset="0"/>
              </a:rPr>
              <a:t>Koha</a:t>
            </a:r>
            <a:r>
              <a:rPr lang="pt-PT" sz="2400" b="1" dirty="0">
                <a:latin typeface="Candara" panose="020E0502030303020204" pitchFamily="34" charset="0"/>
              </a:rPr>
              <a:t> para a gestão das atividades das Bibliotecas da </a:t>
            </a:r>
            <a:r>
              <a:rPr lang="pt-PT" sz="2400" b="1" dirty="0" err="1" smtClean="0">
                <a:latin typeface="Candara" panose="020E0502030303020204" pitchFamily="34" charset="0"/>
              </a:rPr>
              <a:t>UAb</a:t>
            </a:r>
            <a:r>
              <a:rPr lang="pt-PT" sz="2400" b="1" dirty="0" smtClean="0">
                <a:latin typeface="Candara" panose="020E0502030303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PT" sz="2400" b="1" dirty="0" smtClean="0">
              <a:latin typeface="Candara" panose="020E0502030303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Para </a:t>
            </a:r>
            <a:r>
              <a:rPr lang="pt-PT" sz="2400" b="1" dirty="0">
                <a:latin typeface="Candara" panose="020E0502030303020204" pitchFamily="34" charset="0"/>
              </a:rPr>
              <a:t>além do processo de implementação do software, apresenta-se o projeto de autenticação de leitores, integrado na dinâmica do Campus Virtual da </a:t>
            </a:r>
            <a:r>
              <a:rPr lang="pt-PT" sz="2400" b="1" dirty="0" smtClean="0">
                <a:latin typeface="Candara" panose="020E0502030303020204" pitchFamily="34" charset="0"/>
              </a:rPr>
              <a:t>UAb.</a:t>
            </a:r>
            <a:endParaRPr lang="pt-PT" sz="24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Conferência 10 anos do KOHA em Portugal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02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9" name="Retângulo 8"/>
          <p:cNvSpPr/>
          <p:nvPr/>
        </p:nvSpPr>
        <p:spPr>
          <a:xfrm>
            <a:off x="856581" y="2021685"/>
            <a:ext cx="1063852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Autenticação Integrada na plataforma </a:t>
            </a:r>
            <a:r>
              <a:rPr lang="pt-PT" sz="2400" b="1" dirty="0" err="1" smtClean="0">
                <a:latin typeface="Candara" panose="020E0502030303020204" pitchFamily="34" charset="0"/>
              </a:rPr>
              <a:t>Koha</a:t>
            </a:r>
            <a:endParaRPr lang="pt-PT" sz="2400" b="1" dirty="0" smtClean="0">
              <a:latin typeface="Candara" panose="020E0502030303020204" pitchFamily="34" charset="0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Candara" panose="020E0502030303020204" pitchFamily="34" charset="0"/>
              </a:rPr>
              <a:t>2 tipos de Utilizadores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>
                <a:latin typeface="Candara" panose="020E0502030303020204" pitchFamily="34" charset="0"/>
              </a:rPr>
              <a:t>externos (contas </a:t>
            </a:r>
            <a:r>
              <a:rPr lang="pt-PT" sz="2000" dirty="0" smtClean="0">
                <a:latin typeface="Candara" panose="020E0502030303020204" pitchFamily="34" charset="0"/>
              </a:rPr>
              <a:t>locais – requer registo de utilizador) 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 smtClean="0">
                <a:latin typeface="Candara" panose="020E0502030303020204" pitchFamily="34" charset="0"/>
              </a:rPr>
              <a:t>com conta no domínio UAb (Colaboradores + Estudantes)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Candara" panose="020E0502030303020204" pitchFamily="34" charset="0"/>
              </a:rPr>
              <a:t>Gestor de identidades do campus virtual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 smtClean="0">
                <a:latin typeface="Candara" panose="020E0502030303020204" pitchFamily="34" charset="0"/>
              </a:rPr>
              <a:t>baseado numa Active </a:t>
            </a:r>
            <a:r>
              <a:rPr lang="pt-PT" sz="2000" dirty="0" err="1" smtClean="0">
                <a:latin typeface="Candara" panose="020E0502030303020204" pitchFamily="34" charset="0"/>
              </a:rPr>
              <a:t>Directory</a:t>
            </a:r>
            <a:endParaRPr lang="pt-PT" sz="2000" dirty="0" smtClean="0">
              <a:latin typeface="Candara" panose="020E050203030302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000" dirty="0" smtClean="0">
                <a:latin typeface="Candara" panose="020E0502030303020204" pitchFamily="34" charset="0"/>
              </a:rPr>
              <a:t>autenticação via protocolo LDAP Secure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Candara" panose="020E0502030303020204" pitchFamily="34" charset="0"/>
              </a:rPr>
              <a:t>Identificador único (</a:t>
            </a:r>
            <a:r>
              <a:rPr lang="pt-PT" sz="2000" dirty="0" err="1" smtClean="0">
                <a:latin typeface="Candara" panose="020E0502030303020204" pitchFamily="34" charset="0"/>
              </a:rPr>
              <a:t>username</a:t>
            </a:r>
            <a:r>
              <a:rPr lang="pt-PT" sz="2000" dirty="0" smtClean="0"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20</a:t>
            </a:fld>
            <a:endParaRPr lang="pt-PT"/>
          </a:p>
        </p:txBody>
      </p:sp>
      <p:sp>
        <p:nvSpPr>
          <p:cNvPr id="10" name="Retângulo 9"/>
          <p:cNvSpPr/>
          <p:nvPr/>
        </p:nvSpPr>
        <p:spPr>
          <a:xfrm>
            <a:off x="3250325" y="810091"/>
            <a:ext cx="602242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latin typeface="Candara" panose="020E0502030303020204" pitchFamily="34" charset="0"/>
              </a:rPr>
              <a:t>Integração do </a:t>
            </a:r>
            <a:r>
              <a:rPr lang="pt-PT" sz="2400" b="1" dirty="0" err="1">
                <a:latin typeface="Candara" panose="020E0502030303020204" pitchFamily="34" charset="0"/>
              </a:rPr>
              <a:t>Koha</a:t>
            </a:r>
            <a:r>
              <a:rPr lang="pt-PT" sz="2400" b="1" dirty="0">
                <a:latin typeface="Candara" panose="020E0502030303020204" pitchFamily="34" charset="0"/>
              </a:rPr>
              <a:t> com o sistema de gestão de identidades </a:t>
            </a:r>
            <a:r>
              <a:rPr lang="pt-PT" sz="2400" b="1" dirty="0" smtClean="0">
                <a:latin typeface="Candara" panose="020E0502030303020204" pitchFamily="34" charset="0"/>
              </a:rPr>
              <a:t>Campus </a:t>
            </a:r>
            <a:r>
              <a:rPr lang="pt-PT" sz="2400" b="1" dirty="0">
                <a:latin typeface="Candara" panose="020E0502030303020204" pitchFamily="34" charset="0"/>
              </a:rPr>
              <a:t>Virtual UAb </a:t>
            </a:r>
          </a:p>
        </p:txBody>
      </p:sp>
    </p:spTree>
    <p:extLst>
      <p:ext uri="{BB962C8B-B14F-4D97-AF65-F5344CB8AC3E}">
        <p14:creationId xmlns:p14="http://schemas.microsoft.com/office/powerpoint/2010/main" val="10021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21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5"/>
          <a:srcRect l="18544" t="25813" r="22909"/>
          <a:stretch/>
        </p:blipFill>
        <p:spPr>
          <a:xfrm>
            <a:off x="977904" y="1953087"/>
            <a:ext cx="5422896" cy="4311207"/>
          </a:xfrm>
          <a:prstGeom prst="rect">
            <a:avLst/>
          </a:prstGeom>
        </p:spPr>
      </p:pic>
      <p:cxnSp>
        <p:nvCxnSpPr>
          <p:cNvPr id="5" name="Conexão em ângulos retos 4"/>
          <p:cNvCxnSpPr/>
          <p:nvPr/>
        </p:nvCxnSpPr>
        <p:spPr>
          <a:xfrm rot="10800000">
            <a:off x="4044951" y="3055272"/>
            <a:ext cx="5240503" cy="2042921"/>
          </a:xfrm>
          <a:prstGeom prst="bentConnector3">
            <a:avLst>
              <a:gd name="adj1" fmla="val 41423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em ângulos retos 12"/>
          <p:cNvCxnSpPr/>
          <p:nvPr/>
        </p:nvCxnSpPr>
        <p:spPr>
          <a:xfrm rot="10800000">
            <a:off x="4038600" y="3303773"/>
            <a:ext cx="5246854" cy="1904037"/>
          </a:xfrm>
          <a:prstGeom prst="bentConnector3">
            <a:avLst>
              <a:gd name="adj1" fmla="val 45128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em ângulos retos 14"/>
          <p:cNvCxnSpPr/>
          <p:nvPr/>
        </p:nvCxnSpPr>
        <p:spPr>
          <a:xfrm rot="10800000">
            <a:off x="4038602" y="3543300"/>
            <a:ext cx="5246852" cy="1776340"/>
          </a:xfrm>
          <a:prstGeom prst="bentConnector3">
            <a:avLst>
              <a:gd name="adj1" fmla="val 48811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3250325" y="810091"/>
            <a:ext cx="602242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latin typeface="Candara" panose="020E0502030303020204" pitchFamily="34" charset="0"/>
              </a:rPr>
              <a:t>Integração do </a:t>
            </a:r>
            <a:r>
              <a:rPr lang="pt-PT" sz="2400" b="1" dirty="0" err="1">
                <a:latin typeface="Candara" panose="020E0502030303020204" pitchFamily="34" charset="0"/>
              </a:rPr>
              <a:t>Koha</a:t>
            </a:r>
            <a:r>
              <a:rPr lang="pt-PT" sz="2400" b="1" dirty="0">
                <a:latin typeface="Candara" panose="020E0502030303020204" pitchFamily="34" charset="0"/>
              </a:rPr>
              <a:t> com o sistema de gestão de identidades </a:t>
            </a:r>
            <a:r>
              <a:rPr lang="pt-PT" sz="2400" b="1" dirty="0" smtClean="0">
                <a:latin typeface="Candara" panose="020E0502030303020204" pitchFamily="34" charset="0"/>
              </a:rPr>
              <a:t>Campus </a:t>
            </a:r>
            <a:r>
              <a:rPr lang="pt-PT" sz="2400" b="1" dirty="0">
                <a:latin typeface="Candara" panose="020E0502030303020204" pitchFamily="34" charset="0"/>
              </a:rPr>
              <a:t>Virtual UAb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3973" y="2522398"/>
            <a:ext cx="3511137" cy="3364942"/>
          </a:xfrm>
          <a:prstGeom prst="rect">
            <a:avLst/>
          </a:prstGeom>
        </p:spPr>
      </p:pic>
      <p:cxnSp>
        <p:nvCxnSpPr>
          <p:cNvPr id="30" name="Conexão em ângulos retos 29"/>
          <p:cNvCxnSpPr/>
          <p:nvPr/>
        </p:nvCxnSpPr>
        <p:spPr>
          <a:xfrm rot="10800000">
            <a:off x="4762500" y="5231845"/>
            <a:ext cx="4510252" cy="193056"/>
          </a:xfrm>
          <a:prstGeom prst="bentConnector3">
            <a:avLst>
              <a:gd name="adj1" fmla="val 60210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xão em ângulos retos 37"/>
          <p:cNvCxnSpPr/>
          <p:nvPr/>
        </p:nvCxnSpPr>
        <p:spPr>
          <a:xfrm rot="10800000" flipV="1">
            <a:off x="3657600" y="5539201"/>
            <a:ext cx="5627852" cy="609892"/>
          </a:xfrm>
          <a:prstGeom prst="bentConnector3">
            <a:avLst>
              <a:gd name="adj1" fmla="val 48656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3962399" y="2650437"/>
            <a:ext cx="23651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B050"/>
                </a:solidFill>
              </a:rPr>
              <a:t>Mapeamento de dados</a:t>
            </a:r>
            <a:endParaRPr lang="pt-PT" dirty="0">
              <a:solidFill>
                <a:srgbClr val="00B050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3170" y="4767319"/>
            <a:ext cx="1274891" cy="102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4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43090" y="2501181"/>
            <a:ext cx="115058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800" b="1" dirty="0" smtClean="0">
                <a:latin typeface="Candara" panose="020E0502030303020204" pitchFamily="34" charset="0"/>
              </a:rPr>
              <a:t>Interoperabilidade com outros sistemas de informação da UAb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>
                <a:latin typeface="Candara" panose="020E0502030303020204" pitchFamily="34" charset="0"/>
              </a:rPr>
              <a:t>A</a:t>
            </a:r>
            <a:r>
              <a:rPr lang="pt-PT" sz="2400" dirty="0" smtClean="0">
                <a:latin typeface="Candara" panose="020E0502030303020204" pitchFamily="34" charset="0"/>
              </a:rPr>
              <a:t>utenticação centralizada (identificador único)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Mapeamento de dados dos utilizadores de forma automática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>
                <a:latin typeface="Candara" panose="020E0502030303020204" pitchFamily="34" charset="0"/>
              </a:rPr>
              <a:t>Simplificação do processo de inscrição/validação da informação</a:t>
            </a:r>
            <a:endParaRPr lang="pt-PT" sz="2000" dirty="0" smtClean="0">
              <a:latin typeface="Candara" panose="020E0502030303020204" pitchFamily="34" charset="0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22</a:t>
            </a:fld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3250325" y="810091"/>
            <a:ext cx="602242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latin typeface="Candara" panose="020E0502030303020204" pitchFamily="34" charset="0"/>
              </a:rPr>
              <a:t>Integração do </a:t>
            </a:r>
            <a:r>
              <a:rPr lang="pt-PT" sz="2400" b="1" dirty="0" err="1">
                <a:latin typeface="Candara" panose="020E0502030303020204" pitchFamily="34" charset="0"/>
              </a:rPr>
              <a:t>Koha</a:t>
            </a:r>
            <a:r>
              <a:rPr lang="pt-PT" sz="2400" b="1" dirty="0">
                <a:latin typeface="Candara" panose="020E0502030303020204" pitchFamily="34" charset="0"/>
              </a:rPr>
              <a:t> com o sistema de gestão de identidades </a:t>
            </a:r>
            <a:r>
              <a:rPr lang="pt-PT" sz="2400" b="1" dirty="0" smtClean="0">
                <a:latin typeface="Candara" panose="020E0502030303020204" pitchFamily="34" charset="0"/>
              </a:rPr>
              <a:t>Campus </a:t>
            </a:r>
            <a:r>
              <a:rPr lang="pt-PT" sz="2400" b="1" dirty="0">
                <a:latin typeface="Candara" panose="020E0502030303020204" pitchFamily="34" charset="0"/>
              </a:rPr>
              <a:t>Virtual UAb </a:t>
            </a:r>
          </a:p>
        </p:txBody>
      </p:sp>
    </p:spTree>
    <p:extLst>
      <p:ext uri="{BB962C8B-B14F-4D97-AF65-F5344CB8AC3E}">
        <p14:creationId xmlns:p14="http://schemas.microsoft.com/office/powerpoint/2010/main" val="15016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23</a:t>
            </a:fld>
            <a:endParaRPr lang="pt-PT"/>
          </a:p>
        </p:txBody>
      </p:sp>
      <p:sp>
        <p:nvSpPr>
          <p:cNvPr id="3" name="AutoShape 2" descr="Resultado de imagem para obriga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2692608" y="2078309"/>
            <a:ext cx="6337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rPr>
              <a:t>Gratos pela atenção dispensada</a:t>
            </a:r>
            <a:endParaRPr lang="pt-PT" sz="2800" b="1" dirty="0">
              <a:solidFill>
                <a:schemeClr val="accent6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841" y="2893433"/>
            <a:ext cx="1811142" cy="152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CaixaDeTexto 14"/>
          <p:cNvSpPr txBox="1"/>
          <p:nvPr/>
        </p:nvSpPr>
        <p:spPr>
          <a:xfrm>
            <a:off x="3744310" y="4972320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latin typeface="Candara" panose="020E0502030303020204" pitchFamily="34" charset="0"/>
                <a:hlinkClick r:id="rId5"/>
              </a:rPr>
              <a:t>Isabel.Marcos@uab.pt</a:t>
            </a:r>
            <a:endParaRPr lang="pt-PT" sz="2000" b="1" dirty="0" smtClean="0">
              <a:latin typeface="Candara" panose="020E0502030303020204" pitchFamily="34" charset="0"/>
            </a:endParaRPr>
          </a:p>
          <a:p>
            <a:pPr algn="ctr"/>
            <a:r>
              <a:rPr lang="pt-PT" sz="2000" b="1" dirty="0" smtClean="0">
                <a:latin typeface="Candara" panose="020E0502030303020204" pitchFamily="34" charset="0"/>
                <a:hlinkClick r:id="rId6"/>
              </a:rPr>
              <a:t>Maria.Carvalho@uab.pt</a:t>
            </a:r>
            <a:endParaRPr lang="pt-PT" sz="2000" b="1" dirty="0" smtClean="0">
              <a:latin typeface="Candara" panose="020E0502030303020204" pitchFamily="34" charset="0"/>
            </a:endParaRPr>
          </a:p>
          <a:p>
            <a:pPr algn="ctr"/>
            <a:r>
              <a:rPr lang="pt-PT" sz="2000" b="1" dirty="0" smtClean="0">
                <a:latin typeface="Candara" panose="020E0502030303020204" pitchFamily="34" charset="0"/>
                <a:hlinkClick r:id="rId7"/>
              </a:rPr>
              <a:t>Vítor.Rodrigues@uab.pt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2940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31076" y="2095500"/>
            <a:ext cx="11477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Universidade Aberta e Campus Virtual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PT" sz="2400" dirty="0" smtClean="0">
              <a:latin typeface="Candara" panose="020E0502030303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Aquisição e implementação do </a:t>
            </a:r>
            <a:r>
              <a:rPr lang="pt-PT" sz="2400" dirty="0" err="1" smtClean="0">
                <a:latin typeface="Candara" panose="020E0502030303020204" pitchFamily="34" charset="0"/>
              </a:rPr>
              <a:t>Koha</a:t>
            </a:r>
            <a:r>
              <a:rPr lang="pt-PT" sz="2400" dirty="0" smtClean="0">
                <a:latin typeface="Candara" panose="020E0502030303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PT" sz="2400" dirty="0">
              <a:latin typeface="Candara" panose="020E0502030303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Integração </a:t>
            </a:r>
            <a:r>
              <a:rPr lang="pt-PT" sz="2400" dirty="0">
                <a:latin typeface="Candara" panose="020E0502030303020204" pitchFamily="34" charset="0"/>
              </a:rPr>
              <a:t>do </a:t>
            </a:r>
            <a:r>
              <a:rPr lang="pt-PT" sz="2400" dirty="0" err="1" smtClean="0">
                <a:latin typeface="Candara" panose="020E0502030303020204" pitchFamily="34" charset="0"/>
              </a:rPr>
              <a:t>Koha</a:t>
            </a:r>
            <a:r>
              <a:rPr lang="pt-PT" sz="2400" dirty="0" smtClean="0">
                <a:latin typeface="Candara" panose="020E0502030303020204" pitchFamily="34" charset="0"/>
              </a:rPr>
              <a:t> </a:t>
            </a:r>
            <a:r>
              <a:rPr lang="pt-PT" sz="2400" dirty="0">
                <a:latin typeface="Candara" panose="020E0502030303020204" pitchFamily="34" charset="0"/>
              </a:rPr>
              <a:t>com o sistema de gestão de </a:t>
            </a:r>
            <a:r>
              <a:rPr lang="pt-PT" sz="2400" dirty="0" smtClean="0">
                <a:latin typeface="Candara" panose="020E0502030303020204" pitchFamily="34" charset="0"/>
              </a:rPr>
              <a:t>identidades – Campus Virtual UAb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t-PT" sz="2400" dirty="0" smtClean="0">
              <a:latin typeface="Candara" panose="020E0502030303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2400" dirty="0" smtClean="0">
                <a:latin typeface="Candara" panose="020E0502030303020204" pitchFamily="34" charset="0"/>
              </a:rPr>
              <a:t> Conclusões e desenvolvimentos futuros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887180" y="1271576"/>
            <a:ext cx="523557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Conteúdos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8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326524" y="2103687"/>
            <a:ext cx="86237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2400" dirty="0">
                <a:latin typeface="Candara" panose="020E0502030303020204" pitchFamily="34" charset="0"/>
              </a:rPr>
              <a:t>Fundada em 1988, a Universidade Aberta (UAb) é a única instituição de ensino superior público a distância em </a:t>
            </a:r>
            <a:r>
              <a:rPr lang="pt-PT" sz="2400" dirty="0" smtClean="0">
                <a:latin typeface="Candara" panose="020E0502030303020204" pitchFamily="34" charset="0"/>
              </a:rPr>
              <a:t>Portugal.</a:t>
            </a:r>
            <a:endParaRPr lang="pt-PT" sz="2400" dirty="0">
              <a:latin typeface="Candara" panose="020E0502030303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Toda </a:t>
            </a:r>
            <a:r>
              <a:rPr lang="pt-PT" sz="2400" dirty="0">
                <a:latin typeface="Candara" panose="020E0502030303020204" pitchFamily="34" charset="0"/>
              </a:rPr>
              <a:t>a oferta pedagógica </a:t>
            </a:r>
            <a:r>
              <a:rPr lang="pt-PT" sz="2400" dirty="0" smtClean="0">
                <a:latin typeface="Candara" panose="020E0502030303020204" pitchFamily="34" charset="0"/>
              </a:rPr>
              <a:t>é </a:t>
            </a:r>
            <a:r>
              <a:rPr lang="pt-PT" sz="2400" dirty="0">
                <a:latin typeface="Candara" panose="020E0502030303020204" pitchFamily="34" charset="0"/>
              </a:rPr>
              <a:t>lecionada em </a:t>
            </a:r>
            <a:r>
              <a:rPr lang="pt-PT" sz="2400" b="1" dirty="0">
                <a:latin typeface="Candara" panose="020E0502030303020204" pitchFamily="34" charset="0"/>
              </a:rPr>
              <a:t>regime de </a:t>
            </a:r>
            <a:r>
              <a:rPr lang="pt-PT" sz="2400" b="1" dirty="0" err="1" smtClean="0">
                <a:latin typeface="Candara" panose="020E0502030303020204" pitchFamily="34" charset="0"/>
              </a:rPr>
              <a:t>elearning</a:t>
            </a:r>
            <a:r>
              <a:rPr lang="pt-PT" sz="2400" dirty="0">
                <a:latin typeface="Candara" panose="020E0502030303020204" pitchFamily="34" charset="0"/>
              </a:rPr>
              <a:t>, através do seu modelo pedagógico </a:t>
            </a:r>
            <a:r>
              <a:rPr lang="pt-PT" sz="2400" dirty="0" smtClean="0">
                <a:latin typeface="Candara" panose="020E0502030303020204" pitchFamily="34" charset="0"/>
              </a:rPr>
              <a:t>virtual.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O estudante é adulto, geograficamente pode residir em qualquer lugar do mundo e articula toda a atividade académica a partir do </a:t>
            </a:r>
            <a:r>
              <a:rPr lang="pt-PT" sz="2400" b="1" dirty="0" smtClean="0">
                <a:latin typeface="Candara" panose="020E0502030303020204" pitchFamily="34" charset="0"/>
              </a:rPr>
              <a:t>Campus Virtual</a:t>
            </a:r>
            <a:r>
              <a:rPr lang="pt-PT" sz="2400" dirty="0" smtClean="0">
                <a:latin typeface="Candara" panose="020E0502030303020204" pitchFamily="34" charset="0"/>
              </a:rPr>
              <a:t>.</a:t>
            </a:r>
            <a:endParaRPr lang="pt-PT" sz="2400" dirty="0">
              <a:latin typeface="Candara" panose="020E0502030303020204" pitchFamily="34" charset="0"/>
            </a:endParaRPr>
          </a:p>
        </p:txBody>
      </p:sp>
      <p:pic>
        <p:nvPicPr>
          <p:cNvPr id="5122" name="Picture 2" descr="Resultado de imagem para universidade aber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10" y="2364683"/>
            <a:ext cx="2983233" cy="2573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792460" y="907963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06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792460" y="907963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5</a:t>
            </a:fld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464023" y="2324156"/>
            <a:ext cx="10233005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Coleção </a:t>
            </a:r>
            <a:r>
              <a:rPr lang="pt-PT" sz="2400" b="1" dirty="0">
                <a:latin typeface="Candara" panose="020E0502030303020204" pitchFamily="34" charset="0"/>
              </a:rPr>
              <a:t>de aplicações e </a:t>
            </a:r>
            <a:r>
              <a:rPr lang="pt-PT" sz="2400" b="1" dirty="0" smtClean="0">
                <a:latin typeface="Candara" panose="020E0502030303020204" pitchFamily="34" charset="0"/>
              </a:rPr>
              <a:t>serviços: 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Portal institucional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Plataforma </a:t>
            </a:r>
            <a:r>
              <a:rPr lang="pt-PT" sz="2400" b="1" dirty="0">
                <a:latin typeface="Candara" panose="020E0502030303020204" pitchFamily="34" charset="0"/>
              </a:rPr>
              <a:t>de </a:t>
            </a:r>
            <a:r>
              <a:rPr lang="pt-PT" sz="2400" b="1" dirty="0" smtClean="0">
                <a:latin typeface="Candara" panose="020E0502030303020204" pitchFamily="34" charset="0"/>
              </a:rPr>
              <a:t>ensino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Portal académico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Ferramentas de comunicação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Produção de conteúdos</a:t>
            </a:r>
          </a:p>
          <a:p>
            <a:pPr marL="3670300" lvl="8" indent="-342900" algn="just">
              <a:lnSpc>
                <a:spcPct val="150000"/>
              </a:lnSpc>
              <a:buFontTx/>
              <a:buChar char="-"/>
            </a:pPr>
            <a:r>
              <a:rPr lang="pt-PT" sz="2400" b="1" dirty="0" smtClean="0">
                <a:latin typeface="Candara" panose="020E0502030303020204" pitchFamily="34" charset="0"/>
              </a:rPr>
              <a:t>Gestão </a:t>
            </a:r>
            <a:r>
              <a:rPr lang="pt-PT" sz="2400" b="1" dirty="0">
                <a:latin typeface="Candara" panose="020E0502030303020204" pitchFamily="34" charset="0"/>
              </a:rPr>
              <a:t>de </a:t>
            </a:r>
            <a:r>
              <a:rPr lang="pt-PT" sz="2400" b="1" dirty="0" smtClean="0">
                <a:latin typeface="Candara" panose="020E0502030303020204" pitchFamily="34" charset="0"/>
              </a:rPr>
              <a:t>conteúdos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368" y="5047928"/>
            <a:ext cx="3510894" cy="1367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74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792460" y="907963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6</a:t>
            </a:fld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315310" y="3051808"/>
            <a:ext cx="1157189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b="1" dirty="0" smtClean="0">
                <a:latin typeface="Candara" panose="020E0502030303020204" pitchFamily="34" charset="0"/>
              </a:rPr>
              <a:t>Acesso unificado a </a:t>
            </a:r>
            <a:r>
              <a:rPr lang="pt-PT" sz="2800" b="1" dirty="0">
                <a:latin typeface="Candara" panose="020E0502030303020204" pitchFamily="34" charset="0"/>
              </a:rPr>
              <a:t>todos </a:t>
            </a:r>
            <a:r>
              <a:rPr lang="pt-PT" sz="2800" b="1" dirty="0" smtClean="0">
                <a:latin typeface="Candara" panose="020E0502030303020204" pitchFamily="34" charset="0"/>
              </a:rPr>
              <a:t>os Serviços </a:t>
            </a:r>
          </a:p>
          <a:p>
            <a:pPr lvl="1" algn="ctr">
              <a:lnSpc>
                <a:spcPct val="150000"/>
              </a:lnSpc>
            </a:pPr>
            <a:r>
              <a:rPr lang="pt-PT" sz="2800" b="1" dirty="0" smtClean="0">
                <a:latin typeface="Candara" panose="020E0502030303020204" pitchFamily="34" charset="0"/>
              </a:rPr>
              <a:t>Cada </a:t>
            </a:r>
            <a:r>
              <a:rPr lang="pt-PT" sz="2800" b="1" dirty="0">
                <a:latin typeface="Candara" panose="020E0502030303020204" pitchFamily="34" charset="0"/>
              </a:rPr>
              <a:t>utilizador tem um "</a:t>
            </a:r>
            <a:r>
              <a:rPr lang="pt-PT" sz="2800" b="1" dirty="0" err="1">
                <a:latin typeface="Candara" panose="020E0502030303020204" pitchFamily="34" charset="0"/>
              </a:rPr>
              <a:t>username</a:t>
            </a:r>
            <a:r>
              <a:rPr lang="pt-PT" sz="2800" b="1" dirty="0">
                <a:latin typeface="Candara" panose="020E0502030303020204" pitchFamily="34" charset="0"/>
              </a:rPr>
              <a:t>" e "password" </a:t>
            </a:r>
            <a:r>
              <a:rPr lang="pt-PT" sz="2800" b="1" dirty="0" smtClean="0">
                <a:latin typeface="Candara" panose="020E0502030303020204" pitchFamily="34" charset="0"/>
              </a:rPr>
              <a:t>únicos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368" y="5047928"/>
            <a:ext cx="3510894" cy="1367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41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368" y="5047928"/>
            <a:ext cx="3510894" cy="1367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792460" y="907963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>
          <a:xfrm>
            <a:off x="8589929" y="6303444"/>
            <a:ext cx="2743200" cy="365125"/>
          </a:xfrm>
        </p:spPr>
        <p:txBody>
          <a:bodyPr/>
          <a:lstStyle/>
          <a:p>
            <a:fld id="{809F9BD1-A273-46FE-9E45-11BE9F8B2FC6}" type="slidenum">
              <a:rPr lang="pt-PT" smtClean="0"/>
              <a:t>7</a:t>
            </a:fld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331076" y="2739604"/>
            <a:ext cx="11619186" cy="169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latin typeface="Candara" panose="020E0502030303020204" pitchFamily="34" charset="0"/>
              </a:rPr>
              <a:t>Diluição </a:t>
            </a:r>
            <a:r>
              <a:rPr lang="pt-PT" sz="2400" b="1" dirty="0">
                <a:latin typeface="Candara" panose="020E0502030303020204" pitchFamily="34" charset="0"/>
              </a:rPr>
              <a:t>das barreiras na comunicação institucional com os serviços da universidade, permitindo a interação em tempo real com as estruturas académicas e, deste modo, a concretização do campus </a:t>
            </a:r>
            <a:r>
              <a:rPr lang="pt-PT" sz="2400" b="1" i="1" dirty="0" smtClean="0">
                <a:latin typeface="Candara" panose="020E0502030303020204" pitchFamily="34" charset="0"/>
              </a:rPr>
              <a:t>online, </a:t>
            </a:r>
            <a:r>
              <a:rPr lang="pt-PT" sz="2400" b="1" dirty="0" smtClean="0">
                <a:latin typeface="Candara" panose="020E0502030303020204" pitchFamily="34" charset="0"/>
              </a:rPr>
              <a:t>acessível </a:t>
            </a:r>
            <a:r>
              <a:rPr lang="pt-PT" sz="2400" b="1" dirty="0">
                <a:latin typeface="Candara" panose="020E0502030303020204" pitchFamily="34" charset="0"/>
              </a:rPr>
              <a:t>em qualquer lugar do mundo.</a:t>
            </a:r>
          </a:p>
        </p:txBody>
      </p:sp>
    </p:spTree>
    <p:extLst>
      <p:ext uri="{BB962C8B-B14F-4D97-AF65-F5344CB8AC3E}">
        <p14:creationId xmlns:p14="http://schemas.microsoft.com/office/powerpoint/2010/main" val="270057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Resultado de imagem para universidade aber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10" y="1899573"/>
            <a:ext cx="2983233" cy="2573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792460" y="907963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8</a:t>
            </a:fld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58" y="1985181"/>
            <a:ext cx="8469073" cy="478076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8543" y="2605113"/>
            <a:ext cx="7127187" cy="1867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3098" y="3911592"/>
            <a:ext cx="6802744" cy="2652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58" y="2009969"/>
            <a:ext cx="5605021" cy="486161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6774" y="2035970"/>
            <a:ext cx="8202783" cy="4815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6393">
            <a:off x="890278" y="1502034"/>
            <a:ext cx="9249042" cy="3603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055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293242" y="2218009"/>
            <a:ext cx="8530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Integrada no Campus Virtual, a Direção de Serviços de Documentação assume como missão proporcionar à comunidade académica </a:t>
            </a:r>
            <a:r>
              <a:rPr lang="pt-PT" sz="2400" dirty="0">
                <a:latin typeface="Candara" panose="020E0502030303020204" pitchFamily="34" charset="0"/>
              </a:rPr>
              <a:t>o </a:t>
            </a:r>
            <a:r>
              <a:rPr lang="pt-PT" sz="2400" b="1" dirty="0">
                <a:latin typeface="Candara" panose="020E0502030303020204" pitchFamily="34" charset="0"/>
              </a:rPr>
              <a:t>acesso a recursos e serviços de informação</a:t>
            </a:r>
            <a:r>
              <a:rPr lang="pt-PT" sz="2400" dirty="0">
                <a:latin typeface="Candara" panose="020E0502030303020204" pitchFamily="34" charset="0"/>
              </a:rPr>
              <a:t> de qualidade para o desenvolvimento das suas atividades académicas e </a:t>
            </a:r>
            <a:r>
              <a:rPr lang="pt-PT" sz="2400" dirty="0" smtClean="0">
                <a:latin typeface="Candara" panose="020E0502030303020204" pitchFamily="34" charset="0"/>
              </a:rPr>
              <a:t>científicas.</a:t>
            </a:r>
          </a:p>
          <a:p>
            <a:pPr marL="360000" indent="-285750"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A virtualidade da UAb tem exigido dos Serviços a procura de </a:t>
            </a:r>
            <a:r>
              <a:rPr lang="pt-PT" sz="2400" dirty="0">
                <a:latin typeface="Candara" panose="020E0502030303020204" pitchFamily="34" charset="0"/>
              </a:rPr>
              <a:t>sistemas mais interativos na relação com o </a:t>
            </a:r>
            <a:r>
              <a:rPr lang="pt-PT" sz="2400" dirty="0" smtClean="0">
                <a:latin typeface="Candara" panose="020E0502030303020204" pitchFamily="34" charset="0"/>
              </a:rPr>
              <a:t>cliente/utilizador.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937000" y="1140791"/>
            <a:ext cx="479746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3200" dirty="0" smtClean="0">
                <a:latin typeface="Candara" panose="020E0502030303020204" pitchFamily="34" charset="0"/>
              </a:rPr>
              <a:t>Universidade Aberta e Campus Virtual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342545"/>
            <a:ext cx="2594781" cy="138674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90" y="250490"/>
            <a:ext cx="1639720" cy="1570852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15" y="2458345"/>
            <a:ext cx="2834519" cy="24357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Conferência 10 anos do KOHA em Portugal</a:t>
            </a:r>
            <a:endParaRPr lang="pt-PT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F9BD1-A273-46FE-9E45-11BE9F8B2FC6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29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2555</TotalTime>
  <Words>940</Words>
  <Application>Microsoft Office PowerPoint</Application>
  <PresentationFormat>Widescreen</PresentationFormat>
  <Paragraphs>157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Candara</vt:lpstr>
      <vt:lpstr>Wingdings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Isabel Pacheco Marques Vaz Marcos</dc:creator>
  <cp:lastModifiedBy>word</cp:lastModifiedBy>
  <cp:revision>116</cp:revision>
  <cp:lastPrinted>2017-05-04T13:26:56Z</cp:lastPrinted>
  <dcterms:created xsi:type="dcterms:W3CDTF">2017-05-02T10:19:06Z</dcterms:created>
  <dcterms:modified xsi:type="dcterms:W3CDTF">2026-05-29T14:55:35Z</dcterms:modified>
</cp:coreProperties>
</file>