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309" r:id="rId2"/>
    <p:sldId id="258" r:id="rId3"/>
    <p:sldId id="302" r:id="rId4"/>
    <p:sldId id="347" r:id="rId5"/>
    <p:sldId id="355" r:id="rId6"/>
    <p:sldId id="322" r:id="rId7"/>
    <p:sldId id="283" r:id="rId8"/>
    <p:sldId id="282" r:id="rId9"/>
    <p:sldId id="327" r:id="rId10"/>
    <p:sldId id="328" r:id="rId11"/>
    <p:sldId id="346" r:id="rId12"/>
    <p:sldId id="330" r:id="rId13"/>
    <p:sldId id="348" r:id="rId14"/>
    <p:sldId id="331" r:id="rId15"/>
    <p:sldId id="352" r:id="rId16"/>
    <p:sldId id="353" r:id="rId17"/>
    <p:sldId id="354" r:id="rId18"/>
    <p:sldId id="338" r:id="rId19"/>
    <p:sldId id="357" r:id="rId20"/>
    <p:sldId id="340" r:id="rId21"/>
    <p:sldId id="339" r:id="rId22"/>
    <p:sldId id="341" r:id="rId23"/>
    <p:sldId id="358" r:id="rId24"/>
    <p:sldId id="280" r:id="rId25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0000"/>
    <a:srgbClr val="FF0101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08" y="492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72BBE6-9C2C-49C6-97B3-CE6D60A1A740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3C18A982-4A3B-4215-9B40-C2CA225FB4E5}">
      <dgm:prSet phldrT="[Texto]" custT="1"/>
      <dgm:spPr>
        <a:ln>
          <a:solidFill>
            <a:srgbClr val="002060"/>
          </a:solidFill>
        </a:ln>
      </dgm:spPr>
      <dgm:t>
        <a:bodyPr/>
        <a:lstStyle/>
        <a:p>
          <a:r>
            <a:rPr lang="pt-PT" sz="1600" b="1" dirty="0">
              <a:latin typeface="+mj-lt"/>
            </a:rPr>
            <a:t>Acesso universal</a:t>
          </a:r>
        </a:p>
      </dgm:t>
    </dgm:pt>
    <dgm:pt modelId="{B80611D5-BB7F-443F-9900-10DD43892DEF}" type="parTrans" cxnId="{CB8E848E-32DB-410B-AB97-32A236450F82}">
      <dgm:prSet/>
      <dgm:spPr/>
      <dgm:t>
        <a:bodyPr/>
        <a:lstStyle/>
        <a:p>
          <a:endParaRPr lang="pt-PT"/>
        </a:p>
      </dgm:t>
    </dgm:pt>
    <dgm:pt modelId="{E0E23A34-B899-4C20-AA34-DE1C02E1C3D1}" type="sibTrans" cxnId="{CB8E848E-32DB-410B-AB97-32A236450F82}">
      <dgm:prSet/>
      <dgm:spPr/>
      <dgm:t>
        <a:bodyPr/>
        <a:lstStyle/>
        <a:p>
          <a:endParaRPr lang="pt-PT"/>
        </a:p>
      </dgm:t>
    </dgm:pt>
    <dgm:pt modelId="{62642DF4-C817-4363-A0C8-9D94107EC7A0}">
      <dgm:prSet phldrT="[Texto]" custT="1"/>
      <dgm:spPr>
        <a:ln>
          <a:solidFill>
            <a:srgbClr val="002060"/>
          </a:solidFill>
        </a:ln>
      </dgm:spPr>
      <dgm:t>
        <a:bodyPr/>
        <a:lstStyle/>
        <a:p>
          <a:pPr marL="0" indent="0" algn="just">
            <a:spcAft>
              <a:spcPts val="0"/>
            </a:spcAft>
            <a:buNone/>
          </a:pPr>
          <a:r>
            <a:rPr lang="pt-PT" sz="1600" b="1" dirty="0">
              <a:solidFill>
                <a:srgbClr val="002060"/>
              </a:solidFill>
              <a:latin typeface="+mj-lt"/>
            </a:rPr>
            <a:t>Garantir que todas as publicações académicas e científicas, dados de investigação, software, códigos-fonte e hardware produzidos pela comunidade académica da Universidade Aberta sejam acessíveis ao público sem barreiras financeiras, técnicas legais ou éticas. </a:t>
          </a:r>
        </a:p>
      </dgm:t>
    </dgm:pt>
    <dgm:pt modelId="{8ADCFA0D-3891-43BD-8776-DF9CAB3DDC91}" type="parTrans" cxnId="{C2E857C9-28A3-4384-83CC-60F60840B4D2}">
      <dgm:prSet/>
      <dgm:spPr/>
      <dgm:t>
        <a:bodyPr/>
        <a:lstStyle/>
        <a:p>
          <a:endParaRPr lang="pt-PT"/>
        </a:p>
      </dgm:t>
    </dgm:pt>
    <dgm:pt modelId="{BCFA5F5D-DD50-492F-B841-2C9B385AA115}" type="sibTrans" cxnId="{C2E857C9-28A3-4384-83CC-60F60840B4D2}">
      <dgm:prSet/>
      <dgm:spPr/>
      <dgm:t>
        <a:bodyPr/>
        <a:lstStyle/>
        <a:p>
          <a:endParaRPr lang="pt-PT"/>
        </a:p>
      </dgm:t>
    </dgm:pt>
    <dgm:pt modelId="{9FFA1DFE-505F-4325-B330-92B7BEE04118}">
      <dgm:prSet phldrT="[Texto]" custT="1"/>
      <dgm:spPr>
        <a:ln>
          <a:solidFill>
            <a:srgbClr val="002060"/>
          </a:solidFill>
        </a:ln>
      </dgm:spPr>
      <dgm:t>
        <a:bodyPr/>
        <a:lstStyle/>
        <a:p>
          <a:pPr>
            <a:buFont typeface="+mj-lt"/>
            <a:buAutoNum type="arabicPeriod"/>
          </a:pPr>
          <a:r>
            <a:rPr lang="pt-PT" sz="1600" b="1" dirty="0">
              <a:latin typeface="+mj-lt"/>
            </a:rPr>
            <a:t>Reutilização responsável</a:t>
          </a:r>
        </a:p>
      </dgm:t>
    </dgm:pt>
    <dgm:pt modelId="{49EDF2D8-B8FA-42A6-931D-F06FD6FDC1AD}" type="parTrans" cxnId="{E33F10CF-ED5C-4A9E-B18B-7D5630154D68}">
      <dgm:prSet/>
      <dgm:spPr/>
      <dgm:t>
        <a:bodyPr/>
        <a:lstStyle/>
        <a:p>
          <a:endParaRPr lang="pt-PT"/>
        </a:p>
      </dgm:t>
    </dgm:pt>
    <dgm:pt modelId="{13FBCBDC-7C54-4D72-B74D-3B7A6A6C88BA}" type="sibTrans" cxnId="{E33F10CF-ED5C-4A9E-B18B-7D5630154D68}">
      <dgm:prSet/>
      <dgm:spPr/>
      <dgm:t>
        <a:bodyPr/>
        <a:lstStyle/>
        <a:p>
          <a:endParaRPr lang="pt-PT"/>
        </a:p>
      </dgm:t>
    </dgm:pt>
    <dgm:pt modelId="{9B2FC53E-0EA6-4F18-A40A-3A530F8C1AD3}">
      <dgm:prSet phldrT="[Texto]" custT="1"/>
      <dgm:spPr>
        <a:ln>
          <a:solidFill>
            <a:srgbClr val="002060"/>
          </a:solidFill>
        </a:ln>
      </dgm:spPr>
      <dgm:t>
        <a:bodyPr/>
        <a:lstStyle/>
        <a:p>
          <a:pPr marL="0" indent="0" algn="just">
            <a:spcAft>
              <a:spcPts val="0"/>
            </a:spcAft>
            <a:buNone/>
          </a:pPr>
          <a:r>
            <a:rPr lang="pt-PT" sz="1600" b="1" dirty="0">
              <a:solidFill>
                <a:srgbClr val="002060"/>
              </a:solidFill>
              <a:latin typeface="+mj-lt"/>
            </a:rPr>
            <a:t>Facilitar a reutilização dos resultados de investigação, promovendo o avanço científico e a inovação através da partilha aberta do conhecimento.</a:t>
          </a:r>
        </a:p>
      </dgm:t>
    </dgm:pt>
    <dgm:pt modelId="{D7BD52BC-747E-4A24-B61F-3C5A35343F4E}" type="parTrans" cxnId="{AC5178CC-1C50-4BDF-8F47-EFA67A421FEC}">
      <dgm:prSet/>
      <dgm:spPr/>
      <dgm:t>
        <a:bodyPr/>
        <a:lstStyle/>
        <a:p>
          <a:endParaRPr lang="pt-PT"/>
        </a:p>
      </dgm:t>
    </dgm:pt>
    <dgm:pt modelId="{D473C353-EBF3-4B09-A42E-DB484C4E1A34}" type="sibTrans" cxnId="{AC5178CC-1C50-4BDF-8F47-EFA67A421FEC}">
      <dgm:prSet/>
      <dgm:spPr/>
      <dgm:t>
        <a:bodyPr/>
        <a:lstStyle/>
        <a:p>
          <a:endParaRPr lang="pt-PT"/>
        </a:p>
      </dgm:t>
    </dgm:pt>
    <dgm:pt modelId="{96580F08-6AA3-4917-8036-CD8E25B1CCAF}">
      <dgm:prSet phldrT="[Texto]" custT="1"/>
      <dgm:spPr>
        <a:ln>
          <a:solidFill>
            <a:srgbClr val="002060"/>
          </a:solidFill>
        </a:ln>
      </dgm:spPr>
      <dgm:t>
        <a:bodyPr/>
        <a:lstStyle/>
        <a:p>
          <a:pPr marL="0" indent="0" algn="just">
            <a:spcAft>
              <a:spcPts val="0"/>
            </a:spcAft>
            <a:buNone/>
          </a:pPr>
          <a:r>
            <a:rPr lang="pt-PT" sz="1600" b="1" dirty="0">
              <a:solidFill>
                <a:srgbClr val="002060"/>
              </a:solidFill>
              <a:latin typeface="+mj-lt"/>
            </a:rPr>
            <a:t>Promover a ética, a transparência e a integridade científica através da disponibilização aberta de dados e publicações, permitindo a verificação e replicabilidade dos resultados. </a:t>
          </a:r>
        </a:p>
      </dgm:t>
    </dgm:pt>
    <dgm:pt modelId="{BD0A7972-8DC3-4C02-B4F3-1F27B36A8EF4}" type="parTrans" cxnId="{15E842F5-02DB-4109-B6D5-77C03562BB90}">
      <dgm:prSet/>
      <dgm:spPr/>
      <dgm:t>
        <a:bodyPr/>
        <a:lstStyle/>
        <a:p>
          <a:endParaRPr lang="pt-PT"/>
        </a:p>
      </dgm:t>
    </dgm:pt>
    <dgm:pt modelId="{D09D859D-BA86-46ED-A17F-8934E7693CAF}" type="sibTrans" cxnId="{15E842F5-02DB-4109-B6D5-77C03562BB90}">
      <dgm:prSet/>
      <dgm:spPr/>
      <dgm:t>
        <a:bodyPr/>
        <a:lstStyle/>
        <a:p>
          <a:endParaRPr lang="pt-PT"/>
        </a:p>
      </dgm:t>
    </dgm:pt>
    <dgm:pt modelId="{6171C8F1-3D3F-4615-932A-AEDBAE15C3D6}">
      <dgm:prSet phldrT="[Texto]" custT="1"/>
      <dgm:spPr>
        <a:solidFill>
          <a:schemeClr val="accent1"/>
        </a:solidFill>
        <a:ln>
          <a:solidFill>
            <a:srgbClr val="002060"/>
          </a:solidFill>
        </a:ln>
      </dgm:spPr>
      <dgm:t>
        <a:bodyPr/>
        <a:lstStyle/>
        <a:p>
          <a:pPr>
            <a:buFont typeface="+mj-lt"/>
            <a:buAutoNum type="arabicPeriod"/>
          </a:pPr>
          <a:r>
            <a:rPr lang="pt-PT" sz="1400" b="1" dirty="0">
              <a:latin typeface="+mj-lt"/>
            </a:rPr>
            <a:t>Ética, Transparência e Integridade</a:t>
          </a:r>
          <a:endParaRPr lang="pt-PT" sz="1400" b="1" dirty="0"/>
        </a:p>
      </dgm:t>
    </dgm:pt>
    <dgm:pt modelId="{F3635900-86DA-4CBF-87F8-D95AEF6F3CE8}" type="sibTrans" cxnId="{A3480DDE-A960-4F5E-A6DD-277C463C0070}">
      <dgm:prSet/>
      <dgm:spPr/>
      <dgm:t>
        <a:bodyPr/>
        <a:lstStyle/>
        <a:p>
          <a:endParaRPr lang="pt-PT"/>
        </a:p>
      </dgm:t>
    </dgm:pt>
    <dgm:pt modelId="{F23BFF07-BC78-46FE-88D6-444E80097675}" type="parTrans" cxnId="{A3480DDE-A960-4F5E-A6DD-277C463C0070}">
      <dgm:prSet/>
      <dgm:spPr/>
      <dgm:t>
        <a:bodyPr/>
        <a:lstStyle/>
        <a:p>
          <a:endParaRPr lang="pt-PT"/>
        </a:p>
      </dgm:t>
    </dgm:pt>
    <dgm:pt modelId="{0E9D33CB-7F45-4F76-9681-270552C1D8BB}" type="pres">
      <dgm:prSet presAssocID="{E472BBE6-9C2C-49C6-97B3-CE6D60A1A740}" presName="linearFlow" presStyleCnt="0">
        <dgm:presLayoutVars>
          <dgm:dir/>
          <dgm:animLvl val="lvl"/>
          <dgm:resizeHandles val="exact"/>
        </dgm:presLayoutVars>
      </dgm:prSet>
      <dgm:spPr/>
    </dgm:pt>
    <dgm:pt modelId="{5F252FDE-64F5-4EE0-970D-5140C2DE3BC9}" type="pres">
      <dgm:prSet presAssocID="{3C18A982-4A3B-4215-9B40-C2CA225FB4E5}" presName="composite" presStyleCnt="0"/>
      <dgm:spPr/>
    </dgm:pt>
    <dgm:pt modelId="{F514BD8D-A410-4691-B803-851BF5044A50}" type="pres">
      <dgm:prSet presAssocID="{3C18A982-4A3B-4215-9B40-C2CA225FB4E5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D4520FC8-FBCC-4140-95EC-A0BA8EBC3986}" type="pres">
      <dgm:prSet presAssocID="{3C18A982-4A3B-4215-9B40-C2CA225FB4E5}" presName="descendantText" presStyleLbl="alignAcc1" presStyleIdx="0" presStyleCnt="3">
        <dgm:presLayoutVars>
          <dgm:bulletEnabled val="1"/>
        </dgm:presLayoutVars>
      </dgm:prSet>
      <dgm:spPr/>
    </dgm:pt>
    <dgm:pt modelId="{8CAE7854-B1D7-43EF-938A-A451FC649B59}" type="pres">
      <dgm:prSet presAssocID="{E0E23A34-B899-4C20-AA34-DE1C02E1C3D1}" presName="sp" presStyleCnt="0"/>
      <dgm:spPr/>
    </dgm:pt>
    <dgm:pt modelId="{DE0D9A7C-11B4-4C51-8D7C-512F812BBE49}" type="pres">
      <dgm:prSet presAssocID="{9FFA1DFE-505F-4325-B330-92B7BEE04118}" presName="composite" presStyleCnt="0"/>
      <dgm:spPr/>
    </dgm:pt>
    <dgm:pt modelId="{DE2EAD0E-2B6E-46B4-973E-789767D5B459}" type="pres">
      <dgm:prSet presAssocID="{9FFA1DFE-505F-4325-B330-92B7BEE04118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54829806-AEA6-4A39-AEA8-CDD1F1E1F78A}" type="pres">
      <dgm:prSet presAssocID="{9FFA1DFE-505F-4325-B330-92B7BEE04118}" presName="descendantText" presStyleLbl="alignAcc1" presStyleIdx="1" presStyleCnt="3">
        <dgm:presLayoutVars>
          <dgm:bulletEnabled val="1"/>
        </dgm:presLayoutVars>
      </dgm:prSet>
      <dgm:spPr/>
    </dgm:pt>
    <dgm:pt modelId="{055EA4D8-0FA2-4FF3-913E-FAB18A5B6648}" type="pres">
      <dgm:prSet presAssocID="{13FBCBDC-7C54-4D72-B74D-3B7A6A6C88BA}" presName="sp" presStyleCnt="0"/>
      <dgm:spPr/>
    </dgm:pt>
    <dgm:pt modelId="{2CBC7930-ED54-4729-AB54-E1C8F78BC75C}" type="pres">
      <dgm:prSet presAssocID="{6171C8F1-3D3F-4615-932A-AEDBAE15C3D6}" presName="composite" presStyleCnt="0"/>
      <dgm:spPr/>
    </dgm:pt>
    <dgm:pt modelId="{32382526-0F42-48A7-958F-A1CF452AE450}" type="pres">
      <dgm:prSet presAssocID="{6171C8F1-3D3F-4615-932A-AEDBAE15C3D6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F09473FE-1EC7-4B0F-9433-A2877F0EFF05}" type="pres">
      <dgm:prSet presAssocID="{6171C8F1-3D3F-4615-932A-AEDBAE15C3D6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BB250E0B-884D-4ED7-B708-DB57B64D3072}" type="presOf" srcId="{62642DF4-C817-4363-A0C8-9D94107EC7A0}" destId="{D4520FC8-FBCC-4140-95EC-A0BA8EBC3986}" srcOrd="0" destOrd="0" presId="urn:microsoft.com/office/officeart/2005/8/layout/chevron2"/>
    <dgm:cxn modelId="{3F47421D-91BA-4A40-A10C-2884475D5B95}" type="presOf" srcId="{E472BBE6-9C2C-49C6-97B3-CE6D60A1A740}" destId="{0E9D33CB-7F45-4F76-9681-270552C1D8BB}" srcOrd="0" destOrd="0" presId="urn:microsoft.com/office/officeart/2005/8/layout/chevron2"/>
    <dgm:cxn modelId="{89CEA650-B835-4581-9F7B-99CE8CDA1FB9}" type="presOf" srcId="{3C18A982-4A3B-4215-9B40-C2CA225FB4E5}" destId="{F514BD8D-A410-4691-B803-851BF5044A50}" srcOrd="0" destOrd="0" presId="urn:microsoft.com/office/officeart/2005/8/layout/chevron2"/>
    <dgm:cxn modelId="{7080FF75-1CB1-459B-B02B-4CD5747E3036}" type="presOf" srcId="{96580F08-6AA3-4917-8036-CD8E25B1CCAF}" destId="{F09473FE-1EC7-4B0F-9433-A2877F0EFF05}" srcOrd="0" destOrd="0" presId="urn:microsoft.com/office/officeart/2005/8/layout/chevron2"/>
    <dgm:cxn modelId="{CB8E848E-32DB-410B-AB97-32A236450F82}" srcId="{E472BBE6-9C2C-49C6-97B3-CE6D60A1A740}" destId="{3C18A982-4A3B-4215-9B40-C2CA225FB4E5}" srcOrd="0" destOrd="0" parTransId="{B80611D5-BB7F-443F-9900-10DD43892DEF}" sibTransId="{E0E23A34-B899-4C20-AA34-DE1C02E1C3D1}"/>
    <dgm:cxn modelId="{693BCA92-7E84-433C-9D45-1CB872D0A33D}" type="presOf" srcId="{9FFA1DFE-505F-4325-B330-92B7BEE04118}" destId="{DE2EAD0E-2B6E-46B4-973E-789767D5B459}" srcOrd="0" destOrd="0" presId="urn:microsoft.com/office/officeart/2005/8/layout/chevron2"/>
    <dgm:cxn modelId="{B89935B3-F495-4E3D-BF6E-E751ABFB6891}" type="presOf" srcId="{6171C8F1-3D3F-4615-932A-AEDBAE15C3D6}" destId="{32382526-0F42-48A7-958F-A1CF452AE450}" srcOrd="0" destOrd="0" presId="urn:microsoft.com/office/officeart/2005/8/layout/chevron2"/>
    <dgm:cxn modelId="{75078BB9-12F3-4887-92E4-E785A2DEC420}" type="presOf" srcId="{9B2FC53E-0EA6-4F18-A40A-3A530F8C1AD3}" destId="{54829806-AEA6-4A39-AEA8-CDD1F1E1F78A}" srcOrd="0" destOrd="0" presId="urn:microsoft.com/office/officeart/2005/8/layout/chevron2"/>
    <dgm:cxn modelId="{C2E857C9-28A3-4384-83CC-60F60840B4D2}" srcId="{3C18A982-4A3B-4215-9B40-C2CA225FB4E5}" destId="{62642DF4-C817-4363-A0C8-9D94107EC7A0}" srcOrd="0" destOrd="0" parTransId="{8ADCFA0D-3891-43BD-8776-DF9CAB3DDC91}" sibTransId="{BCFA5F5D-DD50-492F-B841-2C9B385AA115}"/>
    <dgm:cxn modelId="{AC5178CC-1C50-4BDF-8F47-EFA67A421FEC}" srcId="{9FFA1DFE-505F-4325-B330-92B7BEE04118}" destId="{9B2FC53E-0EA6-4F18-A40A-3A530F8C1AD3}" srcOrd="0" destOrd="0" parTransId="{D7BD52BC-747E-4A24-B61F-3C5A35343F4E}" sibTransId="{D473C353-EBF3-4B09-A42E-DB484C4E1A34}"/>
    <dgm:cxn modelId="{E33F10CF-ED5C-4A9E-B18B-7D5630154D68}" srcId="{E472BBE6-9C2C-49C6-97B3-CE6D60A1A740}" destId="{9FFA1DFE-505F-4325-B330-92B7BEE04118}" srcOrd="1" destOrd="0" parTransId="{49EDF2D8-B8FA-42A6-931D-F06FD6FDC1AD}" sibTransId="{13FBCBDC-7C54-4D72-B74D-3B7A6A6C88BA}"/>
    <dgm:cxn modelId="{A3480DDE-A960-4F5E-A6DD-277C463C0070}" srcId="{E472BBE6-9C2C-49C6-97B3-CE6D60A1A740}" destId="{6171C8F1-3D3F-4615-932A-AEDBAE15C3D6}" srcOrd="2" destOrd="0" parTransId="{F23BFF07-BC78-46FE-88D6-444E80097675}" sibTransId="{F3635900-86DA-4CBF-87F8-D95AEF6F3CE8}"/>
    <dgm:cxn modelId="{15E842F5-02DB-4109-B6D5-77C03562BB90}" srcId="{6171C8F1-3D3F-4615-932A-AEDBAE15C3D6}" destId="{96580F08-6AA3-4917-8036-CD8E25B1CCAF}" srcOrd="0" destOrd="0" parTransId="{BD0A7972-8DC3-4C02-B4F3-1F27B36A8EF4}" sibTransId="{D09D859D-BA86-46ED-A17F-8934E7693CAF}"/>
    <dgm:cxn modelId="{1B903D68-D0D0-4D4F-AD21-D21085608CB5}" type="presParOf" srcId="{0E9D33CB-7F45-4F76-9681-270552C1D8BB}" destId="{5F252FDE-64F5-4EE0-970D-5140C2DE3BC9}" srcOrd="0" destOrd="0" presId="urn:microsoft.com/office/officeart/2005/8/layout/chevron2"/>
    <dgm:cxn modelId="{B769E9EB-0C6C-4530-A298-ECB4BE727BCF}" type="presParOf" srcId="{5F252FDE-64F5-4EE0-970D-5140C2DE3BC9}" destId="{F514BD8D-A410-4691-B803-851BF5044A50}" srcOrd="0" destOrd="0" presId="urn:microsoft.com/office/officeart/2005/8/layout/chevron2"/>
    <dgm:cxn modelId="{764E7ACD-107B-4D58-8B71-04777D61C604}" type="presParOf" srcId="{5F252FDE-64F5-4EE0-970D-5140C2DE3BC9}" destId="{D4520FC8-FBCC-4140-95EC-A0BA8EBC3986}" srcOrd="1" destOrd="0" presId="urn:microsoft.com/office/officeart/2005/8/layout/chevron2"/>
    <dgm:cxn modelId="{3F1AEEFE-696B-4A26-A842-0B20D73633E2}" type="presParOf" srcId="{0E9D33CB-7F45-4F76-9681-270552C1D8BB}" destId="{8CAE7854-B1D7-43EF-938A-A451FC649B59}" srcOrd="1" destOrd="0" presId="urn:microsoft.com/office/officeart/2005/8/layout/chevron2"/>
    <dgm:cxn modelId="{3D3F72B7-6731-4D51-920C-5DD2A8E0B38E}" type="presParOf" srcId="{0E9D33CB-7F45-4F76-9681-270552C1D8BB}" destId="{DE0D9A7C-11B4-4C51-8D7C-512F812BBE49}" srcOrd="2" destOrd="0" presId="urn:microsoft.com/office/officeart/2005/8/layout/chevron2"/>
    <dgm:cxn modelId="{10014145-FF85-4405-ABDC-D6DAC99B9318}" type="presParOf" srcId="{DE0D9A7C-11B4-4C51-8D7C-512F812BBE49}" destId="{DE2EAD0E-2B6E-46B4-973E-789767D5B459}" srcOrd="0" destOrd="0" presId="urn:microsoft.com/office/officeart/2005/8/layout/chevron2"/>
    <dgm:cxn modelId="{2A3A48DD-5186-4A6B-BCBB-06476CBEF557}" type="presParOf" srcId="{DE0D9A7C-11B4-4C51-8D7C-512F812BBE49}" destId="{54829806-AEA6-4A39-AEA8-CDD1F1E1F78A}" srcOrd="1" destOrd="0" presId="urn:microsoft.com/office/officeart/2005/8/layout/chevron2"/>
    <dgm:cxn modelId="{C354DCA9-116E-4555-850B-2D1A0E837B6C}" type="presParOf" srcId="{0E9D33CB-7F45-4F76-9681-270552C1D8BB}" destId="{055EA4D8-0FA2-4FF3-913E-FAB18A5B6648}" srcOrd="3" destOrd="0" presId="urn:microsoft.com/office/officeart/2005/8/layout/chevron2"/>
    <dgm:cxn modelId="{D549AF0D-5318-4233-AD23-88F2D9CD4B81}" type="presParOf" srcId="{0E9D33CB-7F45-4F76-9681-270552C1D8BB}" destId="{2CBC7930-ED54-4729-AB54-E1C8F78BC75C}" srcOrd="4" destOrd="0" presId="urn:microsoft.com/office/officeart/2005/8/layout/chevron2"/>
    <dgm:cxn modelId="{3DF871CB-93BA-48AB-A889-2F8FFFAF9E6D}" type="presParOf" srcId="{2CBC7930-ED54-4729-AB54-E1C8F78BC75C}" destId="{32382526-0F42-48A7-958F-A1CF452AE450}" srcOrd="0" destOrd="0" presId="urn:microsoft.com/office/officeart/2005/8/layout/chevron2"/>
    <dgm:cxn modelId="{9484F035-B769-4B74-8DEC-95E8BD553744}" type="presParOf" srcId="{2CBC7930-ED54-4729-AB54-E1C8F78BC75C}" destId="{F09473FE-1EC7-4B0F-9433-A2877F0EFF05}" srcOrd="1" destOrd="0" presId="urn:microsoft.com/office/officeart/2005/8/layout/chevron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633CBE-92CF-458A-A1C2-B3355E4C1DB8}" type="doc">
      <dgm:prSet loTypeId="urn:microsoft.com/office/officeart/2005/8/layout/hList3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PT"/>
        </a:p>
      </dgm:t>
    </dgm:pt>
    <dgm:pt modelId="{2F4799AA-1CDD-4C1D-B624-1515973CDE29}">
      <dgm:prSet phldrT="[Texto]" custT="1"/>
      <dgm:spPr>
        <a:solidFill>
          <a:schemeClr val="bg2">
            <a:lumMod val="5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pt-PT" sz="1700" b="1" dirty="0">
              <a:latin typeface="+mj-lt"/>
            </a:rPr>
            <a:t>Gestão de Dados  de Investigação</a:t>
          </a:r>
        </a:p>
      </dgm:t>
    </dgm:pt>
    <dgm:pt modelId="{7137293C-3198-4912-80C6-6D0064C19BBC}" type="parTrans" cxnId="{86878A4A-5503-44EA-B5C8-CF6CE56A9F71}">
      <dgm:prSet/>
      <dgm:spPr/>
      <dgm:t>
        <a:bodyPr/>
        <a:lstStyle/>
        <a:p>
          <a:endParaRPr lang="pt-PT"/>
        </a:p>
      </dgm:t>
    </dgm:pt>
    <dgm:pt modelId="{0E056960-3C34-4BCF-810F-7F968977D3D5}" type="sibTrans" cxnId="{86878A4A-5503-44EA-B5C8-CF6CE56A9F71}">
      <dgm:prSet/>
      <dgm:spPr/>
      <dgm:t>
        <a:bodyPr/>
        <a:lstStyle/>
        <a:p>
          <a:endParaRPr lang="pt-PT"/>
        </a:p>
      </dgm:t>
    </dgm:pt>
    <dgm:pt modelId="{71CC0C3C-8191-4A67-9254-35D87B7117C5}">
      <dgm:prSet phldrT="[Texto]" custT="1"/>
      <dgm:spPr>
        <a:solidFill>
          <a:srgbClr val="002060"/>
        </a:solidFill>
        <a:ln>
          <a:solidFill>
            <a:srgbClr val="002060"/>
          </a:solidFill>
        </a:ln>
      </dgm:spPr>
      <dgm:t>
        <a:bodyPr/>
        <a:lstStyle/>
        <a:p>
          <a:pPr>
            <a:buFont typeface="+mj-lt"/>
            <a:buAutoNum type="arabicPeriod"/>
          </a:pPr>
          <a:r>
            <a:rPr lang="pt-PT" sz="1700" b="1" dirty="0"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rPr>
            <a:t>Investigação e Inovação Responsável</a:t>
          </a:r>
          <a:endParaRPr lang="pt-PT" sz="1700" b="1" dirty="0">
            <a:latin typeface="+mj-lt"/>
          </a:endParaRPr>
        </a:p>
      </dgm:t>
    </dgm:pt>
    <dgm:pt modelId="{51752C67-C5D3-4DEE-844F-1F8B19FF0512}" type="parTrans" cxnId="{72514A4C-F4A4-46E9-9E55-FD36BEA0929C}">
      <dgm:prSet/>
      <dgm:spPr/>
      <dgm:t>
        <a:bodyPr/>
        <a:lstStyle/>
        <a:p>
          <a:endParaRPr lang="pt-PT"/>
        </a:p>
      </dgm:t>
    </dgm:pt>
    <dgm:pt modelId="{C39DD96F-B2A2-44E5-9632-1C804F73AB61}" type="sibTrans" cxnId="{72514A4C-F4A4-46E9-9E55-FD36BEA0929C}">
      <dgm:prSet/>
      <dgm:spPr/>
      <dgm:t>
        <a:bodyPr/>
        <a:lstStyle/>
        <a:p>
          <a:endParaRPr lang="pt-PT"/>
        </a:p>
      </dgm:t>
    </dgm:pt>
    <dgm:pt modelId="{7318F656-BF8B-4102-97EA-56EFBA286C28}">
      <dgm:prSet phldrT="[Texto]" custT="1"/>
      <dgm:spPr>
        <a:solidFill>
          <a:srgbClr val="D20000"/>
        </a:solidFill>
        <a:ln>
          <a:solidFill>
            <a:srgbClr val="002060"/>
          </a:solidFill>
        </a:ln>
      </dgm:spPr>
      <dgm:t>
        <a:bodyPr/>
        <a:lstStyle/>
        <a:p>
          <a:r>
            <a:rPr lang="pt-PT" sz="1700" b="1" dirty="0">
              <a:latin typeface="+mj-lt"/>
            </a:rPr>
            <a:t>Recursos Educacionais Abertos (REA)</a:t>
          </a:r>
        </a:p>
      </dgm:t>
    </dgm:pt>
    <dgm:pt modelId="{28ACD51F-C75E-4E02-AC4A-6A24896EA9E1}" type="parTrans" cxnId="{ADCEAB24-9720-4347-9B27-90F2AC676DE9}">
      <dgm:prSet/>
      <dgm:spPr/>
      <dgm:t>
        <a:bodyPr/>
        <a:lstStyle/>
        <a:p>
          <a:endParaRPr lang="pt-PT"/>
        </a:p>
      </dgm:t>
    </dgm:pt>
    <dgm:pt modelId="{1E4D9827-1DD1-4E35-8E2D-ADB94A86C536}" type="sibTrans" cxnId="{ADCEAB24-9720-4347-9B27-90F2AC676DE9}">
      <dgm:prSet/>
      <dgm:spPr/>
      <dgm:t>
        <a:bodyPr/>
        <a:lstStyle/>
        <a:p>
          <a:endParaRPr lang="pt-PT"/>
        </a:p>
      </dgm:t>
    </dgm:pt>
    <dgm:pt modelId="{35F4E028-DBE5-4C06-BA12-37EFC298A778}">
      <dgm:prSet phldrT="[Texto]" custT="1"/>
      <dgm:spPr>
        <a:solidFill>
          <a:srgbClr val="00B050"/>
        </a:solidFill>
        <a:ln>
          <a:solidFill>
            <a:srgbClr val="002060"/>
          </a:solidFill>
        </a:ln>
      </dgm:spPr>
      <dgm:t>
        <a:bodyPr/>
        <a:lstStyle/>
        <a:p>
          <a:r>
            <a:rPr lang="pt-PT" sz="1700" b="1" dirty="0">
              <a:latin typeface="+mj-lt"/>
            </a:rPr>
            <a:t>Ciência Cidadã</a:t>
          </a:r>
        </a:p>
      </dgm:t>
    </dgm:pt>
    <dgm:pt modelId="{A0F0A0B9-2788-4CC3-A476-6C0DEC9974CA}" type="parTrans" cxnId="{4E621376-B66B-48B6-8B11-B14194FC634B}">
      <dgm:prSet/>
      <dgm:spPr/>
      <dgm:t>
        <a:bodyPr/>
        <a:lstStyle/>
        <a:p>
          <a:endParaRPr lang="pt-PT"/>
        </a:p>
      </dgm:t>
    </dgm:pt>
    <dgm:pt modelId="{274F514B-5DF4-4DD4-974E-5EA7DCA0A27B}" type="sibTrans" cxnId="{4E621376-B66B-48B6-8B11-B14194FC634B}">
      <dgm:prSet/>
      <dgm:spPr/>
      <dgm:t>
        <a:bodyPr/>
        <a:lstStyle/>
        <a:p>
          <a:endParaRPr lang="pt-PT"/>
        </a:p>
      </dgm:t>
    </dgm:pt>
    <dgm:pt modelId="{BE24F762-ACC4-430B-AB72-095DDA8BDCAC}">
      <dgm:prSet phldrT="[Texto]" custT="1"/>
      <dgm:spPr>
        <a:solidFill>
          <a:schemeClr val="accent1"/>
        </a:solidFill>
        <a:ln>
          <a:solidFill>
            <a:srgbClr val="002060"/>
          </a:solidFill>
        </a:ln>
      </dgm:spPr>
      <dgm:t>
        <a:bodyPr/>
        <a:lstStyle/>
        <a:p>
          <a:r>
            <a:rPr lang="pt-PT" sz="1700" b="1" dirty="0">
              <a:latin typeface="+mj-lt"/>
            </a:rPr>
            <a:t>Acesso Aberto</a:t>
          </a:r>
        </a:p>
      </dgm:t>
    </dgm:pt>
    <dgm:pt modelId="{2925630C-1AA7-4E6F-A5B4-25D683ECCA52}" type="sibTrans" cxnId="{268ADDAD-6E68-4329-9CBA-CBE816CD8E9E}">
      <dgm:prSet/>
      <dgm:spPr/>
      <dgm:t>
        <a:bodyPr/>
        <a:lstStyle/>
        <a:p>
          <a:endParaRPr lang="pt-PT"/>
        </a:p>
      </dgm:t>
    </dgm:pt>
    <dgm:pt modelId="{0E633321-0BAA-4798-8DD0-A8F72DC94BE5}" type="parTrans" cxnId="{268ADDAD-6E68-4329-9CBA-CBE816CD8E9E}">
      <dgm:prSet/>
      <dgm:spPr/>
      <dgm:t>
        <a:bodyPr/>
        <a:lstStyle/>
        <a:p>
          <a:endParaRPr lang="pt-PT"/>
        </a:p>
      </dgm:t>
    </dgm:pt>
    <dgm:pt modelId="{D2DF8D4A-E9A0-4C23-B5EB-B64EC91F82C2}">
      <dgm:prSet phldrT="[Texto]" phldr="1"/>
      <dgm:spPr>
        <a:noFill/>
      </dgm:spPr>
      <dgm:t>
        <a:bodyPr/>
        <a:lstStyle/>
        <a:p>
          <a:endParaRPr lang="pt-PT" dirty="0"/>
        </a:p>
      </dgm:t>
    </dgm:pt>
    <dgm:pt modelId="{BC4792A5-2B68-41DA-A631-6D18283D51BC}" type="sibTrans" cxnId="{375F70D4-955D-45C8-8C71-14FD787D5781}">
      <dgm:prSet/>
      <dgm:spPr/>
      <dgm:t>
        <a:bodyPr/>
        <a:lstStyle/>
        <a:p>
          <a:endParaRPr lang="pt-PT"/>
        </a:p>
      </dgm:t>
    </dgm:pt>
    <dgm:pt modelId="{C17E1A71-9C58-4E3D-BEC8-02985D32C3E4}" type="parTrans" cxnId="{375F70D4-955D-45C8-8C71-14FD787D5781}">
      <dgm:prSet/>
      <dgm:spPr/>
      <dgm:t>
        <a:bodyPr/>
        <a:lstStyle/>
        <a:p>
          <a:endParaRPr lang="pt-PT"/>
        </a:p>
      </dgm:t>
    </dgm:pt>
    <dgm:pt modelId="{9ADB0834-8C04-40B2-BC3E-BF150C811F6F}" type="pres">
      <dgm:prSet presAssocID="{38633CBE-92CF-458A-A1C2-B3355E4C1DB8}" presName="composite" presStyleCnt="0">
        <dgm:presLayoutVars>
          <dgm:chMax val="1"/>
          <dgm:dir/>
          <dgm:resizeHandles val="exact"/>
        </dgm:presLayoutVars>
      </dgm:prSet>
      <dgm:spPr/>
    </dgm:pt>
    <dgm:pt modelId="{6B89021F-C235-40A3-BDDF-9551248C7CA6}" type="pres">
      <dgm:prSet presAssocID="{D2DF8D4A-E9A0-4C23-B5EB-B64EC91F82C2}" presName="roof" presStyleLbl="dkBgShp" presStyleIdx="0" presStyleCnt="2" custFlipVert="1" custScaleY="30989"/>
      <dgm:spPr/>
    </dgm:pt>
    <dgm:pt modelId="{F919F304-2B4A-4D75-A845-64376B3471C6}" type="pres">
      <dgm:prSet presAssocID="{D2DF8D4A-E9A0-4C23-B5EB-B64EC91F82C2}" presName="pillars" presStyleCnt="0"/>
      <dgm:spPr/>
    </dgm:pt>
    <dgm:pt modelId="{6B6A270A-0881-445A-A625-42CDF715BA61}" type="pres">
      <dgm:prSet presAssocID="{D2DF8D4A-E9A0-4C23-B5EB-B64EC91F82C2}" presName="pillar1" presStyleLbl="node1" presStyleIdx="0" presStyleCnt="5" custScaleX="84989">
        <dgm:presLayoutVars>
          <dgm:bulletEnabled val="1"/>
        </dgm:presLayoutVars>
      </dgm:prSet>
      <dgm:spPr/>
    </dgm:pt>
    <dgm:pt modelId="{CA5AB378-3480-4149-8667-9A07124D2F4F}" type="pres">
      <dgm:prSet presAssocID="{2F4799AA-1CDD-4C1D-B624-1515973CDE29}" presName="pillarX" presStyleLbl="node1" presStyleIdx="1" presStyleCnt="5" custScaleX="86755">
        <dgm:presLayoutVars>
          <dgm:bulletEnabled val="1"/>
        </dgm:presLayoutVars>
      </dgm:prSet>
      <dgm:spPr/>
    </dgm:pt>
    <dgm:pt modelId="{8227245A-BE8F-4041-BF03-EC0AF1E9A2CB}" type="pres">
      <dgm:prSet presAssocID="{7318F656-BF8B-4102-97EA-56EFBA286C28}" presName="pillarX" presStyleLbl="node1" presStyleIdx="2" presStyleCnt="5" custScaleX="92256" custLinFactNeighborY="-363">
        <dgm:presLayoutVars>
          <dgm:bulletEnabled val="1"/>
        </dgm:presLayoutVars>
      </dgm:prSet>
      <dgm:spPr/>
    </dgm:pt>
    <dgm:pt modelId="{CE929173-0020-4B6C-921F-69CF345C1EEA}" type="pres">
      <dgm:prSet presAssocID="{35F4E028-DBE5-4C06-BA12-37EFC298A778}" presName="pillarX" presStyleLbl="node1" presStyleIdx="3" presStyleCnt="5" custScaleX="90041">
        <dgm:presLayoutVars>
          <dgm:bulletEnabled val="1"/>
        </dgm:presLayoutVars>
      </dgm:prSet>
      <dgm:spPr/>
    </dgm:pt>
    <dgm:pt modelId="{4D8FFC7C-9751-4906-B388-769AE282F5BF}" type="pres">
      <dgm:prSet presAssocID="{71CC0C3C-8191-4A67-9254-35D87B7117C5}" presName="pillarX" presStyleLbl="node1" presStyleIdx="4" presStyleCnt="5" custScaleX="85217">
        <dgm:presLayoutVars>
          <dgm:bulletEnabled val="1"/>
        </dgm:presLayoutVars>
      </dgm:prSet>
      <dgm:spPr/>
    </dgm:pt>
    <dgm:pt modelId="{D9A45903-CC49-4452-B8C7-BA8B9F5B4208}" type="pres">
      <dgm:prSet presAssocID="{D2DF8D4A-E9A0-4C23-B5EB-B64EC91F82C2}" presName="base" presStyleLbl="dkBgShp" presStyleIdx="1" presStyleCnt="2"/>
      <dgm:spPr>
        <a:solidFill>
          <a:schemeClr val="bg1"/>
        </a:solidFill>
      </dgm:spPr>
    </dgm:pt>
  </dgm:ptLst>
  <dgm:cxnLst>
    <dgm:cxn modelId="{ADCEAB24-9720-4347-9B27-90F2AC676DE9}" srcId="{D2DF8D4A-E9A0-4C23-B5EB-B64EC91F82C2}" destId="{7318F656-BF8B-4102-97EA-56EFBA286C28}" srcOrd="2" destOrd="0" parTransId="{28ACD51F-C75E-4E02-AC4A-6A24896EA9E1}" sibTransId="{1E4D9827-1DD1-4E35-8E2D-ADB94A86C536}"/>
    <dgm:cxn modelId="{3BF06E28-2F11-4DD0-A376-33A3A83C1B7E}" type="presOf" srcId="{2F4799AA-1CDD-4C1D-B624-1515973CDE29}" destId="{CA5AB378-3480-4149-8667-9A07124D2F4F}" srcOrd="0" destOrd="0" presId="urn:microsoft.com/office/officeart/2005/8/layout/hList3"/>
    <dgm:cxn modelId="{67003139-D5F3-46BB-A09B-A6D1CDAA8FD0}" type="presOf" srcId="{7318F656-BF8B-4102-97EA-56EFBA286C28}" destId="{8227245A-BE8F-4041-BF03-EC0AF1E9A2CB}" srcOrd="0" destOrd="0" presId="urn:microsoft.com/office/officeart/2005/8/layout/hList3"/>
    <dgm:cxn modelId="{86878A4A-5503-44EA-B5C8-CF6CE56A9F71}" srcId="{D2DF8D4A-E9A0-4C23-B5EB-B64EC91F82C2}" destId="{2F4799AA-1CDD-4C1D-B624-1515973CDE29}" srcOrd="1" destOrd="0" parTransId="{7137293C-3198-4912-80C6-6D0064C19BBC}" sibTransId="{0E056960-3C34-4BCF-810F-7F968977D3D5}"/>
    <dgm:cxn modelId="{4112CF4A-FE63-4CB5-839E-56051692D67E}" type="presOf" srcId="{38633CBE-92CF-458A-A1C2-B3355E4C1DB8}" destId="{9ADB0834-8C04-40B2-BC3E-BF150C811F6F}" srcOrd="0" destOrd="0" presId="urn:microsoft.com/office/officeart/2005/8/layout/hList3"/>
    <dgm:cxn modelId="{72514A4C-F4A4-46E9-9E55-FD36BEA0929C}" srcId="{D2DF8D4A-E9A0-4C23-B5EB-B64EC91F82C2}" destId="{71CC0C3C-8191-4A67-9254-35D87B7117C5}" srcOrd="4" destOrd="0" parTransId="{51752C67-C5D3-4DEE-844F-1F8B19FF0512}" sibTransId="{C39DD96F-B2A2-44E5-9632-1C804F73AB61}"/>
    <dgm:cxn modelId="{4E621376-B66B-48B6-8B11-B14194FC634B}" srcId="{D2DF8D4A-E9A0-4C23-B5EB-B64EC91F82C2}" destId="{35F4E028-DBE5-4C06-BA12-37EFC298A778}" srcOrd="3" destOrd="0" parTransId="{A0F0A0B9-2788-4CC3-A476-6C0DEC9974CA}" sibTransId="{274F514B-5DF4-4DD4-974E-5EA7DCA0A27B}"/>
    <dgm:cxn modelId="{4509BC81-0549-466E-A519-EB5D5BC17BC0}" type="presOf" srcId="{35F4E028-DBE5-4C06-BA12-37EFC298A778}" destId="{CE929173-0020-4B6C-921F-69CF345C1EEA}" srcOrd="0" destOrd="0" presId="urn:microsoft.com/office/officeart/2005/8/layout/hList3"/>
    <dgm:cxn modelId="{3513FB8D-403F-4EB2-B93B-55D5869005B7}" type="presOf" srcId="{BE24F762-ACC4-430B-AB72-095DDA8BDCAC}" destId="{6B6A270A-0881-445A-A625-42CDF715BA61}" srcOrd="0" destOrd="0" presId="urn:microsoft.com/office/officeart/2005/8/layout/hList3"/>
    <dgm:cxn modelId="{268ADDAD-6E68-4329-9CBA-CBE816CD8E9E}" srcId="{D2DF8D4A-E9A0-4C23-B5EB-B64EC91F82C2}" destId="{BE24F762-ACC4-430B-AB72-095DDA8BDCAC}" srcOrd="0" destOrd="0" parTransId="{0E633321-0BAA-4798-8DD0-A8F72DC94BE5}" sibTransId="{2925630C-1AA7-4E6F-A5B4-25D683ECCA52}"/>
    <dgm:cxn modelId="{5AFF2CBA-3DF2-4B03-9433-E3BB14FE6C39}" type="presOf" srcId="{D2DF8D4A-E9A0-4C23-B5EB-B64EC91F82C2}" destId="{6B89021F-C235-40A3-BDDF-9551248C7CA6}" srcOrd="0" destOrd="0" presId="urn:microsoft.com/office/officeart/2005/8/layout/hList3"/>
    <dgm:cxn modelId="{375F70D4-955D-45C8-8C71-14FD787D5781}" srcId="{38633CBE-92CF-458A-A1C2-B3355E4C1DB8}" destId="{D2DF8D4A-E9A0-4C23-B5EB-B64EC91F82C2}" srcOrd="0" destOrd="0" parTransId="{C17E1A71-9C58-4E3D-BEC8-02985D32C3E4}" sibTransId="{BC4792A5-2B68-41DA-A631-6D18283D51BC}"/>
    <dgm:cxn modelId="{0400B7E9-F856-4D21-9708-076202BE9043}" type="presOf" srcId="{71CC0C3C-8191-4A67-9254-35D87B7117C5}" destId="{4D8FFC7C-9751-4906-B388-769AE282F5BF}" srcOrd="0" destOrd="0" presId="urn:microsoft.com/office/officeart/2005/8/layout/hList3"/>
    <dgm:cxn modelId="{933385CB-95F5-4671-BE2A-ED9C5E45DB49}" type="presParOf" srcId="{9ADB0834-8C04-40B2-BC3E-BF150C811F6F}" destId="{6B89021F-C235-40A3-BDDF-9551248C7CA6}" srcOrd="0" destOrd="0" presId="urn:microsoft.com/office/officeart/2005/8/layout/hList3"/>
    <dgm:cxn modelId="{2D638DF7-AC66-4FF8-BC7D-D19152FE041D}" type="presParOf" srcId="{9ADB0834-8C04-40B2-BC3E-BF150C811F6F}" destId="{F919F304-2B4A-4D75-A845-64376B3471C6}" srcOrd="1" destOrd="0" presId="urn:microsoft.com/office/officeart/2005/8/layout/hList3"/>
    <dgm:cxn modelId="{8065F098-E0D0-4BB7-B8E5-72642A498731}" type="presParOf" srcId="{F919F304-2B4A-4D75-A845-64376B3471C6}" destId="{6B6A270A-0881-445A-A625-42CDF715BA61}" srcOrd="0" destOrd="0" presId="urn:microsoft.com/office/officeart/2005/8/layout/hList3"/>
    <dgm:cxn modelId="{9B055CF5-BF1C-41D6-8666-9CE2347E8C43}" type="presParOf" srcId="{F919F304-2B4A-4D75-A845-64376B3471C6}" destId="{CA5AB378-3480-4149-8667-9A07124D2F4F}" srcOrd="1" destOrd="0" presId="urn:microsoft.com/office/officeart/2005/8/layout/hList3"/>
    <dgm:cxn modelId="{9AE2530E-562F-4DE8-8760-016583813105}" type="presParOf" srcId="{F919F304-2B4A-4D75-A845-64376B3471C6}" destId="{8227245A-BE8F-4041-BF03-EC0AF1E9A2CB}" srcOrd="2" destOrd="0" presId="urn:microsoft.com/office/officeart/2005/8/layout/hList3"/>
    <dgm:cxn modelId="{233C0FC8-8008-4BC2-AF0E-33FD54786E00}" type="presParOf" srcId="{F919F304-2B4A-4D75-A845-64376B3471C6}" destId="{CE929173-0020-4B6C-921F-69CF345C1EEA}" srcOrd="3" destOrd="0" presId="urn:microsoft.com/office/officeart/2005/8/layout/hList3"/>
    <dgm:cxn modelId="{EAA5A3F5-CCEB-4BFC-AA59-44C9EB47C6C8}" type="presParOf" srcId="{F919F304-2B4A-4D75-A845-64376B3471C6}" destId="{4D8FFC7C-9751-4906-B388-769AE282F5BF}" srcOrd="4" destOrd="0" presId="urn:microsoft.com/office/officeart/2005/8/layout/hList3"/>
    <dgm:cxn modelId="{C5B99444-FFC8-4AA5-B2D0-B9D045C84305}" type="presParOf" srcId="{9ADB0834-8C04-40B2-BC3E-BF150C811F6F}" destId="{D9A45903-CC49-4452-B8C7-BA8B9F5B4208}" srcOrd="2" destOrd="0" presId="urn:microsoft.com/office/officeart/2005/8/layout/hList3"/>
  </dgm:cxnLst>
  <dgm:bg/>
  <dgm:whole>
    <a:effectLst/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3DF9F21-0D4E-4545-9D53-E0CF5FAED6A4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7E661207-4ECE-4A17-A186-49B943CF05FC}">
      <dgm:prSet phldrT="[Texto]" custT="1"/>
      <dgm:spPr>
        <a:ln>
          <a:solidFill>
            <a:srgbClr val="002060"/>
          </a:solidFill>
        </a:ln>
      </dgm:spPr>
      <dgm:t>
        <a:bodyPr/>
        <a:lstStyle/>
        <a:p>
          <a:r>
            <a:rPr lang="pt-PT" sz="2000" b="1" dirty="0">
              <a:latin typeface="+mj-lt"/>
            </a:rPr>
            <a:t>Integração transversal dos princípios</a:t>
          </a:r>
        </a:p>
      </dgm:t>
    </dgm:pt>
    <dgm:pt modelId="{07D9BFF9-7058-4B48-B76C-C10B166181EC}" type="parTrans" cxnId="{76760239-3757-47D1-8F80-E81D176034D9}">
      <dgm:prSet/>
      <dgm:spPr/>
      <dgm:t>
        <a:bodyPr/>
        <a:lstStyle/>
        <a:p>
          <a:endParaRPr lang="pt-PT"/>
        </a:p>
      </dgm:t>
    </dgm:pt>
    <dgm:pt modelId="{41273099-66D6-4FFA-9533-4ACDF5A628EE}" type="sibTrans" cxnId="{76760239-3757-47D1-8F80-E81D176034D9}">
      <dgm:prSet/>
      <dgm:spPr/>
      <dgm:t>
        <a:bodyPr/>
        <a:lstStyle/>
        <a:p>
          <a:endParaRPr lang="pt-PT"/>
        </a:p>
      </dgm:t>
    </dgm:pt>
    <dgm:pt modelId="{ADF36B16-4997-4085-BB52-3CFE8CC7C42B}">
      <dgm:prSet phldrT="[Texto]" custT="1"/>
      <dgm:spPr>
        <a:ln>
          <a:solidFill>
            <a:srgbClr val="002060"/>
          </a:solidFill>
        </a:ln>
      </dgm:spPr>
      <dgm:t>
        <a:bodyPr/>
        <a:lstStyle/>
        <a:p>
          <a:r>
            <a:rPr lang="pt-PT" sz="2000" b="1" dirty="0">
              <a:latin typeface="+mj-lt"/>
            </a:rPr>
            <a:t>Implementação articulada</a:t>
          </a:r>
        </a:p>
      </dgm:t>
    </dgm:pt>
    <dgm:pt modelId="{E4C8FA12-1CA2-44BB-823C-93B064F292CE}" type="parTrans" cxnId="{E9616F68-282A-42A6-8AE7-69722401EFBD}">
      <dgm:prSet/>
      <dgm:spPr/>
      <dgm:t>
        <a:bodyPr/>
        <a:lstStyle/>
        <a:p>
          <a:endParaRPr lang="pt-PT"/>
        </a:p>
      </dgm:t>
    </dgm:pt>
    <dgm:pt modelId="{E1BA22A4-DED9-43F5-88BE-40805D802296}" type="sibTrans" cxnId="{E9616F68-282A-42A6-8AE7-69722401EFBD}">
      <dgm:prSet/>
      <dgm:spPr/>
      <dgm:t>
        <a:bodyPr/>
        <a:lstStyle/>
        <a:p>
          <a:endParaRPr lang="pt-PT"/>
        </a:p>
      </dgm:t>
    </dgm:pt>
    <dgm:pt modelId="{AC466CC9-C52C-466B-9797-FD929FC7D27B}">
      <dgm:prSet phldrT="[Texto]" custT="1"/>
      <dgm:spPr>
        <a:ln>
          <a:solidFill>
            <a:srgbClr val="002060"/>
          </a:solidFill>
        </a:ln>
      </dgm:spPr>
      <dgm:t>
        <a:bodyPr/>
        <a:lstStyle/>
        <a:p>
          <a:r>
            <a:rPr lang="pt-PT" sz="2000" b="1" dirty="0">
              <a:latin typeface="+mj-lt"/>
            </a:rPr>
            <a:t>Atores envolvidos</a:t>
          </a:r>
        </a:p>
      </dgm:t>
    </dgm:pt>
    <dgm:pt modelId="{6BEA9DCB-DD14-4B48-B550-0F213935A165}" type="parTrans" cxnId="{2E483445-0E3B-44CC-9365-9FE46C8BB64E}">
      <dgm:prSet/>
      <dgm:spPr/>
      <dgm:t>
        <a:bodyPr/>
        <a:lstStyle/>
        <a:p>
          <a:endParaRPr lang="pt-PT"/>
        </a:p>
      </dgm:t>
    </dgm:pt>
    <dgm:pt modelId="{8B9AD4E1-0B05-429F-9D8E-227447652FFD}" type="sibTrans" cxnId="{2E483445-0E3B-44CC-9365-9FE46C8BB64E}">
      <dgm:prSet/>
      <dgm:spPr/>
      <dgm:t>
        <a:bodyPr/>
        <a:lstStyle/>
        <a:p>
          <a:endParaRPr lang="pt-PT"/>
        </a:p>
      </dgm:t>
    </dgm:pt>
    <dgm:pt modelId="{14FF82E2-C76A-43C1-88E5-864AA0744F96}">
      <dgm:prSet phldrT="[Texto]" custT="1"/>
      <dgm:spPr>
        <a:ln>
          <a:solidFill>
            <a:srgbClr val="002060"/>
          </a:solidFill>
        </a:ln>
      </dgm:spPr>
      <dgm:t>
        <a:bodyPr/>
        <a:lstStyle/>
        <a:p>
          <a:r>
            <a:rPr lang="pt-PT" sz="2000" b="1" dirty="0">
              <a:latin typeface="+mj-lt"/>
            </a:rPr>
            <a:t>Monitorização e avaliação</a:t>
          </a:r>
        </a:p>
      </dgm:t>
    </dgm:pt>
    <dgm:pt modelId="{17A16815-4FCC-4008-8846-DDBC284EB111}" type="parTrans" cxnId="{6EAA75A7-0CE9-4BA0-9E9D-3E5606A7E1CF}">
      <dgm:prSet/>
      <dgm:spPr/>
      <dgm:t>
        <a:bodyPr/>
        <a:lstStyle/>
        <a:p>
          <a:endParaRPr lang="pt-PT"/>
        </a:p>
      </dgm:t>
    </dgm:pt>
    <dgm:pt modelId="{DF8B9202-D7FB-4FBE-80D8-84EC6AD6256B}" type="sibTrans" cxnId="{6EAA75A7-0CE9-4BA0-9E9D-3E5606A7E1CF}">
      <dgm:prSet/>
      <dgm:spPr/>
      <dgm:t>
        <a:bodyPr/>
        <a:lstStyle/>
        <a:p>
          <a:endParaRPr lang="pt-PT"/>
        </a:p>
      </dgm:t>
    </dgm:pt>
    <dgm:pt modelId="{DABBB108-40BD-419C-97B7-17AFC17875BD}" type="pres">
      <dgm:prSet presAssocID="{73DF9F21-0D4E-4545-9D53-E0CF5FAED6A4}" presName="Name0" presStyleCnt="0">
        <dgm:presLayoutVars>
          <dgm:dir/>
          <dgm:animLvl val="lvl"/>
          <dgm:resizeHandles val="exact"/>
        </dgm:presLayoutVars>
      </dgm:prSet>
      <dgm:spPr/>
    </dgm:pt>
    <dgm:pt modelId="{1437B454-D173-4368-AC30-6619D3DFF39D}" type="pres">
      <dgm:prSet presAssocID="{7E661207-4ECE-4A17-A186-49B943CF05FC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7A5042A-6060-4F86-A75C-CF2AB7207C9D}" type="pres">
      <dgm:prSet presAssocID="{41273099-66D6-4FFA-9533-4ACDF5A628EE}" presName="parTxOnlySpace" presStyleCnt="0"/>
      <dgm:spPr/>
    </dgm:pt>
    <dgm:pt modelId="{A1C27CD1-6994-489F-A645-BD98B5D92513}" type="pres">
      <dgm:prSet presAssocID="{ADF36B16-4997-4085-BB52-3CFE8CC7C42B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F1BE949E-733B-4E3F-A07C-E390651E0616}" type="pres">
      <dgm:prSet presAssocID="{E1BA22A4-DED9-43F5-88BE-40805D802296}" presName="parTxOnlySpace" presStyleCnt="0"/>
      <dgm:spPr/>
    </dgm:pt>
    <dgm:pt modelId="{388DE997-6DC4-48E8-AC6B-DCE1C1F9F288}" type="pres">
      <dgm:prSet presAssocID="{AC466CC9-C52C-466B-9797-FD929FC7D27B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3CC68F04-1EEA-4AAC-BD21-B8AA2F27CF06}" type="pres">
      <dgm:prSet presAssocID="{8B9AD4E1-0B05-429F-9D8E-227447652FFD}" presName="parTxOnlySpace" presStyleCnt="0"/>
      <dgm:spPr/>
    </dgm:pt>
    <dgm:pt modelId="{3A8093CD-1CD3-4E4A-87A3-F34EFE8FEF18}" type="pres">
      <dgm:prSet presAssocID="{14FF82E2-C76A-43C1-88E5-864AA0744F96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76760239-3757-47D1-8F80-E81D176034D9}" srcId="{73DF9F21-0D4E-4545-9D53-E0CF5FAED6A4}" destId="{7E661207-4ECE-4A17-A186-49B943CF05FC}" srcOrd="0" destOrd="0" parTransId="{07D9BFF9-7058-4B48-B76C-C10B166181EC}" sibTransId="{41273099-66D6-4FFA-9533-4ACDF5A628EE}"/>
    <dgm:cxn modelId="{CD5D135E-D760-47C2-8338-B00871F30BC4}" type="presOf" srcId="{AC466CC9-C52C-466B-9797-FD929FC7D27B}" destId="{388DE997-6DC4-48E8-AC6B-DCE1C1F9F288}" srcOrd="0" destOrd="0" presId="urn:microsoft.com/office/officeart/2005/8/layout/chevron1"/>
    <dgm:cxn modelId="{6174AD64-B02F-49F0-805D-C9FDE19559DB}" type="presOf" srcId="{7E661207-4ECE-4A17-A186-49B943CF05FC}" destId="{1437B454-D173-4368-AC30-6619D3DFF39D}" srcOrd="0" destOrd="0" presId="urn:microsoft.com/office/officeart/2005/8/layout/chevron1"/>
    <dgm:cxn modelId="{2E483445-0E3B-44CC-9365-9FE46C8BB64E}" srcId="{73DF9F21-0D4E-4545-9D53-E0CF5FAED6A4}" destId="{AC466CC9-C52C-466B-9797-FD929FC7D27B}" srcOrd="2" destOrd="0" parTransId="{6BEA9DCB-DD14-4B48-B550-0F213935A165}" sibTransId="{8B9AD4E1-0B05-429F-9D8E-227447652FFD}"/>
    <dgm:cxn modelId="{E9616F68-282A-42A6-8AE7-69722401EFBD}" srcId="{73DF9F21-0D4E-4545-9D53-E0CF5FAED6A4}" destId="{ADF36B16-4997-4085-BB52-3CFE8CC7C42B}" srcOrd="1" destOrd="0" parTransId="{E4C8FA12-1CA2-44BB-823C-93B064F292CE}" sibTransId="{E1BA22A4-DED9-43F5-88BE-40805D802296}"/>
    <dgm:cxn modelId="{991AD574-F5FC-4454-AE06-AA1DAF4433C4}" type="presOf" srcId="{ADF36B16-4997-4085-BB52-3CFE8CC7C42B}" destId="{A1C27CD1-6994-489F-A645-BD98B5D92513}" srcOrd="0" destOrd="0" presId="urn:microsoft.com/office/officeart/2005/8/layout/chevron1"/>
    <dgm:cxn modelId="{89390B98-99A9-425F-8F92-2FE70D3C9AE6}" type="presOf" srcId="{73DF9F21-0D4E-4545-9D53-E0CF5FAED6A4}" destId="{DABBB108-40BD-419C-97B7-17AFC17875BD}" srcOrd="0" destOrd="0" presId="urn:microsoft.com/office/officeart/2005/8/layout/chevron1"/>
    <dgm:cxn modelId="{3ACBD4A3-BD9D-446A-812C-0A94C6C46226}" type="presOf" srcId="{14FF82E2-C76A-43C1-88E5-864AA0744F96}" destId="{3A8093CD-1CD3-4E4A-87A3-F34EFE8FEF18}" srcOrd="0" destOrd="0" presId="urn:microsoft.com/office/officeart/2005/8/layout/chevron1"/>
    <dgm:cxn modelId="{6EAA75A7-0CE9-4BA0-9E9D-3E5606A7E1CF}" srcId="{73DF9F21-0D4E-4545-9D53-E0CF5FAED6A4}" destId="{14FF82E2-C76A-43C1-88E5-864AA0744F96}" srcOrd="3" destOrd="0" parTransId="{17A16815-4FCC-4008-8846-DDBC284EB111}" sibTransId="{DF8B9202-D7FB-4FBE-80D8-84EC6AD6256B}"/>
    <dgm:cxn modelId="{AF1F8D03-9570-4C8E-9803-2D7F041BA6FF}" type="presParOf" srcId="{DABBB108-40BD-419C-97B7-17AFC17875BD}" destId="{1437B454-D173-4368-AC30-6619D3DFF39D}" srcOrd="0" destOrd="0" presId="urn:microsoft.com/office/officeart/2005/8/layout/chevron1"/>
    <dgm:cxn modelId="{660E8B4C-C524-490B-BBBF-7540DE905695}" type="presParOf" srcId="{DABBB108-40BD-419C-97B7-17AFC17875BD}" destId="{C7A5042A-6060-4F86-A75C-CF2AB7207C9D}" srcOrd="1" destOrd="0" presId="urn:microsoft.com/office/officeart/2005/8/layout/chevron1"/>
    <dgm:cxn modelId="{BB9AA5DC-F519-415D-8861-1E29CA47B86F}" type="presParOf" srcId="{DABBB108-40BD-419C-97B7-17AFC17875BD}" destId="{A1C27CD1-6994-489F-A645-BD98B5D92513}" srcOrd="2" destOrd="0" presId="urn:microsoft.com/office/officeart/2005/8/layout/chevron1"/>
    <dgm:cxn modelId="{AB9070B1-1F67-44E4-B3DE-B0821351BE4A}" type="presParOf" srcId="{DABBB108-40BD-419C-97B7-17AFC17875BD}" destId="{F1BE949E-733B-4E3F-A07C-E390651E0616}" srcOrd="3" destOrd="0" presId="urn:microsoft.com/office/officeart/2005/8/layout/chevron1"/>
    <dgm:cxn modelId="{8F695E0B-1CD8-4543-BD74-9704E81C360A}" type="presParOf" srcId="{DABBB108-40BD-419C-97B7-17AFC17875BD}" destId="{388DE997-6DC4-48E8-AC6B-DCE1C1F9F288}" srcOrd="4" destOrd="0" presId="urn:microsoft.com/office/officeart/2005/8/layout/chevron1"/>
    <dgm:cxn modelId="{E5D76567-C833-4ED0-8BB0-8CCBF19DCA5A}" type="presParOf" srcId="{DABBB108-40BD-419C-97B7-17AFC17875BD}" destId="{3CC68F04-1EEA-4AAC-BD21-B8AA2F27CF06}" srcOrd="5" destOrd="0" presId="urn:microsoft.com/office/officeart/2005/8/layout/chevron1"/>
    <dgm:cxn modelId="{D296CD27-11BF-4535-8ACC-EB7BDC8C94F7}" type="presParOf" srcId="{DABBB108-40BD-419C-97B7-17AFC17875BD}" destId="{3A8093CD-1CD3-4E4A-87A3-F34EFE8FEF18}" srcOrd="6" destOrd="0" presId="urn:microsoft.com/office/officeart/2005/8/layout/chevron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14BD8D-A410-4691-B803-851BF5044A50}">
      <dsp:nvSpPr>
        <dsp:cNvPr id="0" name=""/>
        <dsp:cNvSpPr/>
      </dsp:nvSpPr>
      <dsp:spPr>
        <a:xfrm rot="5400000">
          <a:off x="-247213" y="251275"/>
          <a:ext cx="1648087" cy="115366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600" b="1" kern="1200" dirty="0">
              <a:latin typeface="+mj-lt"/>
            </a:rPr>
            <a:t>Acesso universal</a:t>
          </a:r>
        </a:p>
      </dsp:txBody>
      <dsp:txXfrm rot="-5400000">
        <a:off x="1" y="580891"/>
        <a:ext cx="1153660" cy="494427"/>
      </dsp:txXfrm>
    </dsp:sp>
    <dsp:sp modelId="{D4520FC8-FBCC-4140-95EC-A0BA8EBC3986}">
      <dsp:nvSpPr>
        <dsp:cNvPr id="0" name=""/>
        <dsp:cNvSpPr/>
      </dsp:nvSpPr>
      <dsp:spPr>
        <a:xfrm rot="5400000">
          <a:off x="5104518" y="-3946795"/>
          <a:ext cx="1071256" cy="89729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0" lvl="1" indent="0" algn="just" defTabSz="7112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pt-PT" sz="1600" b="1" kern="1200" dirty="0">
              <a:solidFill>
                <a:srgbClr val="002060"/>
              </a:solidFill>
              <a:latin typeface="+mj-lt"/>
            </a:rPr>
            <a:t>Garantir que todas as publicações académicas e científicas, dados de investigação, software, códigos-fonte e hardware produzidos pela comunidade académica da Universidade Aberta sejam acessíveis ao público sem barreiras financeiras, técnicas legais ou éticas. </a:t>
          </a:r>
        </a:p>
      </dsp:txBody>
      <dsp:txXfrm rot="-5400000">
        <a:off x="1153661" y="56356"/>
        <a:ext cx="8920677" cy="966668"/>
      </dsp:txXfrm>
    </dsp:sp>
    <dsp:sp modelId="{DE2EAD0E-2B6E-46B4-973E-789767D5B459}">
      <dsp:nvSpPr>
        <dsp:cNvPr id="0" name=""/>
        <dsp:cNvSpPr/>
      </dsp:nvSpPr>
      <dsp:spPr>
        <a:xfrm rot="5400000">
          <a:off x="-247213" y="1705995"/>
          <a:ext cx="1648087" cy="115366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pt-PT" sz="1600" b="1" kern="1200" dirty="0">
              <a:latin typeface="+mj-lt"/>
            </a:rPr>
            <a:t>Reutilização responsável</a:t>
          </a:r>
        </a:p>
      </dsp:txBody>
      <dsp:txXfrm rot="-5400000">
        <a:off x="1" y="2035611"/>
        <a:ext cx="1153660" cy="494427"/>
      </dsp:txXfrm>
    </dsp:sp>
    <dsp:sp modelId="{54829806-AEA6-4A39-AEA8-CDD1F1E1F78A}">
      <dsp:nvSpPr>
        <dsp:cNvPr id="0" name=""/>
        <dsp:cNvSpPr/>
      </dsp:nvSpPr>
      <dsp:spPr>
        <a:xfrm rot="5400000">
          <a:off x="5104518" y="-2492075"/>
          <a:ext cx="1071256" cy="89729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0" lvl="1" indent="0" algn="just" defTabSz="7112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pt-PT" sz="1600" b="1" kern="1200" dirty="0">
              <a:solidFill>
                <a:srgbClr val="002060"/>
              </a:solidFill>
              <a:latin typeface="+mj-lt"/>
            </a:rPr>
            <a:t>Facilitar a reutilização dos resultados de investigação, promovendo o avanço científico e a inovação através da partilha aberta do conhecimento.</a:t>
          </a:r>
        </a:p>
      </dsp:txBody>
      <dsp:txXfrm rot="-5400000">
        <a:off x="1153661" y="1511076"/>
        <a:ext cx="8920677" cy="966668"/>
      </dsp:txXfrm>
    </dsp:sp>
    <dsp:sp modelId="{32382526-0F42-48A7-958F-A1CF452AE450}">
      <dsp:nvSpPr>
        <dsp:cNvPr id="0" name=""/>
        <dsp:cNvSpPr/>
      </dsp:nvSpPr>
      <dsp:spPr>
        <a:xfrm rot="5400000">
          <a:off x="-247213" y="3160714"/>
          <a:ext cx="1648087" cy="1153660"/>
        </a:xfrm>
        <a:prstGeom prst="chevron">
          <a:avLst/>
        </a:prstGeom>
        <a:solidFill>
          <a:schemeClr val="accent1"/>
        </a:solidFill>
        <a:ln w="15875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pt-PT" sz="1400" b="1" kern="1200" dirty="0">
              <a:latin typeface="+mj-lt"/>
            </a:rPr>
            <a:t>Ética, Transparência e Integridade</a:t>
          </a:r>
          <a:endParaRPr lang="pt-PT" sz="1400" b="1" kern="1200" dirty="0"/>
        </a:p>
      </dsp:txBody>
      <dsp:txXfrm rot="-5400000">
        <a:off x="1" y="3490330"/>
        <a:ext cx="1153660" cy="494427"/>
      </dsp:txXfrm>
    </dsp:sp>
    <dsp:sp modelId="{F09473FE-1EC7-4B0F-9433-A2877F0EFF05}">
      <dsp:nvSpPr>
        <dsp:cNvPr id="0" name=""/>
        <dsp:cNvSpPr/>
      </dsp:nvSpPr>
      <dsp:spPr>
        <a:xfrm rot="5400000">
          <a:off x="5104236" y="-1037073"/>
          <a:ext cx="1071819" cy="89729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0" lvl="1" indent="0" algn="just" defTabSz="7112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pt-PT" sz="1600" b="1" kern="1200" dirty="0">
              <a:solidFill>
                <a:srgbClr val="002060"/>
              </a:solidFill>
              <a:latin typeface="+mj-lt"/>
            </a:rPr>
            <a:t>Promover a ética, a transparência e a integridade científica através da disponibilização aberta de dados e publicações, permitindo a verificação e replicabilidade dos resultados. </a:t>
          </a:r>
        </a:p>
      </dsp:txBody>
      <dsp:txXfrm rot="-5400000">
        <a:off x="1153660" y="2965825"/>
        <a:ext cx="8920649" cy="9671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89021F-C235-40A3-BDDF-9551248C7CA6}">
      <dsp:nvSpPr>
        <dsp:cNvPr id="0" name=""/>
        <dsp:cNvSpPr/>
      </dsp:nvSpPr>
      <dsp:spPr>
        <a:xfrm flipV="1">
          <a:off x="0" y="281994"/>
          <a:ext cx="11489962" cy="5065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PT" sz="2300" kern="1200" dirty="0"/>
        </a:p>
      </dsp:txBody>
      <dsp:txXfrm rot="10800000">
        <a:off x="0" y="281994"/>
        <a:ext cx="11489962" cy="506512"/>
      </dsp:txXfrm>
    </dsp:sp>
    <dsp:sp modelId="{6B6A270A-0881-445A-A625-42CDF715BA61}">
      <dsp:nvSpPr>
        <dsp:cNvPr id="0" name=""/>
        <dsp:cNvSpPr/>
      </dsp:nvSpPr>
      <dsp:spPr>
        <a:xfrm>
          <a:off x="2967" y="1352495"/>
          <a:ext cx="2221965" cy="3432429"/>
        </a:xfrm>
        <a:prstGeom prst="rect">
          <a:avLst/>
        </a:prstGeom>
        <a:solidFill>
          <a:schemeClr val="accent1"/>
        </a:solidFill>
        <a:ln w="15875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700" b="1" kern="1200" dirty="0">
              <a:latin typeface="+mj-lt"/>
            </a:rPr>
            <a:t>Acesso Aberto</a:t>
          </a:r>
        </a:p>
      </dsp:txBody>
      <dsp:txXfrm>
        <a:off x="2967" y="1352495"/>
        <a:ext cx="2221965" cy="3432429"/>
      </dsp:txXfrm>
    </dsp:sp>
    <dsp:sp modelId="{CA5AB378-3480-4149-8667-9A07124D2F4F}">
      <dsp:nvSpPr>
        <dsp:cNvPr id="0" name=""/>
        <dsp:cNvSpPr/>
      </dsp:nvSpPr>
      <dsp:spPr>
        <a:xfrm>
          <a:off x="2224932" y="1352495"/>
          <a:ext cx="2268135" cy="3432429"/>
        </a:xfrm>
        <a:prstGeom prst="rect">
          <a:avLst/>
        </a:prstGeom>
        <a:solidFill>
          <a:schemeClr val="bg2">
            <a:lumMod val="50000"/>
          </a:schemeClr>
        </a:solidFill>
        <a:ln w="15875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700" b="1" kern="1200" dirty="0">
              <a:latin typeface="+mj-lt"/>
            </a:rPr>
            <a:t>Gestão de Dados  de Investigação</a:t>
          </a:r>
        </a:p>
      </dsp:txBody>
      <dsp:txXfrm>
        <a:off x="2224932" y="1352495"/>
        <a:ext cx="2268135" cy="3432429"/>
      </dsp:txXfrm>
    </dsp:sp>
    <dsp:sp modelId="{8227245A-BE8F-4041-BF03-EC0AF1E9A2CB}">
      <dsp:nvSpPr>
        <dsp:cNvPr id="0" name=""/>
        <dsp:cNvSpPr/>
      </dsp:nvSpPr>
      <dsp:spPr>
        <a:xfrm>
          <a:off x="4493068" y="1340035"/>
          <a:ext cx="2411954" cy="3432429"/>
        </a:xfrm>
        <a:prstGeom prst="rect">
          <a:avLst/>
        </a:prstGeom>
        <a:solidFill>
          <a:srgbClr val="D20000"/>
        </a:solidFill>
        <a:ln w="15875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700" b="1" kern="1200" dirty="0">
              <a:latin typeface="+mj-lt"/>
            </a:rPr>
            <a:t>Recursos Educacionais Abertos (REA)</a:t>
          </a:r>
        </a:p>
      </dsp:txBody>
      <dsp:txXfrm>
        <a:off x="4493068" y="1340035"/>
        <a:ext cx="2411954" cy="3432429"/>
      </dsp:txXfrm>
    </dsp:sp>
    <dsp:sp modelId="{CE929173-0020-4B6C-921F-69CF345C1EEA}">
      <dsp:nvSpPr>
        <dsp:cNvPr id="0" name=""/>
        <dsp:cNvSpPr/>
      </dsp:nvSpPr>
      <dsp:spPr>
        <a:xfrm>
          <a:off x="6905023" y="1352495"/>
          <a:ext cx="2354045" cy="3432429"/>
        </a:xfrm>
        <a:prstGeom prst="rect">
          <a:avLst/>
        </a:prstGeom>
        <a:solidFill>
          <a:srgbClr val="00B050"/>
        </a:solidFill>
        <a:ln w="15875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700" b="1" kern="1200" dirty="0">
              <a:latin typeface="+mj-lt"/>
            </a:rPr>
            <a:t>Ciência Cidadã</a:t>
          </a:r>
        </a:p>
      </dsp:txBody>
      <dsp:txXfrm>
        <a:off x="6905023" y="1352495"/>
        <a:ext cx="2354045" cy="3432429"/>
      </dsp:txXfrm>
    </dsp:sp>
    <dsp:sp modelId="{4D8FFC7C-9751-4906-B388-769AE282F5BF}">
      <dsp:nvSpPr>
        <dsp:cNvPr id="0" name=""/>
        <dsp:cNvSpPr/>
      </dsp:nvSpPr>
      <dsp:spPr>
        <a:xfrm>
          <a:off x="9259068" y="1352495"/>
          <a:ext cx="2227926" cy="3432429"/>
        </a:xfrm>
        <a:prstGeom prst="rect">
          <a:avLst/>
        </a:prstGeom>
        <a:solidFill>
          <a:srgbClr val="002060"/>
        </a:solidFill>
        <a:ln w="15875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pt-PT" sz="1700" b="1" kern="1200" dirty="0"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rPr>
            <a:t>Investigação e Inovação Responsável</a:t>
          </a:r>
          <a:endParaRPr lang="pt-PT" sz="1700" b="1" kern="1200" dirty="0">
            <a:latin typeface="+mj-lt"/>
          </a:endParaRPr>
        </a:p>
      </dsp:txBody>
      <dsp:txXfrm>
        <a:off x="9259068" y="1352495"/>
        <a:ext cx="2227926" cy="3432429"/>
      </dsp:txXfrm>
    </dsp:sp>
    <dsp:sp modelId="{D9A45903-CC49-4452-B8C7-BA8B9F5B4208}">
      <dsp:nvSpPr>
        <dsp:cNvPr id="0" name=""/>
        <dsp:cNvSpPr/>
      </dsp:nvSpPr>
      <dsp:spPr>
        <a:xfrm>
          <a:off x="0" y="4784924"/>
          <a:ext cx="11489962" cy="381381"/>
        </a:xfrm>
        <a:prstGeom prst="rect">
          <a:avLst/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37B454-D173-4368-AC30-6619D3DFF39D}">
      <dsp:nvSpPr>
        <dsp:cNvPr id="0" name=""/>
        <dsp:cNvSpPr/>
      </dsp:nvSpPr>
      <dsp:spPr>
        <a:xfrm>
          <a:off x="5329" y="1000264"/>
          <a:ext cx="3102514" cy="124100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000" b="1" kern="1200" dirty="0">
              <a:latin typeface="+mj-lt"/>
            </a:rPr>
            <a:t>Integração transversal dos princípios</a:t>
          </a:r>
        </a:p>
      </dsp:txBody>
      <dsp:txXfrm>
        <a:off x="625832" y="1000264"/>
        <a:ext cx="1861509" cy="1241005"/>
      </dsp:txXfrm>
    </dsp:sp>
    <dsp:sp modelId="{A1C27CD1-6994-489F-A645-BD98B5D92513}">
      <dsp:nvSpPr>
        <dsp:cNvPr id="0" name=""/>
        <dsp:cNvSpPr/>
      </dsp:nvSpPr>
      <dsp:spPr>
        <a:xfrm>
          <a:off x="2797592" y="1000264"/>
          <a:ext cx="3102514" cy="124100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000" b="1" kern="1200" dirty="0">
              <a:latin typeface="+mj-lt"/>
            </a:rPr>
            <a:t>Implementação articulada</a:t>
          </a:r>
        </a:p>
      </dsp:txBody>
      <dsp:txXfrm>
        <a:off x="3418095" y="1000264"/>
        <a:ext cx="1861509" cy="1241005"/>
      </dsp:txXfrm>
    </dsp:sp>
    <dsp:sp modelId="{388DE997-6DC4-48E8-AC6B-DCE1C1F9F288}">
      <dsp:nvSpPr>
        <dsp:cNvPr id="0" name=""/>
        <dsp:cNvSpPr/>
      </dsp:nvSpPr>
      <dsp:spPr>
        <a:xfrm>
          <a:off x="5589855" y="1000264"/>
          <a:ext cx="3102514" cy="124100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000" b="1" kern="1200" dirty="0">
              <a:latin typeface="+mj-lt"/>
            </a:rPr>
            <a:t>Atores envolvidos</a:t>
          </a:r>
        </a:p>
      </dsp:txBody>
      <dsp:txXfrm>
        <a:off x="6210358" y="1000264"/>
        <a:ext cx="1861509" cy="1241005"/>
      </dsp:txXfrm>
    </dsp:sp>
    <dsp:sp modelId="{3A8093CD-1CD3-4E4A-87A3-F34EFE8FEF18}">
      <dsp:nvSpPr>
        <dsp:cNvPr id="0" name=""/>
        <dsp:cNvSpPr/>
      </dsp:nvSpPr>
      <dsp:spPr>
        <a:xfrm>
          <a:off x="8382118" y="1000264"/>
          <a:ext cx="3102514" cy="124100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000" b="1" kern="1200" dirty="0">
              <a:latin typeface="+mj-lt"/>
            </a:rPr>
            <a:t>Monitorização e avaliação</a:t>
          </a:r>
        </a:p>
      </dsp:txBody>
      <dsp:txXfrm>
        <a:off x="9002621" y="1000264"/>
        <a:ext cx="1861509" cy="12410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60B66F-4AA6-406E-A9EB-DD7B3423C89E}" type="datetimeFigureOut">
              <a:rPr lang="pt-PT" smtClean="0"/>
              <a:t>07/10/2025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AC4E31-DEC1-444A-B8CB-FA8F2E9A4AD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4098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PT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PT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59ED7-B988-4285-976B-B23EAF2EA312}" type="datetime1">
              <a:rPr lang="pt-PT" smtClean="0"/>
              <a:t>07/10/2025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Diretrizes para a Implementação da Ciência Aberta na Universidade Aberta de Portugal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9B102-05BB-4CB9-8B5A-792935C6A296}" type="slidenum">
              <a:rPr lang="pt-PT" smtClean="0"/>
              <a:t>‹nº›</a:t>
            </a:fld>
            <a:endParaRPr lang="pt-PT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53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0789F-DD5B-4715-8BFF-D6285F00653F}" type="datetime1">
              <a:rPr lang="pt-PT" smtClean="0"/>
              <a:t>07/10/2025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Diretrizes para a Implementação da Ciência Aberta na Universidade Aberta de Portugal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9B102-05BB-4CB9-8B5A-792935C6A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53663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C9408-CCD6-47A9-AAB1-C4FAAF7030C2}" type="datetime1">
              <a:rPr lang="pt-PT" smtClean="0"/>
              <a:t>07/10/2025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Diretrizes para a Implementação da Ciência Aberta na Universidade Aberta de Portugal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9B102-05BB-4CB9-8B5A-792935C6A296}" type="slidenum">
              <a:rPr lang="pt-PT" smtClean="0"/>
              <a:t>‹nº›</a:t>
            </a:fld>
            <a:endParaRPr lang="pt-PT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1773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22AEC-5D72-4C89-A244-A4704190E7CE}" type="datetime1">
              <a:rPr lang="pt-PT" smtClean="0"/>
              <a:t>07/10/2025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Diretrizes para a Implementação da Ciência Aberta na Universidade Aberta de Portugal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9B102-05BB-4CB9-8B5A-792935C6A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29974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36810-B425-4087-9FBF-32EBD87C5474}" type="datetime1">
              <a:rPr lang="pt-PT" smtClean="0"/>
              <a:t>07/10/2025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Diretrizes para a Implementação da Ciência Aberta na Universidade Aberta de Portugal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9B102-05BB-4CB9-8B5A-792935C6A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97220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CE6BA-A1E4-4F8F-BEC8-926FC631B5E2}" type="datetime1">
              <a:rPr lang="pt-PT" smtClean="0"/>
              <a:t>07/10/2025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Diretrizes para a Implementação da Ciência Aberta na Universidade Aberta de Portugal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9B102-05BB-4CB9-8B5A-792935C6A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2319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1D2CD-66FA-4AD5-A9F2-BC3A67083CEA}" type="datetime1">
              <a:rPr lang="pt-PT" smtClean="0"/>
              <a:t>07/10/2025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pt-PT"/>
              <a:t>Diretrizes para a Implementação da Ciência Aberta na Universidade Aberta de Portugal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9B102-05BB-4CB9-8B5A-792935C6A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65119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7ACFB68-ED51-4EED-A102-12B660790E02}" type="datetime1">
              <a:rPr lang="pt-PT" smtClean="0"/>
              <a:t>07/10/2025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pt-PT"/>
              <a:t>Diretrizes para a Implementação da Ciência Aberta na Universidade Aberta de Portugal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FA9B102-05BB-4CB9-8B5A-792935C6A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911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4820D-EE96-4AB1-AF26-015615E261D5}" type="datetime1">
              <a:rPr lang="pt-PT" smtClean="0"/>
              <a:t>07/10/2025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Diretrizes para a Implementação da Ciência Aberta na Universidade Aberta de Portugal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9B102-05BB-4CB9-8B5A-792935C6A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38480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2A2B7-E633-4605-A043-6A8F3E59C336}" type="datetime1">
              <a:rPr lang="pt-PT" smtClean="0"/>
              <a:t>07/10/2025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Diretrizes para a Implementação da Ciência Aberta na Universidade Aberta de Portugal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9B102-05BB-4CB9-8B5A-792935C6A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39575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6CB12-8E0B-48CF-8342-FA6F65B0D0DF}" type="datetime1">
              <a:rPr lang="pt-PT" smtClean="0"/>
              <a:t>07/10/2025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Diretrizes para a Implementação da Ciência Aberta na Universidade Aberta de Portugal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9B102-05BB-4CB9-8B5A-792935C6A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35293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PT"/>
          </a:p>
        </p:txBody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PT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9F4E4B0-5FFF-4AD9-830D-D25F10BD2DAD}" type="datetime1">
              <a:rPr lang="pt-PT" smtClean="0"/>
              <a:t>07/10/2025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pt-PT"/>
              <a:t>Diretrizes para a Implementação da Ciência Aberta na Universidade Aberta de Portugal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FA9B102-05BB-4CB9-8B5A-792935C6A296}" type="slidenum">
              <a:rPr lang="pt-PT" smtClean="0"/>
              <a:t>‹nº›</a:t>
            </a:fld>
            <a:endParaRPr lang="pt-PT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1307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mailto:maria.carvalho@uab.p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080361-DAD3-1D59-2971-C5C69F1BDA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72566-5A12-F13A-620A-FC3F25EB26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1" y="1497930"/>
            <a:ext cx="11451716" cy="1470025"/>
          </a:xfrm>
        </p:spPr>
        <p:txBody>
          <a:bodyPr>
            <a:normAutofit fontScale="90000"/>
          </a:bodyPr>
          <a:lstStyle/>
          <a:p>
            <a:pPr algn="ctr"/>
            <a:br>
              <a:rPr lang="pt-PT" sz="3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pt-PT" sz="3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pt-PT" sz="3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pt-PT" sz="3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sz="3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Diretrizes para a </a:t>
            </a:r>
            <a:r>
              <a:rPr sz="3600" b="1" dirty="0" err="1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Implementação</a:t>
            </a:r>
            <a:r>
              <a:rPr sz="3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 </a:t>
            </a:r>
            <a:r>
              <a:rPr sz="3600" b="1" dirty="0" err="1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Ciência</a:t>
            </a:r>
            <a:r>
              <a:rPr sz="3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Aberta</a:t>
            </a:r>
            <a:r>
              <a:rPr lang="pt-PT" sz="3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sz="3600" b="1" dirty="0" err="1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</a:t>
            </a:r>
            <a:r>
              <a:rPr sz="3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sz="3600" b="1" dirty="0" err="1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Universidade</a:t>
            </a:r>
            <a:r>
              <a:rPr sz="36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Aberta de Portugal</a:t>
            </a:r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0A5C582D-E219-1C9D-4010-90CAC4F14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9B102-05BB-4CB9-8B5A-792935C6A296}" type="slidenum">
              <a:rPr lang="pt-PT" smtClean="0"/>
              <a:t>1</a:t>
            </a:fld>
            <a:endParaRPr lang="pt-PT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2573A77-AA19-4EE3-CCAF-632203F3ED16}"/>
              </a:ext>
            </a:extLst>
          </p:cNvPr>
          <p:cNvSpPr txBox="1"/>
          <p:nvPr/>
        </p:nvSpPr>
        <p:spPr>
          <a:xfrm>
            <a:off x="3810000" y="4395578"/>
            <a:ext cx="4572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2800" dirty="0">
                <a:solidFill>
                  <a:srgbClr val="002060"/>
                </a:solidFill>
                <a:latin typeface="+mj-lt"/>
              </a:rPr>
              <a:t>Sandra Caeiro </a:t>
            </a:r>
          </a:p>
          <a:p>
            <a:pPr algn="ctr"/>
            <a:r>
              <a:rPr lang="pt-PT" sz="2800" dirty="0">
                <a:solidFill>
                  <a:srgbClr val="002060"/>
                </a:solidFill>
                <a:latin typeface="+mj-lt"/>
              </a:rPr>
              <a:t>Madalena Carvalho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DA1ACD4-2DA8-D93A-6D92-27A745B93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217" y="136525"/>
            <a:ext cx="2857500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onfOA2025: Chamada pública – acolhimento da 16ª Conferência Lusófona de  Ciência Aberta – 15ª Conferência Lusófona de Ciência Aberta">
            <a:extLst>
              <a:ext uri="{FF2B5EF4-FFF2-40B4-BE49-F238E27FC236}">
                <a16:creationId xmlns:a16="http://schemas.microsoft.com/office/drawing/2014/main" id="{36E9669F-4313-293A-CA50-6C4706657B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" y="20104"/>
            <a:ext cx="3914775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768E89B-9A8B-0CC2-B20B-910EE6326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" y="6459785"/>
            <a:ext cx="956991" cy="336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3115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019" y="1968641"/>
            <a:ext cx="11489962" cy="4283024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6200" b="1" dirty="0">
                <a:latin typeface="+mj-lt"/>
              </a:rPr>
              <a:t>1. Enquadramento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6200" b="1" dirty="0">
                <a:solidFill>
                  <a:srgbClr val="000000"/>
                </a:solidFill>
                <a:latin typeface="+mj-lt"/>
              </a:rPr>
              <a:t>2. </a:t>
            </a:r>
            <a:r>
              <a:rPr lang="pt-PT" sz="6200" b="1" dirty="0">
                <a:latin typeface="+mj-lt"/>
              </a:rPr>
              <a:t>Princípios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6200" b="1" dirty="0">
                <a:solidFill>
                  <a:srgbClr val="000000"/>
                </a:solidFill>
                <a:latin typeface="+mj-lt"/>
              </a:rPr>
              <a:t>3. Eixos estratégicos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6200" b="1" dirty="0">
                <a:solidFill>
                  <a:srgbClr val="000000"/>
                </a:solidFill>
                <a:latin typeface="+mj-lt"/>
              </a:rPr>
              <a:t>4. Desenvolvimento 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6200" b="1" dirty="0">
                <a:solidFill>
                  <a:srgbClr val="000000"/>
                </a:solidFill>
                <a:latin typeface="+mj-lt"/>
              </a:rPr>
              <a:t>5. Desafios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6200" b="1" dirty="0">
                <a:solidFill>
                  <a:srgbClr val="000000"/>
                </a:solidFill>
                <a:latin typeface="+mj-lt"/>
              </a:rPr>
              <a:t>6. Oportunidades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6200" b="1" dirty="0">
                <a:solidFill>
                  <a:srgbClr val="000000"/>
                </a:solidFill>
                <a:latin typeface="+mj-lt"/>
              </a:rPr>
              <a:t>7. Reflexões finais</a:t>
            </a:r>
          </a:p>
          <a:p>
            <a:pPr marL="0" indent="0">
              <a:buNone/>
            </a:pPr>
            <a:endParaRPr sz="2400" dirty="0">
              <a:solidFill>
                <a:srgbClr val="000000"/>
              </a:solidFill>
            </a:endParaRPr>
          </a:p>
        </p:txBody>
      </p:sp>
      <p:sp>
        <p:nvSpPr>
          <p:cNvPr id="7" name="Marcador de Posição do Rodapé 3">
            <a:extLst>
              <a:ext uri="{FF2B5EF4-FFF2-40B4-BE49-F238E27FC236}">
                <a16:creationId xmlns:a16="http://schemas.microsoft.com/office/drawing/2014/main" id="{CD980562-F762-F0D8-865E-0C6E97CE2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4535DFAD-93D1-69FC-47AA-225CA4859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2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2801B18-EDA2-BC2B-0C05-FEEA1F970173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Sumário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ACD022-5E26-47BD-0EF7-857EB6A1A6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3B18F-6397-FA35-A40C-57BC06EC3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4453" y="1968641"/>
            <a:ext cx="11463093" cy="3805337"/>
          </a:xfrm>
        </p:spPr>
        <p:txBody>
          <a:bodyPr>
            <a:sp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2800" b="1" dirty="0">
                <a:solidFill>
                  <a:srgbClr val="00B050"/>
                </a:solidFill>
                <a:latin typeface="+mj-lt"/>
              </a:rPr>
              <a:t>Contexto institucional - </a:t>
            </a:r>
            <a:r>
              <a:rPr lang="pt-PT" sz="2800" b="1" dirty="0">
                <a:solidFill>
                  <a:srgbClr val="002060"/>
                </a:solidFill>
                <a:latin typeface="+mj-lt"/>
              </a:rPr>
              <a:t>Ciência Aberta como paradigma: dos princípios à ação</a:t>
            </a:r>
          </a:p>
          <a:p>
            <a:pPr marL="635508" lvl="1" indent="-34290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PT" sz="2400" dirty="0">
                <a:latin typeface="+mj-lt"/>
              </a:rPr>
              <a:t>Instituição inovadora e aberta ao mundo</a:t>
            </a:r>
          </a:p>
          <a:p>
            <a:pPr marL="635508" lvl="1" indent="-342900" algn="just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PT" sz="2400" dirty="0">
                <a:latin typeface="+mj-lt"/>
              </a:rPr>
              <a:t>Ensino superior sem barreiras</a:t>
            </a:r>
          </a:p>
          <a:p>
            <a:pPr marL="635508" lvl="1" indent="-342900" algn="just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PT" sz="2400" dirty="0">
                <a:latin typeface="+mj-lt"/>
              </a:rPr>
              <a:t>Ensino e investigação interligados na estratégia institucional</a:t>
            </a:r>
          </a:p>
          <a:p>
            <a:pPr marL="635508" lvl="1" indent="-342900" algn="just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PT" sz="2400" dirty="0">
                <a:latin typeface="+mj-lt"/>
              </a:rPr>
              <a:t>Democratizar o acesso à educação e ao conhecimento</a:t>
            </a:r>
          </a:p>
          <a:p>
            <a:pPr marL="635508" lvl="1" indent="-342900" algn="just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PT" sz="2400" dirty="0">
                <a:latin typeface="+mj-lt"/>
              </a:rPr>
              <a:t>Historial de compromisso com Acesso Aberto</a:t>
            </a:r>
            <a:endParaRPr lang="pt-PT" sz="2400" dirty="0"/>
          </a:p>
        </p:txBody>
      </p:sp>
      <p:sp>
        <p:nvSpPr>
          <p:cNvPr id="7" name="Marcador de Posição do Rodapé 3">
            <a:extLst>
              <a:ext uri="{FF2B5EF4-FFF2-40B4-BE49-F238E27FC236}">
                <a16:creationId xmlns:a16="http://schemas.microsoft.com/office/drawing/2014/main" id="{64B908D2-5608-07C7-79AB-80253E4FB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E7CCDE89-9A22-8BD5-F814-7716737ED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3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34AC86-3C78-8F75-57AD-C5D5630AEFF0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1. Enquadramento</a:t>
            </a:r>
          </a:p>
        </p:txBody>
      </p:sp>
    </p:spTree>
    <p:extLst>
      <p:ext uri="{BB962C8B-B14F-4D97-AF65-F5344CB8AC3E}">
        <p14:creationId xmlns:p14="http://schemas.microsoft.com/office/powerpoint/2010/main" val="3491629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260D86-7A79-85AB-1081-D07FACB246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D5332-8666-AEC5-6C12-9F56AA4D54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4453" y="1968641"/>
            <a:ext cx="11463093" cy="4651723"/>
          </a:xfrm>
        </p:spPr>
        <p:txBody>
          <a:bodyPr>
            <a:sp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2800" b="1" dirty="0">
                <a:solidFill>
                  <a:srgbClr val="00B050"/>
                </a:solidFill>
                <a:latin typeface="+mj-lt"/>
              </a:rPr>
              <a:t>Contexto institucional - </a:t>
            </a:r>
            <a:r>
              <a:rPr lang="pt-PT" sz="2800" b="1" dirty="0">
                <a:solidFill>
                  <a:srgbClr val="002060"/>
                </a:solidFill>
                <a:latin typeface="+mj-lt"/>
              </a:rPr>
              <a:t>Ciência Aberta como paradigma: dos princípios à ação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PT" sz="2400" dirty="0">
                <a:latin typeface="+mj-lt"/>
              </a:rPr>
              <a:t>Imperativo ético, científico e social</a:t>
            </a:r>
          </a:p>
          <a:p>
            <a:pPr marL="566928" lvl="3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2000" dirty="0">
                <a:latin typeface="+mj-lt"/>
              </a:rPr>
              <a:t>Colocar a produção académica e científica da instituição ao serviço do bem comum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PT" sz="2400" dirty="0">
                <a:latin typeface="+mj-lt"/>
              </a:rPr>
              <a:t>Instrumento estratégico </a:t>
            </a:r>
          </a:p>
          <a:p>
            <a:pPr marL="566928" lvl="3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2000" dirty="0">
                <a:latin typeface="+mj-lt"/>
              </a:rPr>
              <a:t>Reforçar a relevância da UAb no panorama científico nacional e internacional</a:t>
            </a:r>
          </a:p>
          <a:p>
            <a:pPr marL="384048" lvl="2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lang="pt-PT" sz="2000" dirty="0">
              <a:latin typeface="+mj-lt"/>
            </a:endParaRPr>
          </a:p>
          <a:p>
            <a:pPr marL="201168" lvl="1" indent="0" algn="just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lang="pt-PT" sz="2400" dirty="0">
              <a:latin typeface="+mj-lt"/>
            </a:endParaRPr>
          </a:p>
        </p:txBody>
      </p:sp>
      <p:sp>
        <p:nvSpPr>
          <p:cNvPr id="7" name="Marcador de Posição do Rodapé 3">
            <a:extLst>
              <a:ext uri="{FF2B5EF4-FFF2-40B4-BE49-F238E27FC236}">
                <a16:creationId xmlns:a16="http://schemas.microsoft.com/office/drawing/2014/main" id="{3DE9005E-44EB-98EA-D705-E96101F4B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E4F62AB4-A96F-0F40-F70C-1B2267F5A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4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341A38-D09C-9F3A-B7E5-F49D210E1FE6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1. Enquadramento</a:t>
            </a:r>
          </a:p>
        </p:txBody>
      </p:sp>
    </p:spTree>
    <p:extLst>
      <p:ext uri="{BB962C8B-B14F-4D97-AF65-F5344CB8AC3E}">
        <p14:creationId xmlns:p14="http://schemas.microsoft.com/office/powerpoint/2010/main" val="2310191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0F3340-1BA2-B184-4B83-21D3E2992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AA522E-7D77-8ACE-09F2-26DF93C28C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4453" y="1968641"/>
            <a:ext cx="11463093" cy="1389291"/>
          </a:xfrm>
        </p:spPr>
        <p:txBody>
          <a:bodyPr>
            <a:sp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2800" b="1" dirty="0">
                <a:solidFill>
                  <a:srgbClr val="00B050"/>
                </a:solidFill>
                <a:latin typeface="+mj-lt"/>
              </a:rPr>
              <a:t>Contexto institucional - </a:t>
            </a:r>
            <a:r>
              <a:rPr lang="pt-PT" sz="2800" b="1" dirty="0">
                <a:solidFill>
                  <a:srgbClr val="002060"/>
                </a:solidFill>
                <a:latin typeface="+mj-lt"/>
              </a:rPr>
              <a:t>Ciência Aberta como paradigma: dos princípios à ação</a:t>
            </a:r>
          </a:p>
          <a:p>
            <a:pPr marL="201168" lvl="1" indent="0" algn="ctr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2400" dirty="0">
                <a:latin typeface="+mj-lt"/>
              </a:rPr>
              <a:t>Complementa a Política de Acesso Aberto e integra a Política de Investigação</a:t>
            </a:r>
          </a:p>
        </p:txBody>
      </p:sp>
      <p:sp>
        <p:nvSpPr>
          <p:cNvPr id="7" name="Marcador de Posição do Rodapé 3">
            <a:extLst>
              <a:ext uri="{FF2B5EF4-FFF2-40B4-BE49-F238E27FC236}">
                <a16:creationId xmlns:a16="http://schemas.microsoft.com/office/drawing/2014/main" id="{BF532C8F-E655-F7B4-6936-30B6AAD6A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27E8934F-21D0-7AAA-8D15-762EB822F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5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7188C0-D240-8022-020E-354AF31C9DF6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1. Enquadramento</a:t>
            </a:r>
          </a:p>
        </p:txBody>
      </p:sp>
    </p:spTree>
    <p:extLst>
      <p:ext uri="{BB962C8B-B14F-4D97-AF65-F5344CB8AC3E}">
        <p14:creationId xmlns:p14="http://schemas.microsoft.com/office/powerpoint/2010/main" val="3747088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4D459B-4A44-6174-F01B-B4C77E7C22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ção do Rodapé 3">
            <a:extLst>
              <a:ext uri="{FF2B5EF4-FFF2-40B4-BE49-F238E27FC236}">
                <a16:creationId xmlns:a16="http://schemas.microsoft.com/office/drawing/2014/main" id="{34F3FCEF-C45A-49EE-B019-26C890E83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B0809DC5-1120-A4BD-F635-DFDC36DD9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6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A000F0-E207-2399-120D-CED502685723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2. Princípios</a:t>
            </a:r>
          </a:p>
        </p:txBody>
      </p:sp>
      <p:graphicFrame>
        <p:nvGraphicFramePr>
          <p:cNvPr id="10" name="Diagrama 9">
            <a:extLst>
              <a:ext uri="{FF2B5EF4-FFF2-40B4-BE49-F238E27FC236}">
                <a16:creationId xmlns:a16="http://schemas.microsoft.com/office/drawing/2014/main" id="{75A8DCCC-8302-CA8E-149E-DE85CF1CF2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8402934"/>
              </p:ext>
            </p:extLst>
          </p:nvPr>
        </p:nvGraphicFramePr>
        <p:xfrm>
          <a:off x="1085851" y="1724025"/>
          <a:ext cx="10126632" cy="45656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7722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F514BD8D-A410-4691-B803-851BF5044A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D4520FC8-FBCC-4140-95EC-A0BA8EBC39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DE2EAD0E-2B6E-46B4-973E-789767D5B4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54829806-AEA6-4A39-AEA8-CDD1F1E1F7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32382526-0F42-48A7-958F-A1CF452AE4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F09473FE-1EC7-4B0F-9433-A2877F0EFF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6BDC05-5594-6DA2-A1AB-94DF5129AF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AE41BE7-0B61-DDC5-BE6F-0F9407E10E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3375094"/>
              </p:ext>
            </p:extLst>
          </p:nvPr>
        </p:nvGraphicFramePr>
        <p:xfrm>
          <a:off x="351019" y="828922"/>
          <a:ext cx="11489962" cy="5448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7E0BE147-2D8B-60E0-FE00-173397815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BD1B0716-98FC-62E9-F2C8-F5EEF36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7</a:t>
            </a:fld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51264268-3DE0-1472-7A9B-1C89FC17C0C6}"/>
              </a:ext>
            </a:extLst>
          </p:cNvPr>
          <p:cNvSpPr txBox="1">
            <a:spLocks/>
          </p:cNvSpPr>
          <p:nvPr/>
        </p:nvSpPr>
        <p:spPr>
          <a:xfrm>
            <a:off x="2086132" y="201295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821768-13F0-1B67-9897-2EF478B74BB4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3. Eixos estratégicos</a:t>
            </a:r>
          </a:p>
        </p:txBody>
      </p:sp>
    </p:spTree>
    <p:extLst>
      <p:ext uri="{BB962C8B-B14F-4D97-AF65-F5344CB8AC3E}">
        <p14:creationId xmlns:p14="http://schemas.microsoft.com/office/powerpoint/2010/main" val="778434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9A45903-CC49-4452-B8C7-BA8B9F5B42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B89021F-C235-40A3-BDDF-9551248C7C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B6A270A-0881-445A-A625-42CDF715BA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A5AB378-3480-4149-8667-9A07124D2F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227245A-BE8F-4041-BF03-EC0AF1E9A2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E929173-0020-4B6C-921F-69CF345C1E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D8FFC7C-9751-4906-B388-769AE282F5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36C1A5-D15D-D63D-8CD4-1BA131171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B9F58532-D596-07D1-7FE4-2A41037DE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E7C69F13-3CDA-62FD-D8FF-BE6AE6A12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8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7262CE9-6B43-F9AB-12BE-09A139E748FA}"/>
              </a:ext>
            </a:extLst>
          </p:cNvPr>
          <p:cNvSpPr txBox="1">
            <a:spLocks/>
          </p:cNvSpPr>
          <p:nvPr/>
        </p:nvSpPr>
        <p:spPr>
          <a:xfrm>
            <a:off x="374754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3. Eixos estratégicos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588F325-2716-872D-4F1F-E5C46DB73814}"/>
              </a:ext>
            </a:extLst>
          </p:cNvPr>
          <p:cNvSpPr txBox="1">
            <a:spLocks/>
          </p:cNvSpPr>
          <p:nvPr/>
        </p:nvSpPr>
        <p:spPr>
          <a:xfrm>
            <a:off x="2086132" y="201295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D5A2264E-9CFE-8A7E-0CA3-9E2F60429F3F}"/>
              </a:ext>
            </a:extLst>
          </p:cNvPr>
          <p:cNvSpPr txBox="1"/>
          <p:nvPr/>
        </p:nvSpPr>
        <p:spPr>
          <a:xfrm>
            <a:off x="374754" y="1968641"/>
            <a:ext cx="11527436" cy="4308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t-PT" sz="2400" b="1" dirty="0">
                <a:solidFill>
                  <a:schemeClr val="accent1"/>
                </a:solidFill>
                <a:latin typeface="+mj-lt"/>
                <a:ea typeface="Cambria" panose="02040503050406030204" pitchFamily="18" charset="0"/>
              </a:rPr>
              <a:t>Acesso Aberto a publicações científicas</a:t>
            </a:r>
            <a:endParaRPr lang="pt-PT" sz="2400" b="1" dirty="0">
              <a:latin typeface="+mj-lt"/>
              <a:ea typeface="Cambria" panose="02040503050406030204" pitchFamily="18" charset="0"/>
            </a:endParaRPr>
          </a:p>
          <a:p>
            <a:pPr lvl="1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📥 Depósito no Repositório Institucional</a:t>
            </a:r>
          </a:p>
          <a:p>
            <a:pPr lvl="3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Todas as publicações devem ser arquivadas</a:t>
            </a:r>
          </a:p>
          <a:p>
            <a:pPr lvl="1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🔓 Acesso integral</a:t>
            </a:r>
          </a:p>
          <a:p>
            <a:pPr lvl="3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(Período de embargo ≤ 12 meses)</a:t>
            </a:r>
          </a:p>
          <a:p>
            <a:pPr lvl="1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📝 Metadados depositados imediatamente</a:t>
            </a:r>
          </a:p>
          <a:p>
            <a:pPr lvl="3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Facilita descoberta e reutilização</a:t>
            </a:r>
          </a:p>
          <a:p>
            <a:pPr lvl="1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⚖️ Direitos de utilização e reutilização mantidos pelos autores</a:t>
            </a:r>
          </a:p>
          <a:p>
            <a:pPr lvl="3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Autores conservam controlo sobre as suas obras</a:t>
            </a:r>
            <a:endParaRPr lang="pt-PT" sz="2400" b="1" dirty="0">
              <a:latin typeface="+mj-lt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932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2FE7B7-72F0-8A8A-71BE-5BF0BB620A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586A6A78-2AFE-53EC-FC27-1F01DDF48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9394D2E6-6676-F777-14C1-4E3E4DE3A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9</a:t>
            </a:fld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A9096A2-38C7-295D-7261-97494096CE4D}"/>
              </a:ext>
            </a:extLst>
          </p:cNvPr>
          <p:cNvSpPr txBox="1">
            <a:spLocks/>
          </p:cNvSpPr>
          <p:nvPr/>
        </p:nvSpPr>
        <p:spPr>
          <a:xfrm>
            <a:off x="2086132" y="201295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8AF95C4A-372B-0155-6B39-2A89B0B9EF10}"/>
              </a:ext>
            </a:extLst>
          </p:cNvPr>
          <p:cNvSpPr txBox="1"/>
          <p:nvPr/>
        </p:nvSpPr>
        <p:spPr>
          <a:xfrm>
            <a:off x="374754" y="1968641"/>
            <a:ext cx="11527436" cy="429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pt-PT" sz="2400" b="1" dirty="0">
                <a:solidFill>
                  <a:schemeClr val="bg2">
                    <a:lumMod val="50000"/>
                  </a:schemeClr>
                </a:solidFill>
                <a:latin typeface="+mj-lt"/>
                <a:ea typeface="Cambria" panose="02040503050406030204" pitchFamily="18" charset="0"/>
              </a:rPr>
              <a:t>Gestão de Dados de Investigação</a:t>
            </a:r>
          </a:p>
          <a:p>
            <a:pPr lvl="1">
              <a:spcAft>
                <a:spcPts val="600"/>
              </a:spcAft>
            </a:pPr>
            <a:r>
              <a:rPr lang="pt-PT" sz="2400" dirty="0">
                <a:latin typeface="+mj-lt"/>
                <a:ea typeface="Cambria" panose="02040503050406030204" pitchFamily="18" charset="0"/>
              </a:rPr>
              <a:t>📝 Planos de Gestão de Dados</a:t>
            </a:r>
          </a:p>
          <a:p>
            <a:pPr lvl="3">
              <a:spcAft>
                <a:spcPts val="600"/>
              </a:spcAft>
            </a:pPr>
            <a:r>
              <a:rPr lang="pt-PT" sz="2400" dirty="0">
                <a:latin typeface="+mj-lt"/>
                <a:ea typeface="Cambria" panose="02040503050406030204" pitchFamily="18" charset="0"/>
              </a:rPr>
              <a:t>Elaboração e atualização</a:t>
            </a:r>
          </a:p>
          <a:p>
            <a:pPr lvl="1">
              <a:spcAft>
                <a:spcPts val="600"/>
              </a:spcAft>
            </a:pPr>
            <a:r>
              <a:rPr lang="pt-PT" sz="2400" dirty="0">
                <a:latin typeface="+mj-lt"/>
                <a:ea typeface="Cambria" panose="02040503050406030204" pitchFamily="18" charset="0"/>
              </a:rPr>
              <a:t>🔒 Armazenamento, Partilha e Preservação</a:t>
            </a:r>
          </a:p>
          <a:p>
            <a:pPr lvl="3">
              <a:spcAft>
                <a:spcPts val="600"/>
              </a:spcAft>
            </a:pPr>
            <a:r>
              <a:rPr lang="pt-PT" sz="2400" dirty="0">
                <a:latin typeface="+mj-lt"/>
                <a:ea typeface="Cambria" panose="02040503050406030204" pitchFamily="18" charset="0"/>
              </a:rPr>
              <a:t>Cumprimento de normas éticas e legais</a:t>
            </a:r>
          </a:p>
          <a:p>
            <a:pPr lvl="1">
              <a:spcAft>
                <a:spcPts val="600"/>
              </a:spcAft>
            </a:pPr>
            <a:r>
              <a:rPr lang="pt-PT" sz="2400" dirty="0">
                <a:latin typeface="+mj-lt"/>
                <a:ea typeface="Cambria" panose="02040503050406030204" pitchFamily="18" charset="0"/>
              </a:rPr>
              <a:t>🌐 Dados Abertos Sempre que Possível</a:t>
            </a:r>
          </a:p>
          <a:p>
            <a:pPr lvl="3">
              <a:spcAft>
                <a:spcPts val="600"/>
              </a:spcAft>
            </a:pPr>
            <a:r>
              <a:rPr lang="pt-PT" sz="2400" dirty="0">
                <a:latin typeface="+mj-lt"/>
                <a:ea typeface="Cambria" panose="02040503050406030204" pitchFamily="18" charset="0"/>
              </a:rPr>
              <a:t>Acesso amplo e reutilização permitida</a:t>
            </a:r>
          </a:p>
          <a:p>
            <a:pPr lvl="1">
              <a:spcAft>
                <a:spcPts val="600"/>
              </a:spcAft>
            </a:pPr>
            <a:r>
              <a:rPr lang="pt-PT" sz="2400" dirty="0">
                <a:latin typeface="+mj-lt"/>
                <a:ea typeface="Cambria" panose="02040503050406030204" pitchFamily="18" charset="0"/>
              </a:rPr>
              <a:t>📄 Metadados e Licenciamento</a:t>
            </a:r>
          </a:p>
          <a:p>
            <a:pPr lvl="3">
              <a:spcAft>
                <a:spcPts val="600"/>
              </a:spcAft>
            </a:pPr>
            <a:r>
              <a:rPr lang="pt-PT" sz="2400" dirty="0">
                <a:latin typeface="+mj-lt"/>
                <a:ea typeface="Cambria" panose="02040503050406030204" pitchFamily="18" charset="0"/>
              </a:rPr>
              <a:t>Metadados completos e licença clara para reutilização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AABAF9-FCDA-8CE9-9744-1845F33F0A84}"/>
              </a:ext>
            </a:extLst>
          </p:cNvPr>
          <p:cNvSpPr txBox="1">
            <a:spLocks/>
          </p:cNvSpPr>
          <p:nvPr/>
        </p:nvSpPr>
        <p:spPr>
          <a:xfrm>
            <a:off x="374754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3. Eixos estratégicos</a:t>
            </a:r>
          </a:p>
        </p:txBody>
      </p:sp>
    </p:spTree>
    <p:extLst>
      <p:ext uri="{BB962C8B-B14F-4D97-AF65-F5344CB8AC3E}">
        <p14:creationId xmlns:p14="http://schemas.microsoft.com/office/powerpoint/2010/main" val="1736465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4E62ED-A15F-7230-8A45-E729A30B10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5DC54131-0E20-97E3-BDEA-3130E7725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0D9D2E8C-71C8-F87C-D8C9-312AAC0C0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10</a:t>
            </a:fld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9236F10-E7B8-0D62-C860-5B13F0A8FB24}"/>
              </a:ext>
            </a:extLst>
          </p:cNvPr>
          <p:cNvSpPr txBox="1">
            <a:spLocks/>
          </p:cNvSpPr>
          <p:nvPr/>
        </p:nvSpPr>
        <p:spPr>
          <a:xfrm>
            <a:off x="2086132" y="201295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95887EC0-0CD3-7F15-76C0-7A6D4377DA55}"/>
              </a:ext>
            </a:extLst>
          </p:cNvPr>
          <p:cNvSpPr txBox="1"/>
          <p:nvPr/>
        </p:nvSpPr>
        <p:spPr>
          <a:xfrm>
            <a:off x="374754" y="1968641"/>
            <a:ext cx="11527436" cy="340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pt-PT" sz="2400" b="1" dirty="0">
                <a:solidFill>
                  <a:srgbClr val="D20000"/>
                </a:solidFill>
                <a:latin typeface="+mj-lt"/>
                <a:ea typeface="Cambria" panose="02040503050406030204" pitchFamily="18" charset="0"/>
              </a:rPr>
              <a:t>Recursos Educacionais Abertos (REA)</a:t>
            </a:r>
          </a:p>
          <a:p>
            <a:pPr lvl="1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🌟 Criação e partilha de REA</a:t>
            </a:r>
          </a:p>
          <a:p>
            <a:pPr lvl="3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Licenças abertas para reutilização e adaptação</a:t>
            </a:r>
          </a:p>
          <a:p>
            <a:pPr lvl="1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🎓 Formação contínua dos docentes</a:t>
            </a:r>
          </a:p>
          <a:p>
            <a:pPr lvl="3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Desenvolvimento de competências em REA</a:t>
            </a:r>
          </a:p>
          <a:p>
            <a:pPr lvl="1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🔓 Cultura institucional</a:t>
            </a:r>
          </a:p>
          <a:p>
            <a:pPr lvl="3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Abertura, acessibilidade e inovação pedagógica</a:t>
            </a:r>
            <a:endParaRPr lang="pt-PT" sz="2400" dirty="0">
              <a:latin typeface="+mj-lt"/>
              <a:ea typeface="Cambria" panose="020405030504060302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5CD469-FC41-7B9F-879A-CD84294B8DF8}"/>
              </a:ext>
            </a:extLst>
          </p:cNvPr>
          <p:cNvSpPr txBox="1">
            <a:spLocks/>
          </p:cNvSpPr>
          <p:nvPr/>
        </p:nvSpPr>
        <p:spPr>
          <a:xfrm>
            <a:off x="374754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3. Eixos estratégicos</a:t>
            </a:r>
          </a:p>
        </p:txBody>
      </p:sp>
    </p:spTree>
    <p:extLst>
      <p:ext uri="{BB962C8B-B14F-4D97-AF65-F5344CB8AC3E}">
        <p14:creationId xmlns:p14="http://schemas.microsoft.com/office/powerpoint/2010/main" val="4237250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42BDF9-0B5B-A668-534D-CE6E207072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9D29765B-BD17-1638-12DB-29BFA8A98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F3DC90EA-D8D5-C0E0-CFD5-15DC79130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11</a:t>
            </a:fld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76DFB57-5746-297C-69B9-75354FF6E5C5}"/>
              </a:ext>
            </a:extLst>
          </p:cNvPr>
          <p:cNvSpPr txBox="1">
            <a:spLocks/>
          </p:cNvSpPr>
          <p:nvPr/>
        </p:nvSpPr>
        <p:spPr>
          <a:xfrm>
            <a:off x="2086132" y="201295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F121AFA7-0F75-C53F-82D7-45A2AD17C1C1}"/>
              </a:ext>
            </a:extLst>
          </p:cNvPr>
          <p:cNvSpPr txBox="1"/>
          <p:nvPr/>
        </p:nvSpPr>
        <p:spPr>
          <a:xfrm>
            <a:off x="374754" y="1968641"/>
            <a:ext cx="11527436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pt-PT" sz="2400" b="1" dirty="0">
                <a:solidFill>
                  <a:srgbClr val="00B050"/>
                </a:solidFill>
                <a:latin typeface="+mj-lt"/>
                <a:ea typeface="Cambria" panose="02040503050406030204" pitchFamily="18" charset="0"/>
              </a:rPr>
              <a:t>Ciência Cidadã</a:t>
            </a:r>
          </a:p>
          <a:p>
            <a:pPr lvl="1">
              <a:spcAft>
                <a:spcPts val="600"/>
              </a:spcAft>
            </a:pPr>
            <a:r>
              <a:rPr lang="pt-PT" sz="2400" b="1" dirty="0">
                <a:latin typeface="+mj-lt"/>
                <a:ea typeface="Cambria" panose="02040503050406030204" pitchFamily="18" charset="0"/>
              </a:rPr>
              <a:t>🌍 </a:t>
            </a:r>
            <a:r>
              <a:rPr lang="pt-PT" sz="2400" dirty="0">
                <a:latin typeface="+mj-lt"/>
                <a:ea typeface="Cambria" panose="02040503050406030204" pitchFamily="18" charset="0"/>
              </a:rPr>
              <a:t>Democratização do conhecimento e acesso aberto</a:t>
            </a:r>
          </a:p>
          <a:p>
            <a:pPr lvl="3">
              <a:spcAft>
                <a:spcPts val="600"/>
              </a:spcAft>
            </a:pPr>
            <a:r>
              <a:rPr lang="pt-PT" sz="2400" dirty="0">
                <a:latin typeface="+mj-lt"/>
                <a:ea typeface="Cambria" panose="02040503050406030204" pitchFamily="18" charset="0"/>
              </a:rPr>
              <a:t>Participação ampla e resultados reutilizáveis</a:t>
            </a:r>
          </a:p>
          <a:p>
            <a:pPr lvl="1">
              <a:spcAft>
                <a:spcPts val="600"/>
              </a:spcAft>
            </a:pPr>
            <a:r>
              <a:rPr lang="pt-PT" sz="2400" dirty="0">
                <a:latin typeface="+mj-lt"/>
                <a:ea typeface="Cambria" panose="02040503050406030204" pitchFamily="18" charset="0"/>
              </a:rPr>
              <a:t>🤝 Participação inclusiva</a:t>
            </a:r>
          </a:p>
          <a:p>
            <a:pPr lvl="3">
              <a:spcAft>
                <a:spcPts val="600"/>
              </a:spcAft>
            </a:pPr>
            <a:r>
              <a:rPr lang="pt-PT" sz="2400" dirty="0">
                <a:latin typeface="+mj-lt"/>
                <a:ea typeface="Cambria" panose="02040503050406030204" pitchFamily="18" charset="0"/>
              </a:rPr>
              <a:t>Envolvimento de cidadãos e comunidades</a:t>
            </a:r>
          </a:p>
          <a:p>
            <a:pPr lvl="1">
              <a:spcAft>
                <a:spcPts val="600"/>
              </a:spcAft>
            </a:pPr>
            <a:r>
              <a:rPr lang="pt-PT" sz="2400" dirty="0">
                <a:latin typeface="+mj-lt"/>
                <a:ea typeface="Cambria" panose="02040503050406030204" pitchFamily="18" charset="0"/>
              </a:rPr>
              <a:t>⚖️ Princípios éticos</a:t>
            </a:r>
          </a:p>
          <a:p>
            <a:pPr lvl="3">
              <a:spcAft>
                <a:spcPts val="600"/>
              </a:spcAft>
            </a:pPr>
            <a:r>
              <a:rPr lang="pt-PT" sz="2400" dirty="0">
                <a:latin typeface="+mj-lt"/>
                <a:ea typeface="Cambria" panose="02040503050406030204" pitchFamily="18" charset="0"/>
              </a:rPr>
              <a:t>Condução responsável da investigação</a:t>
            </a:r>
          </a:p>
          <a:p>
            <a:pPr lvl="1">
              <a:spcAft>
                <a:spcPts val="600"/>
              </a:spcAft>
            </a:pPr>
            <a:r>
              <a:rPr lang="pt-PT" sz="2400" dirty="0">
                <a:latin typeface="+mj-lt"/>
                <a:ea typeface="Cambria" panose="02040503050406030204" pitchFamily="18" charset="0"/>
              </a:rPr>
              <a:t>📈 Impacto social da investigação</a:t>
            </a:r>
          </a:p>
          <a:p>
            <a:pPr lvl="3">
              <a:spcAft>
                <a:spcPts val="600"/>
              </a:spcAft>
            </a:pPr>
            <a:r>
              <a:rPr lang="pt-PT" sz="2400" dirty="0">
                <a:latin typeface="+mj-lt"/>
                <a:ea typeface="Cambria" panose="02040503050406030204" pitchFamily="18" charset="0"/>
              </a:rPr>
              <a:t>Pesquisa relevante para a sociedade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CDAF37-1290-3683-1716-6A14E9D12C8A}"/>
              </a:ext>
            </a:extLst>
          </p:cNvPr>
          <p:cNvSpPr txBox="1">
            <a:spLocks/>
          </p:cNvSpPr>
          <p:nvPr/>
        </p:nvSpPr>
        <p:spPr>
          <a:xfrm>
            <a:off x="374754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3. Eixos estratégicos</a:t>
            </a:r>
          </a:p>
        </p:txBody>
      </p:sp>
    </p:spTree>
    <p:extLst>
      <p:ext uri="{BB962C8B-B14F-4D97-AF65-F5344CB8AC3E}">
        <p14:creationId xmlns:p14="http://schemas.microsoft.com/office/powerpoint/2010/main" val="89966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F5B9B8-A509-3C38-D012-A4DE8D1FA2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5C49FEBD-0D13-E044-95D3-E85B72194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6DEB9FD4-B171-9649-EFEC-2AE475076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12</a:t>
            </a:fld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AD4BBB1-491F-1326-FE46-D57D918E0B9C}"/>
              </a:ext>
            </a:extLst>
          </p:cNvPr>
          <p:cNvSpPr txBox="1">
            <a:spLocks/>
          </p:cNvSpPr>
          <p:nvPr/>
        </p:nvSpPr>
        <p:spPr>
          <a:xfrm>
            <a:off x="2086132" y="201295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A39C7D8E-43EC-F2B9-2D19-C71A9A61FCFC}"/>
              </a:ext>
            </a:extLst>
          </p:cNvPr>
          <p:cNvSpPr txBox="1"/>
          <p:nvPr/>
        </p:nvSpPr>
        <p:spPr>
          <a:xfrm>
            <a:off x="374754" y="1968641"/>
            <a:ext cx="11527436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pt-PT" sz="2400" b="1" dirty="0">
                <a:solidFill>
                  <a:srgbClr val="002060"/>
                </a:solidFill>
                <a:latin typeface="+mj-lt"/>
                <a:ea typeface="Cambria" panose="02040503050406030204" pitchFamily="18" charset="0"/>
              </a:rPr>
              <a:t>Investigação e Inovação Responsável (IIR)</a:t>
            </a:r>
          </a:p>
          <a:p>
            <a:pPr lvl="1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🌱 Responsabilidade social</a:t>
            </a:r>
          </a:p>
          <a:p>
            <a:pPr lvl="3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Investigação com impacto positivo na sociedade</a:t>
            </a:r>
          </a:p>
          <a:p>
            <a:pPr lvl="1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⚖️ Ética e sustentabilidade</a:t>
            </a:r>
          </a:p>
          <a:p>
            <a:pPr lvl="3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Cumprimento de princípios éticos e cuidado ambiental</a:t>
            </a:r>
          </a:p>
          <a:p>
            <a:pPr lvl="1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🤝 Envolvimento das partes interessadas</a:t>
            </a:r>
          </a:p>
          <a:p>
            <a:pPr lvl="3" algn="just">
              <a:spcAft>
                <a:spcPts val="600"/>
              </a:spcAft>
            </a:pPr>
            <a:r>
              <a:rPr lang="pt-PT" sz="2400" dirty="0">
                <a:latin typeface="+mj-lt"/>
              </a:rPr>
              <a:t>Inclusão de todos os intervenientes ao longo da investigação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1A38EF-C095-8AB8-25AF-F546E968A84C}"/>
              </a:ext>
            </a:extLst>
          </p:cNvPr>
          <p:cNvSpPr txBox="1">
            <a:spLocks/>
          </p:cNvSpPr>
          <p:nvPr/>
        </p:nvSpPr>
        <p:spPr>
          <a:xfrm>
            <a:off x="374754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3. Eixos estratégicos</a:t>
            </a:r>
          </a:p>
        </p:txBody>
      </p:sp>
    </p:spTree>
    <p:extLst>
      <p:ext uri="{BB962C8B-B14F-4D97-AF65-F5344CB8AC3E}">
        <p14:creationId xmlns:p14="http://schemas.microsoft.com/office/powerpoint/2010/main" val="901626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C30BCB-02D1-3FA3-16F7-A9B38D641D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1044D1B8-FAD1-DA18-C5F7-8E75F889A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EA9EDDC9-D468-E2C3-3E91-AD16AC7EB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13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5F835E5-F213-8BE0-84E0-0EFC35517CAA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4. Desenvolvimento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9F177BA-CDCB-5E29-4E37-A181B0A1A9C2}"/>
              </a:ext>
            </a:extLst>
          </p:cNvPr>
          <p:cNvSpPr txBox="1">
            <a:spLocks/>
          </p:cNvSpPr>
          <p:nvPr/>
        </p:nvSpPr>
        <p:spPr>
          <a:xfrm>
            <a:off x="2086132" y="201295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2000" dirty="0">
              <a:solidFill>
                <a:srgbClr val="000000"/>
              </a:solidFill>
            </a:endParaRPr>
          </a:p>
        </p:txBody>
      </p: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2158CC87-AC45-F6B4-B836-F010CFA1FCF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48365555"/>
              </p:ext>
            </p:extLst>
          </p:nvPr>
        </p:nvGraphicFramePr>
        <p:xfrm>
          <a:off x="351019" y="1968641"/>
          <a:ext cx="11489962" cy="3241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74350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437B454-D173-4368-AC30-6619D3DFF3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1C27CD1-6994-489F-A645-BD98B5D925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88DE997-6DC4-48E8-AC6B-DCE1C1F9F2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A8093CD-1CD3-4E4A-87A3-F34EFE8FEF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F85310-1E1B-FAB1-149B-625E412070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F7FEE55C-AA81-EB01-DCDB-E5212F2FD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C09E11CB-5AFF-30B3-0016-C9F619D6F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14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3A827D9-2464-1A64-ECBC-8668617A3D6E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4. Desenvolvimento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F6AA1E1-3A23-8FA8-65CE-83418EF08EA6}"/>
              </a:ext>
            </a:extLst>
          </p:cNvPr>
          <p:cNvSpPr txBox="1">
            <a:spLocks/>
          </p:cNvSpPr>
          <p:nvPr/>
        </p:nvSpPr>
        <p:spPr>
          <a:xfrm>
            <a:off x="2086132" y="201295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2000" dirty="0">
              <a:solidFill>
                <a:srgbClr val="000000"/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E4EDB3F9-75B1-256A-B8D5-DBB020DEA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1263" y="1968641"/>
            <a:ext cx="4156811" cy="35692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0" name="Agrupar 9">
            <a:extLst>
              <a:ext uri="{FF2B5EF4-FFF2-40B4-BE49-F238E27FC236}">
                <a16:creationId xmlns:a16="http://schemas.microsoft.com/office/drawing/2014/main" id="{72C70540-10E0-0A28-D6FD-4883A6CCE6A0}"/>
              </a:ext>
            </a:extLst>
          </p:cNvPr>
          <p:cNvGrpSpPr/>
          <p:nvPr/>
        </p:nvGrpSpPr>
        <p:grpSpPr>
          <a:xfrm>
            <a:off x="343926" y="2563884"/>
            <a:ext cx="7138179" cy="1752600"/>
            <a:chOff x="3488" y="0"/>
            <a:chExt cx="7138179" cy="1752600"/>
          </a:xfrm>
        </p:grpSpPr>
        <p:sp>
          <p:nvSpPr>
            <p:cNvPr id="12" name="Seta: Divisa 11">
              <a:extLst>
                <a:ext uri="{FF2B5EF4-FFF2-40B4-BE49-F238E27FC236}">
                  <a16:creationId xmlns:a16="http://schemas.microsoft.com/office/drawing/2014/main" id="{486CAEE2-AE72-B818-6124-F2AEB977C4AE}"/>
                </a:ext>
              </a:extLst>
            </p:cNvPr>
            <p:cNvSpPr/>
            <p:nvPr/>
          </p:nvSpPr>
          <p:spPr>
            <a:xfrm>
              <a:off x="3488" y="0"/>
              <a:ext cx="7138179" cy="1752600"/>
            </a:xfrm>
            <a:prstGeom prst="chevron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pt-PT"/>
            </a:p>
          </p:txBody>
        </p:sp>
        <p:sp>
          <p:nvSpPr>
            <p:cNvPr id="13" name="Seta: Divisa 4">
              <a:extLst>
                <a:ext uri="{FF2B5EF4-FFF2-40B4-BE49-F238E27FC236}">
                  <a16:creationId xmlns:a16="http://schemas.microsoft.com/office/drawing/2014/main" id="{E9B3E425-56BE-0050-A838-2290E8B99994}"/>
                </a:ext>
              </a:extLst>
            </p:cNvPr>
            <p:cNvSpPr txBox="1"/>
            <p:nvPr/>
          </p:nvSpPr>
          <p:spPr>
            <a:xfrm>
              <a:off x="879788" y="0"/>
              <a:ext cx="5385579" cy="1752600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6012" tIns="32004" rIns="32004" bIns="32004" numCol="1" spcCol="1270" anchor="ctr" anchorCtr="0">
              <a:noAutofit/>
            </a:bodyPr>
            <a:lstStyle/>
            <a:p>
              <a:pPr lvl="0" algn="ctr">
                <a:lnSpc>
                  <a:spcPct val="150000"/>
                </a:lnSpc>
                <a:spcAft>
                  <a:spcPts val="0"/>
                </a:spcAft>
              </a:pPr>
              <a:r>
                <a:rPr lang="pt-PT" sz="2800" b="1" dirty="0">
                  <a:latin typeface="+mj-lt"/>
                </a:rPr>
                <a:t>Integração transversal dos princípios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75158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EF7139-45E5-7D30-F3E4-F12B2E1503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105CDBB2-9B67-4BB0-A81B-7DA02A5756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8175" y="2352675"/>
            <a:ext cx="3589900" cy="19638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BFC23AA0-77E0-7A39-F2B0-1D27314BC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44B92228-893B-D2EA-5578-2EF076BA4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15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D2B4D25-1907-7CE6-7BC6-7D3296BAB95B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4. Desenvolvimento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EDAF3E8-E7A4-2491-D618-9546309D759D}"/>
              </a:ext>
            </a:extLst>
          </p:cNvPr>
          <p:cNvSpPr txBox="1">
            <a:spLocks/>
          </p:cNvSpPr>
          <p:nvPr/>
        </p:nvSpPr>
        <p:spPr>
          <a:xfrm>
            <a:off x="2086132" y="201295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2000" dirty="0">
              <a:solidFill>
                <a:srgbClr val="000000"/>
              </a:solidFill>
            </a:endParaRPr>
          </a:p>
        </p:txBody>
      </p:sp>
      <p:grpSp>
        <p:nvGrpSpPr>
          <p:cNvPr id="15" name="Agrupar 14">
            <a:extLst>
              <a:ext uri="{FF2B5EF4-FFF2-40B4-BE49-F238E27FC236}">
                <a16:creationId xmlns:a16="http://schemas.microsoft.com/office/drawing/2014/main" id="{1EF8A2E0-727A-354A-7687-198C383A3A94}"/>
              </a:ext>
            </a:extLst>
          </p:cNvPr>
          <p:cNvGrpSpPr/>
          <p:nvPr/>
        </p:nvGrpSpPr>
        <p:grpSpPr>
          <a:xfrm>
            <a:off x="343926" y="2563884"/>
            <a:ext cx="7138179" cy="1752600"/>
            <a:chOff x="3488" y="0"/>
            <a:chExt cx="7138179" cy="1752600"/>
          </a:xfrm>
        </p:grpSpPr>
        <p:sp>
          <p:nvSpPr>
            <p:cNvPr id="16" name="Seta: Divisa 15">
              <a:extLst>
                <a:ext uri="{FF2B5EF4-FFF2-40B4-BE49-F238E27FC236}">
                  <a16:creationId xmlns:a16="http://schemas.microsoft.com/office/drawing/2014/main" id="{C750C29C-DD2F-8819-5A37-AFE3973C025A}"/>
                </a:ext>
              </a:extLst>
            </p:cNvPr>
            <p:cNvSpPr/>
            <p:nvPr/>
          </p:nvSpPr>
          <p:spPr>
            <a:xfrm>
              <a:off x="3488" y="0"/>
              <a:ext cx="7138179" cy="1752600"/>
            </a:xfrm>
            <a:prstGeom prst="chevron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pt-PT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7" name="Seta: Divisa 4">
              <a:extLst>
                <a:ext uri="{FF2B5EF4-FFF2-40B4-BE49-F238E27FC236}">
                  <a16:creationId xmlns:a16="http://schemas.microsoft.com/office/drawing/2014/main" id="{0DDAE8FC-C78A-D7B1-D888-F7C37021707F}"/>
                </a:ext>
              </a:extLst>
            </p:cNvPr>
            <p:cNvSpPr txBox="1"/>
            <p:nvPr/>
          </p:nvSpPr>
          <p:spPr>
            <a:xfrm>
              <a:off x="879788" y="0"/>
              <a:ext cx="5385579" cy="1752600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6012" tIns="32004" rIns="32004" bIns="32004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15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pt-PT" sz="2800" b="1" kern="1200" dirty="0">
                  <a:latin typeface="+mj-lt"/>
                </a:rPr>
                <a:t>Implementação articulada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506446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4C2576-78B2-5AC9-DB3C-7A65C0ED12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AF439DAC-0448-E4F0-024D-AF104FCCA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EC0AC916-267A-DFB4-4293-C80660EF0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16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F12997B-BE35-F599-29E6-8B52C717F9DB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4. Desenvolvimento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DDF0E3D-378B-4592-3508-4FD9F5BEB8C8}"/>
              </a:ext>
            </a:extLst>
          </p:cNvPr>
          <p:cNvSpPr txBox="1">
            <a:spLocks/>
          </p:cNvSpPr>
          <p:nvPr/>
        </p:nvSpPr>
        <p:spPr>
          <a:xfrm>
            <a:off x="2086132" y="201295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2000" dirty="0">
              <a:solidFill>
                <a:srgbClr val="000000"/>
              </a:solidFill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89DD11A3-259C-6076-996A-3591BAFF35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177" y="2579282"/>
            <a:ext cx="3572897" cy="16264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9" name="Agrupar 8">
            <a:extLst>
              <a:ext uri="{FF2B5EF4-FFF2-40B4-BE49-F238E27FC236}">
                <a16:creationId xmlns:a16="http://schemas.microsoft.com/office/drawing/2014/main" id="{E9AFBC37-43BC-51CD-8562-1BA183F86299}"/>
              </a:ext>
            </a:extLst>
          </p:cNvPr>
          <p:cNvGrpSpPr/>
          <p:nvPr/>
        </p:nvGrpSpPr>
        <p:grpSpPr>
          <a:xfrm>
            <a:off x="343926" y="2563884"/>
            <a:ext cx="7138179" cy="1752600"/>
            <a:chOff x="3488" y="0"/>
            <a:chExt cx="7138179" cy="1752600"/>
          </a:xfrm>
        </p:grpSpPr>
        <p:sp>
          <p:nvSpPr>
            <p:cNvPr id="10" name="Seta: Divisa 9">
              <a:extLst>
                <a:ext uri="{FF2B5EF4-FFF2-40B4-BE49-F238E27FC236}">
                  <a16:creationId xmlns:a16="http://schemas.microsoft.com/office/drawing/2014/main" id="{BEAA9A9E-2210-90A0-6F9B-3C411A36C0CF}"/>
                </a:ext>
              </a:extLst>
            </p:cNvPr>
            <p:cNvSpPr/>
            <p:nvPr/>
          </p:nvSpPr>
          <p:spPr>
            <a:xfrm>
              <a:off x="3488" y="0"/>
              <a:ext cx="7138179" cy="1752600"/>
            </a:xfrm>
            <a:prstGeom prst="chevron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pt-PT"/>
            </a:p>
          </p:txBody>
        </p:sp>
        <p:sp>
          <p:nvSpPr>
            <p:cNvPr id="12" name="Seta: Divisa 4">
              <a:extLst>
                <a:ext uri="{FF2B5EF4-FFF2-40B4-BE49-F238E27FC236}">
                  <a16:creationId xmlns:a16="http://schemas.microsoft.com/office/drawing/2014/main" id="{BA943301-7113-450C-CFFE-75784AE9B76A}"/>
                </a:ext>
              </a:extLst>
            </p:cNvPr>
            <p:cNvSpPr txBox="1"/>
            <p:nvPr/>
          </p:nvSpPr>
          <p:spPr>
            <a:xfrm>
              <a:off x="879788" y="0"/>
              <a:ext cx="5385579" cy="1752600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6012" tIns="32004" rIns="32004" bIns="32004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15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pt-PT" sz="2800" b="1" kern="1200" dirty="0">
                  <a:latin typeface="+mj-lt"/>
                </a:rPr>
                <a:t>Atores envolvidos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311032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D34FB3-A3FB-E2AE-8EAB-EC2C979F9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15AE280A-5319-DD02-E400-EEAC5DFF8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15718" y="6356350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50C3337F-AAB8-0D6B-9D48-8B604BCAF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17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E1A0124-8976-21D9-BDDC-AF870E4DEBE9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4. Desenvolvimento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B065374-9058-96C3-1156-B1B14B2740CA}"/>
              </a:ext>
            </a:extLst>
          </p:cNvPr>
          <p:cNvSpPr txBox="1">
            <a:spLocks/>
          </p:cNvSpPr>
          <p:nvPr/>
        </p:nvSpPr>
        <p:spPr>
          <a:xfrm>
            <a:off x="2086132" y="201295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2000" dirty="0">
              <a:solidFill>
                <a:srgbClr val="000000"/>
              </a:solidFill>
            </a:endParaRPr>
          </a:p>
        </p:txBody>
      </p:sp>
      <p:pic>
        <p:nvPicPr>
          <p:cNvPr id="1026" name="Picture 2" descr="Padrões de Candlestick de Continuação vs. Indicadores | EBC Financial Group">
            <a:extLst>
              <a:ext uri="{FF2B5EF4-FFF2-40B4-BE49-F238E27FC236}">
                <a16:creationId xmlns:a16="http://schemas.microsoft.com/office/drawing/2014/main" id="{2E8DED6A-E6F9-B85F-271B-DE7DF0D2F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8405" y="2649519"/>
            <a:ext cx="3563373" cy="16264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8" name="Agrupar 7">
            <a:extLst>
              <a:ext uri="{FF2B5EF4-FFF2-40B4-BE49-F238E27FC236}">
                <a16:creationId xmlns:a16="http://schemas.microsoft.com/office/drawing/2014/main" id="{D3C86CC0-EA2B-042B-8505-6BEC1A5D2FE0}"/>
              </a:ext>
            </a:extLst>
          </p:cNvPr>
          <p:cNvGrpSpPr/>
          <p:nvPr/>
        </p:nvGrpSpPr>
        <p:grpSpPr>
          <a:xfrm>
            <a:off x="343926" y="2563884"/>
            <a:ext cx="7138179" cy="1752600"/>
            <a:chOff x="3488" y="0"/>
            <a:chExt cx="7138179" cy="1752600"/>
          </a:xfrm>
        </p:grpSpPr>
        <p:sp>
          <p:nvSpPr>
            <p:cNvPr id="9" name="Seta: Divisa 8">
              <a:extLst>
                <a:ext uri="{FF2B5EF4-FFF2-40B4-BE49-F238E27FC236}">
                  <a16:creationId xmlns:a16="http://schemas.microsoft.com/office/drawing/2014/main" id="{632FD171-299A-90A0-ED17-3A7A1C0C3CDF}"/>
                </a:ext>
              </a:extLst>
            </p:cNvPr>
            <p:cNvSpPr/>
            <p:nvPr/>
          </p:nvSpPr>
          <p:spPr>
            <a:xfrm>
              <a:off x="3488" y="0"/>
              <a:ext cx="7138179" cy="1752600"/>
            </a:xfrm>
            <a:prstGeom prst="chevron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pt-PT"/>
            </a:p>
          </p:txBody>
        </p:sp>
        <p:sp>
          <p:nvSpPr>
            <p:cNvPr id="10" name="Seta: Divisa 4">
              <a:extLst>
                <a:ext uri="{FF2B5EF4-FFF2-40B4-BE49-F238E27FC236}">
                  <a16:creationId xmlns:a16="http://schemas.microsoft.com/office/drawing/2014/main" id="{B25DC46B-D2E6-8FBA-1F43-360C596BF92E}"/>
                </a:ext>
              </a:extLst>
            </p:cNvPr>
            <p:cNvSpPr txBox="1"/>
            <p:nvPr/>
          </p:nvSpPr>
          <p:spPr>
            <a:xfrm>
              <a:off x="879788" y="0"/>
              <a:ext cx="5385579" cy="1752600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6012" tIns="32004" rIns="32004" bIns="32004" numCol="1" spcCol="1270" anchor="ctr" anchorCtr="0">
              <a:noAutofit/>
            </a:bodyPr>
            <a:lstStyle/>
            <a:p>
              <a:pPr lvl="0" algn="ctr">
                <a:lnSpc>
                  <a:spcPct val="150000"/>
                </a:lnSpc>
                <a:spcAft>
                  <a:spcPts val="0"/>
                </a:spcAft>
              </a:pPr>
              <a:r>
                <a:rPr lang="pt-PT" sz="2800" b="1" dirty="0">
                  <a:latin typeface="+mj-lt"/>
                </a:rPr>
                <a:t>Monitorização e avaliação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311843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97CC0B-EA32-A071-CA27-BCB46BE56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5C5CA4E2-98EC-C3CD-D576-0382E33A9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8E51C4E3-D84E-0BBD-A42C-8A090CFD2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18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D35D130-EE28-8172-E648-E4FD3061489C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5. Desafios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64AA495-FA25-3950-0597-806F00DEFDE3}"/>
              </a:ext>
            </a:extLst>
          </p:cNvPr>
          <p:cNvSpPr txBox="1">
            <a:spLocks/>
          </p:cNvSpPr>
          <p:nvPr/>
        </p:nvSpPr>
        <p:spPr>
          <a:xfrm>
            <a:off x="2086132" y="201295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774F0707-5BB2-F0A4-17F5-83D0892CA0BE}"/>
              </a:ext>
            </a:extLst>
          </p:cNvPr>
          <p:cNvSpPr txBox="1"/>
          <p:nvPr/>
        </p:nvSpPr>
        <p:spPr>
          <a:xfrm>
            <a:off x="374754" y="1968641"/>
            <a:ext cx="11527436" cy="22510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just">
              <a:lnSpc>
                <a:spcPct val="150000"/>
              </a:lnSpc>
            </a:pPr>
            <a:r>
              <a:rPr lang="pt-PT" sz="2400" dirty="0">
                <a:latin typeface="+mj-lt"/>
              </a:rPr>
              <a:t>📚 Integrar referenciais teóricos</a:t>
            </a:r>
          </a:p>
          <a:p>
            <a:pPr lvl="1" algn="just">
              <a:lnSpc>
                <a:spcPct val="150000"/>
              </a:lnSpc>
            </a:pPr>
            <a:r>
              <a:rPr lang="pt-PT" sz="2400" dirty="0"/>
              <a:t>🏛️ </a:t>
            </a:r>
            <a:r>
              <a:rPr lang="pt-PT" sz="2400" dirty="0">
                <a:latin typeface="+mj-lt"/>
              </a:rPr>
              <a:t>Articular com as orientações nacionais e internacionais</a:t>
            </a:r>
          </a:p>
          <a:p>
            <a:pPr lvl="1" algn="just">
              <a:lnSpc>
                <a:spcPct val="150000"/>
              </a:lnSpc>
            </a:pPr>
            <a:r>
              <a:rPr lang="pt-PT" sz="2400" dirty="0">
                <a:latin typeface="+mj-lt"/>
              </a:rPr>
              <a:t>⚖️Aplicar enquadramentos normativos e operacionais da UAb</a:t>
            </a:r>
          </a:p>
          <a:p>
            <a:pPr algn="just">
              <a:lnSpc>
                <a:spcPct val="150000"/>
              </a:lnSpc>
            </a:pPr>
            <a:endParaRPr lang="pt-PT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28463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20D573-1292-96B8-1473-0EBDA0F2F0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15DDE24F-6695-326D-FA30-5562D590B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F353AB71-A0D3-49FA-7745-04B67D829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19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67369A0-5AB5-EDFD-6CCC-A5F11E5667BF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5. Desafios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BF5F0DEB-94D4-C6AA-4E39-A2856F3168CF}"/>
              </a:ext>
            </a:extLst>
          </p:cNvPr>
          <p:cNvSpPr txBox="1">
            <a:spLocks/>
          </p:cNvSpPr>
          <p:nvPr/>
        </p:nvSpPr>
        <p:spPr>
          <a:xfrm>
            <a:off x="2086132" y="201295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1694AD30-2E30-F2B3-A32D-833E66333D5D}"/>
              </a:ext>
            </a:extLst>
          </p:cNvPr>
          <p:cNvSpPr txBox="1"/>
          <p:nvPr/>
        </p:nvSpPr>
        <p:spPr>
          <a:xfrm>
            <a:off x="374754" y="1968641"/>
            <a:ext cx="11527436" cy="3359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pt-PT" sz="2400" dirty="0">
                <a:latin typeface="+mj-lt"/>
              </a:rPr>
              <a:t>Definir e fazer cumprir orientações internas</a:t>
            </a:r>
          </a:p>
          <a:p>
            <a:pPr lvl="1">
              <a:lnSpc>
                <a:spcPct val="150000"/>
              </a:lnSpc>
            </a:pPr>
            <a:r>
              <a:rPr lang="pt-PT" sz="2400" dirty="0">
                <a:latin typeface="+mj-lt"/>
              </a:rPr>
              <a:t>Definir direitos e responsabilidades</a:t>
            </a:r>
          </a:p>
          <a:p>
            <a:pPr lvl="1">
              <a:lnSpc>
                <a:spcPct val="150000"/>
              </a:lnSpc>
            </a:pPr>
            <a:r>
              <a:rPr lang="pt-PT" sz="2400" dirty="0">
                <a:latin typeface="+mj-lt"/>
              </a:rPr>
              <a:t>Disponibilizar infraestruturas e recursos</a:t>
            </a:r>
          </a:p>
          <a:p>
            <a:pPr lvl="1">
              <a:lnSpc>
                <a:spcPct val="150000"/>
              </a:lnSpc>
            </a:pPr>
            <a:r>
              <a:rPr lang="pt-PT" sz="2400" dirty="0">
                <a:latin typeface="+mj-lt"/>
              </a:rPr>
              <a:t>Assegurar a capacitação e a formação | (in)Formar</a:t>
            </a:r>
          </a:p>
          <a:p>
            <a:pPr lvl="1">
              <a:lnSpc>
                <a:spcPct val="150000"/>
              </a:lnSpc>
            </a:pPr>
            <a:r>
              <a:rPr lang="pt-PT" sz="2400" dirty="0">
                <a:latin typeface="+mj-lt"/>
              </a:rPr>
              <a:t>Monitorizar e avaliar</a:t>
            </a:r>
          </a:p>
          <a:p>
            <a:pPr lvl="1" algn="just">
              <a:lnSpc>
                <a:spcPct val="150000"/>
              </a:lnSpc>
            </a:pPr>
            <a:endParaRPr lang="pt-PT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233800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CE8075-990E-3639-5DD1-ED09009A6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4BCF3E5E-D794-5446-F50D-43D81F900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30B6ACB4-C9E8-92C5-7803-BE68AAA89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20</a:t>
            </a:fld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9920CAB-ED20-1996-1D6F-6C95EDD7EE6C}"/>
              </a:ext>
            </a:extLst>
          </p:cNvPr>
          <p:cNvSpPr txBox="1">
            <a:spLocks/>
          </p:cNvSpPr>
          <p:nvPr/>
        </p:nvSpPr>
        <p:spPr>
          <a:xfrm>
            <a:off x="240182" y="1830388"/>
            <a:ext cx="114807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29A93636-1A45-DE72-D984-7052C77C0237}"/>
              </a:ext>
            </a:extLst>
          </p:cNvPr>
          <p:cNvSpPr txBox="1"/>
          <p:nvPr/>
        </p:nvSpPr>
        <p:spPr>
          <a:xfrm>
            <a:off x="333076" y="1968641"/>
            <a:ext cx="11507906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pt-PT" sz="2400" b="1" dirty="0">
                <a:latin typeface="+mj-lt"/>
              </a:rPr>
              <a:t>1️⃣ Criação e aprovação</a:t>
            </a:r>
          </a:p>
          <a:p>
            <a:pPr lvl="2"/>
            <a:r>
              <a:rPr lang="pt-PT" sz="2400" dirty="0">
                <a:latin typeface="+mj-lt"/>
              </a:rPr>
              <a:t>📄 Definição da visão e enquadramento</a:t>
            </a:r>
            <a:br>
              <a:rPr lang="pt-PT" sz="2400" dirty="0">
                <a:latin typeface="+mj-lt"/>
              </a:rPr>
            </a:br>
            <a:r>
              <a:rPr lang="pt-PT" sz="2400" dirty="0">
                <a:latin typeface="+mj-lt"/>
              </a:rPr>
              <a:t>📄 Formalização do compromisso</a:t>
            </a:r>
          </a:p>
          <a:p>
            <a:pPr lvl="1"/>
            <a:r>
              <a:rPr lang="pt-PT" sz="2400" b="1" dirty="0">
                <a:latin typeface="+mj-lt"/>
              </a:rPr>
              <a:t>2️⃣ Implementação</a:t>
            </a:r>
          </a:p>
          <a:p>
            <a:pPr lvl="2"/>
            <a:r>
              <a:rPr lang="pt-PT" sz="2400" dirty="0">
                <a:latin typeface="+mj-lt"/>
              </a:rPr>
              <a:t>⚙️ Adaptação de processos e rotinas</a:t>
            </a:r>
            <a:br>
              <a:rPr lang="pt-PT" sz="2400" dirty="0">
                <a:latin typeface="+mj-lt"/>
              </a:rPr>
            </a:br>
            <a:r>
              <a:rPr lang="pt-PT" sz="2400" dirty="0">
                <a:latin typeface="+mj-lt"/>
              </a:rPr>
              <a:t>⚙️ Sensibilização e capacitação</a:t>
            </a:r>
            <a:br>
              <a:rPr lang="pt-PT" sz="2400" dirty="0">
                <a:latin typeface="+mj-lt"/>
              </a:rPr>
            </a:br>
            <a:r>
              <a:rPr lang="pt-PT" sz="2400" dirty="0">
                <a:latin typeface="+mj-lt"/>
              </a:rPr>
              <a:t>⚙️ Monitorização contínua e ajustes</a:t>
            </a:r>
          </a:p>
          <a:p>
            <a:pPr lvl="1"/>
            <a:r>
              <a:rPr lang="pt-PT" sz="2400" b="1" dirty="0">
                <a:latin typeface="+mj-lt"/>
              </a:rPr>
              <a:t>3️⃣ Objetivo</a:t>
            </a:r>
          </a:p>
          <a:p>
            <a:pPr lvl="2"/>
            <a:r>
              <a:rPr lang="pt-PT" sz="2400" dirty="0">
                <a:latin typeface="+mj-lt"/>
              </a:rPr>
              <a:t>🎯 Da teoria à prática</a:t>
            </a:r>
            <a:br>
              <a:rPr lang="pt-PT" sz="2400" dirty="0">
                <a:latin typeface="+mj-lt"/>
              </a:rPr>
            </a:br>
            <a:r>
              <a:rPr lang="pt-PT" sz="2400" dirty="0">
                <a:latin typeface="+mj-lt"/>
              </a:rPr>
              <a:t>🎯 Coerência entre princípios e ações</a:t>
            </a:r>
            <a:br>
              <a:rPr lang="pt-PT" sz="2400" dirty="0">
                <a:latin typeface="+mj-lt"/>
              </a:rPr>
            </a:br>
            <a:r>
              <a:rPr lang="pt-PT" sz="2400" dirty="0">
                <a:latin typeface="+mj-lt"/>
              </a:rPr>
              <a:t>🎯 Mudança sustentável e alinhada com a missão da instituição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01E297-8987-6FF7-D382-63B9527A2AAF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5. Desafios</a:t>
            </a:r>
          </a:p>
        </p:txBody>
      </p:sp>
    </p:spTree>
    <p:extLst>
      <p:ext uri="{BB962C8B-B14F-4D97-AF65-F5344CB8AC3E}">
        <p14:creationId xmlns:p14="http://schemas.microsoft.com/office/powerpoint/2010/main" val="790302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9A4F96-FA61-5CEF-3983-B079C0973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A5E2423D-82F6-35C3-272D-8B04EAFEE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A0256A61-A49E-AE5D-F463-3DBAE5021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21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C30DB58-CECA-DB58-5444-31E4A5CE6F48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6. Oportunidades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80F67CF-7DD0-B90C-E4DC-43CD5837D4AD}"/>
              </a:ext>
            </a:extLst>
          </p:cNvPr>
          <p:cNvSpPr txBox="1">
            <a:spLocks/>
          </p:cNvSpPr>
          <p:nvPr/>
        </p:nvSpPr>
        <p:spPr>
          <a:xfrm>
            <a:off x="2086132" y="201295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DA0A713B-F955-E086-C08B-2004BFEA64AE}"/>
              </a:ext>
            </a:extLst>
          </p:cNvPr>
          <p:cNvSpPr txBox="1"/>
          <p:nvPr/>
        </p:nvSpPr>
        <p:spPr>
          <a:xfrm>
            <a:off x="374754" y="1968641"/>
            <a:ext cx="11527436" cy="2248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just">
              <a:lnSpc>
                <a:spcPct val="150000"/>
              </a:lnSpc>
            </a:pPr>
            <a:r>
              <a:rPr lang="pt-PT" sz="2400" dirty="0">
                <a:latin typeface="+mj-lt"/>
              </a:rPr>
              <a:t>🤝 Colaboração interinstitucional</a:t>
            </a:r>
          </a:p>
          <a:p>
            <a:pPr lvl="1" algn="just">
              <a:lnSpc>
                <a:spcPct val="150000"/>
              </a:lnSpc>
            </a:pPr>
            <a:r>
              <a:rPr lang="pt-PT" sz="2400" dirty="0">
                <a:latin typeface="+mj-lt"/>
              </a:rPr>
              <a:t>🌟 Reforço da identidade institucional</a:t>
            </a:r>
          </a:p>
          <a:p>
            <a:pPr lvl="1" algn="just">
              <a:lnSpc>
                <a:spcPct val="150000"/>
              </a:lnSpc>
            </a:pPr>
            <a:r>
              <a:rPr lang="pt-PT" sz="2400" dirty="0">
                <a:latin typeface="+mj-lt"/>
              </a:rPr>
              <a:t>📈 Produção científica ao serviço do bem comum</a:t>
            </a:r>
          </a:p>
          <a:p>
            <a:pPr lvl="1" algn="just">
              <a:lnSpc>
                <a:spcPct val="150000"/>
              </a:lnSpc>
            </a:pPr>
            <a:r>
              <a:rPr lang="pt-PT" sz="2400" dirty="0">
                <a:latin typeface="+mj-lt"/>
              </a:rPr>
              <a:t>🌍 Reforço da relevância científica da instituição</a:t>
            </a:r>
          </a:p>
        </p:txBody>
      </p:sp>
    </p:spTree>
    <p:extLst>
      <p:ext uri="{BB962C8B-B14F-4D97-AF65-F5344CB8AC3E}">
        <p14:creationId xmlns:p14="http://schemas.microsoft.com/office/powerpoint/2010/main" val="34474279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30A81-A1F6-2736-CB6F-79EA1B351C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E3842F5E-0C33-8301-9FD8-6F0D089E0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D321C021-6F24-E7DB-1ED5-EDBE4803B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22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BF8F55C-F63F-0856-6531-2806CC1C261E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7. Impacto Esperado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3392A90-9C07-4313-2E85-F3F2D2292EDA}"/>
              </a:ext>
            </a:extLst>
          </p:cNvPr>
          <p:cNvSpPr txBox="1">
            <a:spLocks/>
          </p:cNvSpPr>
          <p:nvPr/>
        </p:nvSpPr>
        <p:spPr>
          <a:xfrm>
            <a:off x="2086132" y="201295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4E9CFF1D-207A-9461-FDFC-A3C742C609BE}"/>
              </a:ext>
            </a:extLst>
          </p:cNvPr>
          <p:cNvSpPr txBox="1"/>
          <p:nvPr/>
        </p:nvSpPr>
        <p:spPr>
          <a:xfrm>
            <a:off x="374754" y="1968641"/>
            <a:ext cx="11527436" cy="16946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just">
              <a:lnSpc>
                <a:spcPct val="150000"/>
              </a:lnSpc>
            </a:pPr>
            <a:r>
              <a:rPr lang="pt-PT" sz="2400" dirty="0">
                <a:latin typeface="+mj-lt"/>
              </a:rPr>
              <a:t>💡 Promoção da inovação</a:t>
            </a:r>
          </a:p>
          <a:p>
            <a:pPr lvl="1" algn="just">
              <a:lnSpc>
                <a:spcPct val="150000"/>
              </a:lnSpc>
            </a:pPr>
            <a:r>
              <a:rPr lang="pt-PT" sz="2400" dirty="0">
                <a:latin typeface="+mj-lt"/>
              </a:rPr>
              <a:t>🌐 Ciência inclusiva, colaborativa e acessível</a:t>
            </a:r>
          </a:p>
          <a:p>
            <a:pPr lvl="1" algn="just">
              <a:lnSpc>
                <a:spcPct val="150000"/>
              </a:lnSpc>
            </a:pPr>
            <a:r>
              <a:rPr lang="pt-PT" sz="2400" dirty="0">
                <a:latin typeface="+mj-lt"/>
              </a:rPr>
              <a:t>🏛️ Contributo da UAb para a Ciência Aberta</a:t>
            </a:r>
          </a:p>
        </p:txBody>
      </p:sp>
    </p:spTree>
    <p:extLst>
      <p:ext uri="{BB962C8B-B14F-4D97-AF65-F5344CB8AC3E}">
        <p14:creationId xmlns:p14="http://schemas.microsoft.com/office/powerpoint/2010/main" val="3780836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766EE2-AF63-B4C8-675C-42A97E7E5D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Rodapé 3">
            <a:extLst>
              <a:ext uri="{FF2B5EF4-FFF2-40B4-BE49-F238E27FC236}">
                <a16:creationId xmlns:a16="http://schemas.microsoft.com/office/drawing/2014/main" id="{19377729-3EF9-2166-7054-620A6FB8E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3193" y="6356351"/>
            <a:ext cx="6760564" cy="365125"/>
          </a:xfrm>
        </p:spPr>
        <p:txBody>
          <a:bodyPr/>
          <a:lstStyle/>
          <a:p>
            <a:r>
              <a:rPr lang="pt-PT" b="1" dirty="0">
                <a:latin typeface="+mj-lt"/>
              </a:rPr>
              <a:t>Diretrizes para a Implementação da Ciência Aberta na Universidade Aberta de Portugal</a:t>
            </a:r>
            <a:endParaRPr lang="en-US" b="1" dirty="0">
              <a:latin typeface="+mj-lt"/>
            </a:endParaRP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CBD2ADF0-DD6E-01C1-A604-DCFA7363F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23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97C944-12C8-8C58-A8D8-D3A3D5C36809}"/>
              </a:ext>
            </a:extLst>
          </p:cNvPr>
          <p:cNvSpPr txBox="1">
            <a:spLocks/>
          </p:cNvSpPr>
          <p:nvPr/>
        </p:nvSpPr>
        <p:spPr>
          <a:xfrm>
            <a:off x="351019" y="8256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3200" b="1" dirty="0">
                <a:solidFill>
                  <a:srgbClr val="003366"/>
                </a:solidFill>
              </a:rPr>
              <a:t>8. Reflexões finais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23F1A98E-38C3-CB7D-5097-D635E074337B}"/>
              </a:ext>
            </a:extLst>
          </p:cNvPr>
          <p:cNvSpPr txBox="1"/>
          <p:nvPr/>
        </p:nvSpPr>
        <p:spPr>
          <a:xfrm>
            <a:off x="337434" y="2705785"/>
            <a:ext cx="91763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pt-PT" sz="2400" dirty="0">
                <a:latin typeface="+mj-lt"/>
              </a:rPr>
              <a:t>Implementar, avaliar e atualizar continuamente para corresponder aos desenvolvimentos científicos, tecnológicos e </a:t>
            </a:r>
            <a:r>
              <a:rPr lang="pt-PT" sz="2400" dirty="0" err="1">
                <a:latin typeface="+mj-lt"/>
              </a:rPr>
              <a:t>societais</a:t>
            </a:r>
            <a:r>
              <a:rPr lang="pt-PT" sz="2400" dirty="0">
                <a:latin typeface="+mj-lt"/>
              </a:rPr>
              <a:t>.</a:t>
            </a:r>
          </a:p>
        </p:txBody>
      </p:sp>
      <p:pic>
        <p:nvPicPr>
          <p:cNvPr id="1028" name="Picture 4" descr="Design abstrato de perspectiva de cores Royalty-free Stock Vector Images  and Clip Art">
            <a:extLst>
              <a:ext uri="{FF2B5EF4-FFF2-40B4-BE49-F238E27FC236}">
                <a16:creationId xmlns:a16="http://schemas.microsoft.com/office/drawing/2014/main" id="{801332CF-83B8-56B8-177D-E6DD0EF8B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3758" y="1827180"/>
            <a:ext cx="2327224" cy="232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34052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FC4BAB38-2B00-958E-F3CD-C0EB7718E8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t-PT" dirty="0"/>
          </a:p>
          <a:p>
            <a:pPr marL="0" indent="0">
              <a:buNone/>
            </a:pPr>
            <a:endParaRPr lang="pt-PT" dirty="0"/>
          </a:p>
          <a:p>
            <a:pPr marL="0" indent="0" algn="ctr">
              <a:buNone/>
            </a:pPr>
            <a:r>
              <a:rPr lang="pt-P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Muito obrigada</a:t>
            </a:r>
          </a:p>
          <a:p>
            <a:pPr marL="0" indent="0" algn="ctr">
              <a:buNone/>
            </a:pPr>
            <a:endParaRPr lang="pt-PT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 algn="ctr">
              <a:buNone/>
            </a:pPr>
            <a:r>
              <a:rPr lang="pt-PT" sz="2800" b="1" dirty="0">
                <a:solidFill>
                  <a:srgbClr val="2998E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maria.carvalho@uab.pt</a:t>
            </a:r>
            <a:endParaRPr lang="pt-PT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marL="0" indent="0" algn="ctr">
              <a:buNone/>
            </a:pPr>
            <a:endParaRPr lang="pt-PT" sz="2400" b="1" dirty="0">
              <a:latin typeface="+mj-lt"/>
            </a:endParaRPr>
          </a:p>
          <a:p>
            <a:pPr marL="0" indent="0" algn="ctr">
              <a:buNone/>
            </a:pPr>
            <a:endParaRPr lang="pt-PT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5F2980A-48FA-73A5-D5B4-EAFD423E2F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5680" y="6449439"/>
            <a:ext cx="956991" cy="336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127270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tiva">
  <a:themeElements>
    <a:clrScheme name="Retrospe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622</TotalTime>
  <Words>1040</Words>
  <Application>Microsoft Office PowerPoint</Application>
  <PresentationFormat>Ecrã Panorâmico</PresentationFormat>
  <Paragraphs>177</Paragraphs>
  <Slides>24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24</vt:i4>
      </vt:variant>
    </vt:vector>
  </HeadingPairs>
  <TitlesOfParts>
    <vt:vector size="29" baseType="lpstr">
      <vt:lpstr>Aptos</vt:lpstr>
      <vt:lpstr>Calibri</vt:lpstr>
      <vt:lpstr>Calibri Light</vt:lpstr>
      <vt:lpstr>Wingdings</vt:lpstr>
      <vt:lpstr>Retrospetiva</vt:lpstr>
      <vt:lpstr>    Diretrizes para a Implementação da Ciência Aberta na Universidade Aberta de Portugal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Madalena Carvalho</dc:creator>
  <cp:lastModifiedBy>Madalena Carvalho</cp:lastModifiedBy>
  <cp:revision>19</cp:revision>
  <cp:lastPrinted>2025-09-01T16:26:29Z</cp:lastPrinted>
  <dcterms:created xsi:type="dcterms:W3CDTF">2025-08-22T16:19:50Z</dcterms:created>
  <dcterms:modified xsi:type="dcterms:W3CDTF">2025-10-07T10:21:55Z</dcterms:modified>
</cp:coreProperties>
</file>