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m4a" ContentType="audi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3"/>
    <p:sldId id="281" r:id="rId4"/>
    <p:sldId id="1718" r:id="rId5"/>
    <p:sldId id="329" r:id="rId6"/>
    <p:sldId id="330" r:id="rId7"/>
    <p:sldId id="331" r:id="rId8"/>
    <p:sldId id="315" r:id="rId9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20" autoAdjust="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C476-0387-4B64-B3FB-FF4E0A3FA4E4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3F7DBF-09DF-4343-BCB2-512389B3481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New tools are needed</a:t>
            </a:r>
            <a:r>
              <a:rPr lang="en-US" baseline="0" dirty="0"/>
              <a:t> </a:t>
            </a:r>
            <a:endParaRPr lang="en-US" dirty="0"/>
          </a:p>
          <a:p>
            <a:endParaRPr lang="en-US" dirty="0"/>
          </a:p>
          <a:p>
            <a:r>
              <a:rPr lang="en-US" dirty="0"/>
              <a:t>Computers and the volume of data has had an exponential growth, but the human brain is the same as the brain of our ancestors back 100,000 years ago.</a:t>
            </a:r>
            <a:endParaRPr lang="en-US" dirty="0"/>
          </a:p>
          <a:p>
            <a:endParaRPr lang="en-US" dirty="0"/>
          </a:p>
          <a:p>
            <a:r>
              <a:rPr lang="en-US" dirty="0"/>
              <a:t>However, the problems of the hunter-gatherer man from the Upper Paleolithic era are different from our current ones.</a:t>
            </a:r>
            <a:endParaRPr lang="en-US" dirty="0"/>
          </a:p>
          <a:p>
            <a:endParaRPr lang="en-US" dirty="0"/>
          </a:p>
          <a:p>
            <a:r>
              <a:rPr lang="en-US" dirty="0"/>
              <a:t>One way to understand large amounts of data is to reduce the dimensionality in such a way that the hunter-gatherer man’s brain can interpret them.</a:t>
            </a:r>
            <a:endParaRPr lang="pt-PT" dirty="0"/>
          </a:p>
          <a:p>
            <a:endParaRPr lang="pt-PT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200" dirty="0"/>
              <a:t>There is a huge need for algorithms  to deal with large volumes of data</a:t>
            </a:r>
            <a:endParaRPr lang="en-US" dirty="0"/>
          </a:p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93A6B5-0CAD-4AFB-95C7-DC771DB738C1}" type="slidenum">
              <a:rPr lang="pt-PT" smtClean="0"/>
            </a:fld>
            <a:endParaRPr lang="pt-P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6EEC8-47C0-4085-83F2-208B443973B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0C7C9-929D-4382-B68C-4276EB88BDC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6EEC8-47C0-4085-83F2-208B443973B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0C7C9-929D-4382-B68C-4276EB88BDC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6EEC8-47C0-4085-83F2-208B443973B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0C7C9-929D-4382-B68C-4276EB88BDC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6EEC8-47C0-4085-83F2-208B443973B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0C7C9-929D-4382-B68C-4276EB88BDC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6EEC8-47C0-4085-83F2-208B443973B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0C7C9-929D-4382-B68C-4276EB88BDC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6EEC8-47C0-4085-83F2-208B443973B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0C7C9-929D-4382-B68C-4276EB88BDC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6EEC8-47C0-4085-83F2-208B443973B2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0C7C9-929D-4382-B68C-4276EB88BDC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6EEC8-47C0-4085-83F2-208B443973B2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0C7C9-929D-4382-B68C-4276EB88BDC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6EEC8-47C0-4085-83F2-208B443973B2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0C7C9-929D-4382-B68C-4276EB88BDC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6EEC8-47C0-4085-83F2-208B443973B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0C7C9-929D-4382-B68C-4276EB88BDC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6EEC8-47C0-4085-83F2-208B443973B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0C7C9-929D-4382-B68C-4276EB88BDC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6EEC8-47C0-4085-83F2-208B443973B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0C7C9-929D-4382-B68C-4276EB88BDC7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microsoft.com/office/2007/relationships/media" Target="../media/media1.m4a"/><Relationship Id="rId3" Type="http://schemas.openxmlformats.org/officeDocument/2006/relationships/audio" Target="../media/media1.m4a"/><Relationship Id="rId2" Type="http://schemas.openxmlformats.org/officeDocument/2006/relationships/image" Target="../media/image2.jpe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media" Target="../media/media2.m4a"/><Relationship Id="rId3" Type="http://schemas.openxmlformats.org/officeDocument/2006/relationships/audio" Target="../media/media2.m4a"/><Relationship Id="rId2" Type="http://schemas.openxmlformats.org/officeDocument/2006/relationships/image" Target="../media/image5.emf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media" Target="../media/media3.m4a"/><Relationship Id="rId3" Type="http://schemas.openxmlformats.org/officeDocument/2006/relationships/audio" Target="../media/media3.m4a"/><Relationship Id="rId2" Type="http://schemas.openxmlformats.org/officeDocument/2006/relationships/image" Target="../media/image1.png"/><Relationship Id="rId1" Type="http://schemas.openxmlformats.org/officeDocument/2006/relationships/image" Target="../media/image6.emf"/></Relationships>
</file>

<file path=ppt/slides/_rels/slide4.xml.rels><?xml version="1.0" encoding="UTF-8" standalone="yes" ?><Relationships xmlns="http://schemas.openxmlformats.org/package/2006/relationships"><Relationship Id="rId6" Target="../slideLayouts/slideLayout2.xml" Type="http://schemas.openxmlformats.org/officeDocument/2006/relationships/slideLayout"/><Relationship Id="rId5" Target="../media/image3.png" Type="http://schemas.openxmlformats.org/officeDocument/2006/relationships/image"/><Relationship Id="rId4" Target="../media/media4.m4a" Type="http://schemas.microsoft.com/office/2007/relationships/media"/><Relationship Id="rId3" Target="../media/media4.m4a" Type="http://schemas.openxmlformats.org/officeDocument/2006/relationships/audio"/><Relationship Id="rId2" Target="../media/image1.png" Type="http://schemas.openxmlformats.org/officeDocument/2006/relationships/image"/><Relationship Id="rId1" Target="../media/image7.jpeg" Type="http://schemas.openxmlformats.org/officeDocument/2006/relationships/image"/></Relationships>
</file>

<file path=ppt/slides/_rels/slide5.xml.rels><?xml version="1.0" encoding="UTF-8" standalone="yes" ?><Relationships xmlns="http://schemas.openxmlformats.org/package/2006/relationships"><Relationship Id="rId6" Target="../slideLayouts/slideLayout2.xml" Type="http://schemas.openxmlformats.org/officeDocument/2006/relationships/slideLayout"/><Relationship Id="rId5" Target="../media/image3.png" Type="http://schemas.openxmlformats.org/officeDocument/2006/relationships/image"/><Relationship Id="rId4" Target="../media/media5.m4a" Type="http://schemas.microsoft.com/office/2007/relationships/media"/><Relationship Id="rId3" Target="../media/media5.m4a" Type="http://schemas.openxmlformats.org/officeDocument/2006/relationships/audio"/><Relationship Id="rId2" Target="../media/image1.png" Type="http://schemas.openxmlformats.org/officeDocument/2006/relationships/image"/><Relationship Id="rId1" Target="../media/image8.jpeg" Type="http://schemas.openxmlformats.org/officeDocument/2006/relationships/image"/></Relationships>
</file>

<file path=ppt/slides/_rels/slide6.xml.rels><?xml version="1.0" encoding="UTF-8" standalone="yes" ?><Relationships xmlns="http://schemas.openxmlformats.org/package/2006/relationships"><Relationship Id="rId7" Target="../slideLayouts/slideLayout2.xml" Type="http://schemas.openxmlformats.org/officeDocument/2006/relationships/slideLayout"/><Relationship Id="rId6" Target="../media/image3.png" Type="http://schemas.openxmlformats.org/officeDocument/2006/relationships/image"/><Relationship Id="rId5" Target="../media/media6.m4a" Type="http://schemas.microsoft.com/office/2007/relationships/media"/><Relationship Id="rId4" Target="../media/media6.m4a" Type="http://schemas.openxmlformats.org/officeDocument/2006/relationships/audio"/><Relationship Id="rId3" Target="../media/image1.png" Type="http://schemas.openxmlformats.org/officeDocument/2006/relationships/image"/><Relationship Id="rId2" Target="../media/image10.jpeg" Type="http://schemas.openxmlformats.org/officeDocument/2006/relationships/image"/><Relationship Id="rId1" Target="../media/image9.jpeg" Type="http://schemas.openxmlformats.org/officeDocument/2006/relationships/image"/></Relationships>
</file>

<file path=ppt/slides/_rels/slide7.xml.rels><?xml version="1.0" encoding="UTF-8" standalone="yes" ?><Relationships xmlns="http://schemas.openxmlformats.org/package/2006/relationships"><Relationship Id="rId8" Target="../notesSlides/notesSlide1.xml" Type="http://schemas.openxmlformats.org/officeDocument/2006/relationships/notesSlide"/><Relationship Id="rId7" Target="../slideLayouts/slideLayout4.xml" Type="http://schemas.openxmlformats.org/officeDocument/2006/relationships/slideLayout"/><Relationship Id="rId6" Target="../media/image3.png" Type="http://schemas.openxmlformats.org/officeDocument/2006/relationships/image"/><Relationship Id="rId5" Target="../media/media7.m4a" Type="http://schemas.microsoft.com/office/2007/relationships/media"/><Relationship Id="rId4" Target="../media/media7.m4a" Type="http://schemas.openxmlformats.org/officeDocument/2006/relationships/audio"/><Relationship Id="rId3" Target="../media/image1.png" Type="http://schemas.openxmlformats.org/officeDocument/2006/relationships/image"/><Relationship Id="rId2" Target="../media/image12.jpeg" Type="http://schemas.openxmlformats.org/officeDocument/2006/relationships/image"/><Relationship Id="rId1" Target="../media/image11.jpe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5 </a:t>
            </a:r>
            <a:r>
              <a:rPr lang="pt-PT" dirty="0"/>
              <a:t>Conclusões</a:t>
            </a:r>
            <a:endParaRPr lang="pt-P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/>
              <a:t>5.1 engenharia dos dados e ciência dos dados (BI,BA,BE)</a:t>
            </a:r>
            <a:endParaRPr lang="pt-PT" dirty="0"/>
          </a:p>
          <a:p>
            <a:r>
              <a:rPr lang="pt-PT" dirty="0"/>
              <a:t>5.2 discussão e conclusões</a:t>
            </a:r>
            <a:endParaRPr lang="pt-PT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50170" y="349336"/>
            <a:ext cx="1990725" cy="561975"/>
          </a:xfrm>
          <a:prstGeom prst="rect">
            <a:avLst/>
          </a:prstGeom>
        </p:spPr>
      </p:pic>
      <p:sp>
        <p:nvSpPr>
          <p:cNvPr id="8" name="Título 1"/>
          <p:cNvSpPr txBox="1"/>
          <p:nvPr/>
        </p:nvSpPr>
        <p:spPr>
          <a:xfrm>
            <a:off x="622935" y="415290"/>
            <a:ext cx="8921115" cy="43053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PT" sz="2800" b="1" dirty="0">
                <a:solidFill>
                  <a:schemeClr val="accent2">
                    <a:lumMod val="50000"/>
                  </a:schemeClr>
                </a:solidFill>
              </a:rPr>
              <a:t>Microcredencial em Transição e Transformação Digital</a:t>
            </a:r>
            <a:endParaRPr lang="pt-PT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Caixa de Texto 8"/>
          <p:cNvSpPr txBox="1"/>
          <p:nvPr/>
        </p:nvSpPr>
        <p:spPr>
          <a:xfrm>
            <a:off x="881380" y="915670"/>
            <a:ext cx="783145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PT" sz="2800" b="1" dirty="0">
                <a:solidFill>
                  <a:schemeClr val="tx1"/>
                </a:solidFill>
                <a:latin typeface="+mj-lt"/>
                <a:ea typeface="+mj-ea"/>
                <a:cs typeface="+mj-cs"/>
                <a:sym typeface="+mn-ea"/>
              </a:rPr>
              <a:t>UC de Motivação para a Transformação Digital</a:t>
            </a:r>
            <a:endParaRPr lang="pt-PT" sz="2800" b="1" dirty="0">
              <a:solidFill>
                <a:schemeClr val="tx1"/>
              </a:solidFill>
              <a:latin typeface="+mj-lt"/>
              <a:ea typeface="+mj-ea"/>
              <a:cs typeface="+mj-cs"/>
              <a:sym typeface="+mn-ea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7560310" y="5993130"/>
            <a:ext cx="41021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>
                <a:latin typeface="Arial" panose="020B0604020202020204" pitchFamily="34" charset="0"/>
                <a:cs typeface="Arial" panose="020B0604020202020204" pitchFamily="34" charset="0"/>
              </a:rPr>
              <a:t>[Causalidade] de [Luís Cavique] é disponibilizado sob a Licença </a:t>
            </a:r>
            <a:r>
              <a:rPr lang="pt-PT" sz="1200" i="1" u="sng" dirty="0">
                <a:latin typeface="Arial" panose="020B0604020202020204" pitchFamily="34" charset="0"/>
                <a:cs typeface="Arial" panose="020B0604020202020204" pitchFamily="34" charset="0"/>
              </a:rPr>
              <a:t>Creative </a:t>
            </a:r>
            <a:r>
              <a:rPr lang="pt-PT" sz="12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Commons</a:t>
            </a:r>
            <a:r>
              <a:rPr lang="pt-PT" sz="1200" i="1" u="sng" dirty="0">
                <a:latin typeface="Arial" panose="020B0604020202020204" pitchFamily="34" charset="0"/>
                <a:cs typeface="Arial" panose="020B0604020202020204" pitchFamily="34" charset="0"/>
              </a:rPr>
              <a:t>-Atribuição - </a:t>
            </a:r>
            <a:r>
              <a:rPr lang="pt-PT" sz="12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NãoComercial-CompartilhaIgual</a:t>
            </a:r>
            <a:r>
              <a:rPr lang="pt-PT" sz="1200" i="1" u="sng" dirty="0">
                <a:latin typeface="Arial" panose="020B0604020202020204" pitchFamily="34" charset="0"/>
                <a:cs typeface="Arial" panose="020B0604020202020204" pitchFamily="34" charset="0"/>
              </a:rPr>
              <a:t> 4.0 Internacional</a:t>
            </a:r>
            <a:endParaRPr lang="pt-P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 descr="pr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745" y="5759450"/>
            <a:ext cx="5030470" cy="1098550"/>
          </a:xfrm>
          <a:prstGeom prst="rect">
            <a:avLst/>
          </a:prstGeom>
        </p:spPr>
      </p:pic>
      <p:pic>
        <p:nvPicPr>
          <p:cNvPr id="10" name="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20652" y="1118004"/>
            <a:ext cx="609600" cy="609600"/>
          </a:xfrm>
          <a:prstGeom prst="rect">
            <a:avLst/>
          </a:prstGeom>
        </p:spPr>
      </p:pic>
      <p:pic>
        <p:nvPicPr>
          <p:cNvPr id="13" name="Imagem 12" descr="licença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02570" y="5495290"/>
            <a:ext cx="1054100" cy="4108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555"/>
    </mc:Choice>
    <mc:Fallback>
      <p:transition spd="slow" advTm="165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5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Engenharia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dos Dados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50170" y="349336"/>
            <a:ext cx="1990725" cy="5619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515" y="2215487"/>
            <a:ext cx="10361534" cy="2427026"/>
          </a:xfrm>
          <a:prstGeom prst="rect">
            <a:avLst/>
          </a:prstGeom>
        </p:spPr>
      </p:pic>
      <p:pic>
        <p:nvPicPr>
          <p:cNvPr id="4" name="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07449" y="962908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300"/>
    </mc:Choice>
    <mc:Fallback>
      <p:transition spd="slow" advTm="313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3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Ciência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br>
              <a:rPr lang="en-US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dos dados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519632" y="804997"/>
            <a:ext cx="6496414" cy="5703667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0170" y="349336"/>
            <a:ext cx="1990725" cy="561975"/>
          </a:xfrm>
          <a:prstGeom prst="rect">
            <a:avLst/>
          </a:prstGeom>
        </p:spPr>
      </p:pic>
      <p:pic>
        <p:nvPicPr>
          <p:cNvPr id="7" name="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44200" y="911311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607"/>
    </mc:Choice>
    <mc:Fallback>
      <p:transition spd="slow" advTm="46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75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Discussão e conclusões</a:t>
            </a:r>
            <a:endParaRPr lang="pt-PT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820" y="1690688"/>
            <a:ext cx="3240360" cy="4795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8161087" y="5517232"/>
            <a:ext cx="9156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800" dirty="0"/>
              <a:t>2011</a:t>
            </a:r>
            <a:endParaRPr lang="pt-PT" sz="2800" dirty="0"/>
          </a:p>
        </p:txBody>
      </p:sp>
      <p:pic>
        <p:nvPicPr>
          <p:cNvPr id="3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0170" y="349336"/>
            <a:ext cx="1990725" cy="561975"/>
          </a:xfrm>
          <a:prstGeom prst="rect">
            <a:avLst/>
          </a:prstGeom>
        </p:spPr>
      </p:pic>
      <p:pic>
        <p:nvPicPr>
          <p:cNvPr id="5" name="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40732" y="996199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324"/>
    </mc:Choice>
    <mc:Fallback>
      <p:transition spd="slow" advTm="373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3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Discussão e conclusões</a:t>
            </a:r>
            <a:endParaRPr lang="pt-PT" dirty="0"/>
          </a:p>
        </p:txBody>
      </p:sp>
      <p:sp>
        <p:nvSpPr>
          <p:cNvPr id="3" name="CaixaDeTexto 2"/>
          <p:cNvSpPr txBox="1"/>
          <p:nvPr/>
        </p:nvSpPr>
        <p:spPr>
          <a:xfrm>
            <a:off x="3287689" y="6181854"/>
            <a:ext cx="40593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/>
              <a:t>Harvard Business </a:t>
            </a:r>
            <a:r>
              <a:rPr lang="pt-PT" sz="2400" dirty="0" err="1"/>
              <a:t>Review</a:t>
            </a:r>
            <a:r>
              <a:rPr lang="pt-PT" sz="2400" dirty="0"/>
              <a:t>, 2012</a:t>
            </a:r>
            <a:endParaRPr lang="pt-PT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924" y="1572667"/>
            <a:ext cx="6768752" cy="4727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0170" y="349336"/>
            <a:ext cx="1990725" cy="561975"/>
          </a:xfrm>
          <a:prstGeom prst="rect">
            <a:avLst/>
          </a:prstGeom>
        </p:spPr>
      </p:pic>
      <p:pic>
        <p:nvPicPr>
          <p:cNvPr id="5" name="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58996" y="996199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284"/>
    </mc:Choice>
    <mc:Fallback>
      <p:transition spd="slow" advTm="182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Discussão e conclusões</a:t>
            </a:r>
            <a:endParaRPr lang="pt-PT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576" y="1700808"/>
            <a:ext cx="7200800" cy="2690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80" y="4653136"/>
            <a:ext cx="5760640" cy="1800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0170" y="349336"/>
            <a:ext cx="1990725" cy="561975"/>
          </a:xfrm>
          <a:prstGeom prst="rect">
            <a:avLst/>
          </a:prstGeom>
        </p:spPr>
      </p:pic>
      <p:pic>
        <p:nvPicPr>
          <p:cNvPr id="4" name="6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44200" y="911311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180"/>
    </mc:Choice>
    <mc:Fallback>
      <p:transition spd="slow" advTm="251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Discussão e conclusões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68" y="1844824"/>
            <a:ext cx="3630164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048" y="1844824"/>
            <a:ext cx="3682752" cy="2765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218432" y="4763962"/>
            <a:ext cx="80648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   Upper Paleolithic Era                          Digital Era</a:t>
            </a:r>
            <a:endParaRPr lang="en-US" sz="2800" dirty="0"/>
          </a:p>
          <a:p>
            <a:r>
              <a:rPr lang="en-US" sz="2800" dirty="0"/>
              <a:t>        100,000 years</a:t>
            </a:r>
            <a:endParaRPr lang="en-US" sz="2800" dirty="0"/>
          </a:p>
        </p:txBody>
      </p:sp>
      <p:pic>
        <p:nvPicPr>
          <p:cNvPr id="3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0170" y="349336"/>
            <a:ext cx="1990725" cy="561975"/>
          </a:xfrm>
          <a:prstGeom prst="rect">
            <a:avLst/>
          </a:prstGeom>
        </p:spPr>
      </p:pic>
      <p:pic>
        <p:nvPicPr>
          <p:cNvPr id="5" name="7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44200" y="103528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9391"/>
    </mc:Choice>
    <mc:Fallback>
      <p:transition spd="slow" advTm="693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3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571</Words>
  <Application>WPS Presentation</Application>
  <PresentationFormat>Widescreen</PresentationFormat>
  <Paragraphs>30</Paragraphs>
  <Slides>7</Slides>
  <Notes>1</Notes>
  <HiddenSlides>0</HiddenSlides>
  <MMClips>7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5" baseType="lpstr">
      <vt:lpstr>Arial</vt:lpstr>
      <vt:lpstr>SimSun</vt:lpstr>
      <vt:lpstr>Wingdings</vt:lpstr>
      <vt:lpstr>Calibri Light</vt:lpstr>
      <vt:lpstr>Calibri</vt:lpstr>
      <vt:lpstr>Microsoft YaHei</vt:lpstr>
      <vt:lpstr>Arial Unicode MS</vt:lpstr>
      <vt:lpstr>Office Theme</vt:lpstr>
      <vt:lpstr>5 Conclusões</vt:lpstr>
      <vt:lpstr>Engenharia dos Dados</vt:lpstr>
      <vt:lpstr>Ciência  dos dados</vt:lpstr>
      <vt:lpstr>Discussão e conclusões</vt:lpstr>
      <vt:lpstr>Discussão e conclusões</vt:lpstr>
      <vt:lpstr>Discussão e conclusões</vt:lpstr>
      <vt:lpstr>Discussão e conclusões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Luís Manuel Pereira Sales Cavique Santos</dc:creator>
  <cp:lastModifiedBy>casseiceiro</cp:lastModifiedBy>
  <cp:revision>36</cp:revision>
  <dcterms:created xsi:type="dcterms:W3CDTF">2022-05-31T10:03:00Z</dcterms:created>
  <dcterms:modified xsi:type="dcterms:W3CDTF">2023-01-19T11:29:26Z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ICV" pid="2">
    <vt:lpwstr>BCEC7F498B1A42F7919C02BFDE806EB4</vt:lpwstr>
  </property>
  <property fmtid="{D5CDD505-2E9C-101B-9397-08002B2CF9AE}" name="KSOProductBuildVer" pid="3">
    <vt:lpwstr>2070-11.2.0.11042</vt:lpwstr>
  </property>
  <property fmtid="{D5CDD505-2E9C-101B-9397-08002B2CF9AE}" name="NXPowerLiteLastOptimized" pid="4">
    <vt:lpwstr>6554350</vt:lpwstr>
  </property>
  <property fmtid="{D5CDD505-2E9C-101B-9397-08002B2CF9AE}" name="NXPowerLiteSettings" pid="5">
    <vt:lpwstr>F7000400038000</vt:lpwstr>
  </property>
  <property fmtid="{D5CDD505-2E9C-101B-9397-08002B2CF9AE}" name="NXPowerLiteVersion" pid="6">
    <vt:lpwstr>S9.2.0</vt:lpwstr>
  </property>
</Properties>
</file>