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81" r:id="rId4"/>
    <p:sldId id="1718" r:id="rId5"/>
    <p:sldId id="329" r:id="rId6"/>
    <p:sldId id="330" r:id="rId7"/>
    <p:sldId id="331" r:id="rId8"/>
    <p:sldId id="315" r:id="rId9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20" autoAdjust="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AC476-0387-4B64-B3FB-FF4E0A3FA4E4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F7DBF-09DF-4343-BCB2-512389B34811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tools are needed</a:t>
            </a:r>
            <a:r>
              <a:rPr lang="en-US" baseline="0" dirty="0"/>
              <a:t> </a:t>
            </a:r>
            <a:endParaRPr lang="en-US" dirty="0"/>
          </a:p>
          <a:p>
            <a:endParaRPr lang="en-US" dirty="0"/>
          </a:p>
          <a:p>
            <a:r>
              <a:rPr lang="en-US" dirty="0"/>
              <a:t>Computers and the volume of data has had an exponential growth, but the human brain is the same as the brain of our ancestors back 100,000 years ago.</a:t>
            </a:r>
            <a:endParaRPr lang="en-US" dirty="0"/>
          </a:p>
          <a:p>
            <a:endParaRPr lang="en-US" dirty="0"/>
          </a:p>
          <a:p>
            <a:r>
              <a:rPr lang="en-US" dirty="0"/>
              <a:t>However, the problems of the hunter-gatherer man from the Upper Paleolithic era are different from our current ones.</a:t>
            </a:r>
            <a:endParaRPr lang="en-US" dirty="0"/>
          </a:p>
          <a:p>
            <a:endParaRPr lang="en-US" dirty="0"/>
          </a:p>
          <a:p>
            <a:r>
              <a:rPr lang="en-US" dirty="0"/>
              <a:t>One way to understand large amounts of data is to reduce the dimensionality in such a way that the hunter-gatherer man’s brain can interpret them.</a:t>
            </a:r>
            <a:endParaRPr lang="pt-PT" dirty="0"/>
          </a:p>
          <a:p>
            <a:endParaRPr lang="pt-P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dirty="0"/>
              <a:t>There is a huge need for algorithms  to deal with large volumes of data</a:t>
            </a:r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3A6B5-0CAD-4AFB-95C7-DC771DB738C1}" type="slidenum">
              <a:rPr lang="pt-PT" smtClean="0"/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6EEC8-47C0-4085-83F2-208B443973B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0C7C9-929D-4382-B68C-4276EB88BDC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media" Target="../media/media1.m4a"/><Relationship Id="rId3" Type="http://schemas.openxmlformats.org/officeDocument/2006/relationships/audio" Target="../media/media1.m4a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2.m4a"/><Relationship Id="rId3" Type="http://schemas.openxmlformats.org/officeDocument/2006/relationships/audio" Target="../media/media2.m4a"/><Relationship Id="rId2" Type="http://schemas.openxmlformats.org/officeDocument/2006/relationships/image" Target="../media/image5.emf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3.m4a"/><Relationship Id="rId3" Type="http://schemas.openxmlformats.org/officeDocument/2006/relationships/audio" Target="../media/media3.m4a"/><Relationship Id="rId2" Type="http://schemas.openxmlformats.org/officeDocument/2006/relationships/image" Target="../media/image1.png"/><Relationship Id="rId1" Type="http://schemas.openxmlformats.org/officeDocument/2006/relationships/image" Target="../media/image6.emf"/></Relationships>
</file>

<file path=ppt/slides/_rels/slide4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4.m4a" Type="http://schemas.microsoft.com/office/2007/relationships/media"/><Relationship Id="rId3" Target="../media/media4.m4a" Type="http://schemas.openxmlformats.org/officeDocument/2006/relationships/audio"/><Relationship Id="rId2" Target="../media/image1.png" Type="http://schemas.openxmlformats.org/officeDocument/2006/relationships/image"/><Relationship Id="rId1" Target="../media/image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5.m4a" Type="http://schemas.microsoft.com/office/2007/relationships/media"/><Relationship Id="rId3" Target="../media/media5.m4a" Type="http://schemas.openxmlformats.org/officeDocument/2006/relationships/audio"/><Relationship Id="rId2" Target="../media/image1.png" Type="http://schemas.openxmlformats.org/officeDocument/2006/relationships/image"/><Relationship Id="rId1" Target="../media/image8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7" Target="../slideLayouts/slideLayout2.xml" Type="http://schemas.openxmlformats.org/officeDocument/2006/relationships/slideLayout"/><Relationship Id="rId6" Target="../media/image3.png" Type="http://schemas.openxmlformats.org/officeDocument/2006/relationships/image"/><Relationship Id="rId5" Target="../media/media6.m4a" Type="http://schemas.microsoft.com/office/2007/relationships/media"/><Relationship Id="rId4" Target="../media/media6.m4a" Type="http://schemas.openxmlformats.org/officeDocument/2006/relationships/audio"/><Relationship Id="rId3" Target="../media/image1.png" Type="http://schemas.openxmlformats.org/officeDocument/2006/relationships/image"/><Relationship Id="rId2" Target="../media/image10.jpeg" Type="http://schemas.openxmlformats.org/officeDocument/2006/relationships/image"/><Relationship Id="rId1" Target="../media/image9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notesSlides/notesSlide1.xml" Type="http://schemas.openxmlformats.org/officeDocument/2006/relationships/notesSlide"/><Relationship Id="rId7" Target="../slideLayouts/slideLayout4.xml" Type="http://schemas.openxmlformats.org/officeDocument/2006/relationships/slideLayout"/><Relationship Id="rId6" Target="../media/image3.png" Type="http://schemas.openxmlformats.org/officeDocument/2006/relationships/image"/><Relationship Id="rId5" Target="../media/media7.m4a" Type="http://schemas.microsoft.com/office/2007/relationships/media"/><Relationship Id="rId4" Target="../media/media7.m4a" Type="http://schemas.openxmlformats.org/officeDocument/2006/relationships/audio"/><Relationship Id="rId3" Target="../media/image1.png" Type="http://schemas.openxmlformats.org/officeDocument/2006/relationships/image"/><Relationship Id="rId2" Target="../media/image12.jpeg" Type="http://schemas.openxmlformats.org/officeDocument/2006/relationships/image"/><Relationship Id="rId1" Target="../media/image1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5 </a:t>
            </a:r>
            <a:r>
              <a:rPr lang="pt-PT" dirty="0"/>
              <a:t>Conclusões</a:t>
            </a:r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5.1 engenharia dos dados e ciência dos dados (BI,BA,BE)</a:t>
            </a:r>
            <a:endParaRPr lang="pt-PT" dirty="0"/>
          </a:p>
          <a:p>
            <a:r>
              <a:rPr lang="pt-PT" dirty="0"/>
              <a:t>5.2 discussão e conclusões</a:t>
            </a:r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sp>
        <p:nvSpPr>
          <p:cNvPr id="8" name="Título 1"/>
          <p:cNvSpPr txBox="1"/>
          <p:nvPr/>
        </p:nvSpPr>
        <p:spPr>
          <a:xfrm>
            <a:off x="622935" y="415290"/>
            <a:ext cx="8921115" cy="430530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PT" sz="2800" b="1" dirty="0">
                <a:solidFill>
                  <a:schemeClr val="accent2">
                    <a:lumMod val="50000"/>
                  </a:schemeClr>
                </a:solidFill>
              </a:rPr>
              <a:t>Microcredencial em Transição e Transformação Digital</a:t>
            </a:r>
            <a:endParaRPr lang="pt-P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Caixa de Texto 8"/>
          <p:cNvSpPr txBox="1"/>
          <p:nvPr/>
        </p:nvSpPr>
        <p:spPr>
          <a:xfrm>
            <a:off x="881380" y="915670"/>
            <a:ext cx="78314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PT" sz="28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UC de Motivação para a Transformação Digital</a:t>
            </a:r>
            <a:endParaRPr lang="pt-PT" sz="2800" b="1" dirty="0">
              <a:solidFill>
                <a:schemeClr val="tx1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560310" y="5993130"/>
            <a:ext cx="41021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[Causalidade] de [Luís Cavique] é disponibilizado sob a Licença 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-Atribuição -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NãoComercial-CompartilhaIgual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 4.0 Internacional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 descr="pr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45" y="5759450"/>
            <a:ext cx="5030470" cy="1098550"/>
          </a:xfrm>
          <a:prstGeom prst="rect">
            <a:avLst/>
          </a:prstGeom>
        </p:spPr>
      </p:pic>
      <p:pic>
        <p:nvPicPr>
          <p:cNvPr id="10" name="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20652" y="1118004"/>
            <a:ext cx="609600" cy="609600"/>
          </a:xfrm>
          <a:prstGeom prst="rect">
            <a:avLst/>
          </a:prstGeom>
        </p:spPr>
      </p:pic>
      <p:pic>
        <p:nvPicPr>
          <p:cNvPr id="13" name="Imagem 12" descr="licenç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2570" y="5495290"/>
            <a:ext cx="1054100" cy="410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55"/>
    </mc:Choice>
    <mc:Fallback>
      <p:transition spd="slow" advTm="165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5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Engenharia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15" y="2215487"/>
            <a:ext cx="10361534" cy="2427026"/>
          </a:xfrm>
          <a:prstGeom prst="rect">
            <a:avLst/>
          </a:prstGeom>
        </p:spPr>
      </p:pic>
      <p:pic>
        <p:nvPicPr>
          <p:cNvPr id="4" name="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07449" y="96290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300"/>
    </mc:Choice>
    <mc:Fallback>
      <p:transition spd="slow" advTm="31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519632" y="804997"/>
            <a:ext cx="6496414" cy="570366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7" name="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44200" y="911311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07"/>
    </mc:Choice>
    <mc:Fallback>
      <p:transition spd="slow" advTm="46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7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Discussão e conclusões</a:t>
            </a:r>
            <a:endParaRPr lang="pt-P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820" y="1690688"/>
            <a:ext cx="3240360" cy="479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8161087" y="551723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/>
              <a:t>2011</a:t>
            </a:r>
            <a:endParaRPr lang="pt-PT" sz="2800" dirty="0"/>
          </a:p>
        </p:txBody>
      </p:sp>
      <p:pic>
        <p:nvPicPr>
          <p:cNvPr id="3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99619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324"/>
    </mc:Choice>
    <mc:Fallback>
      <p:transition spd="slow" advTm="373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Discussão e conclusões</a:t>
            </a:r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3287689" y="6181854"/>
            <a:ext cx="4059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Harvard Business </a:t>
            </a:r>
            <a:r>
              <a:rPr lang="pt-PT" sz="2400" dirty="0" err="1"/>
              <a:t>Review</a:t>
            </a:r>
            <a:r>
              <a:rPr lang="pt-PT" sz="2400" dirty="0"/>
              <a:t>, 2012</a:t>
            </a:r>
            <a:endParaRPr lang="pt-PT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924" y="1572667"/>
            <a:ext cx="6768752" cy="472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58996" y="99619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84"/>
    </mc:Choice>
    <mc:Fallback>
      <p:transition spd="slow" advTm="182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Discussão e conclusões</a:t>
            </a:r>
            <a:endParaRPr lang="pt-PT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700808"/>
            <a:ext cx="7200800" cy="269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4653136"/>
            <a:ext cx="5760640" cy="180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4" name="6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44200" y="911311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180"/>
    </mc:Choice>
    <mc:Fallback>
      <p:transition spd="slow" advTm="251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Discussão e conclusões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1844824"/>
            <a:ext cx="363016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1844824"/>
            <a:ext cx="3682752" cy="276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2218432" y="4763962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  Upper Paleolithic Era                          Digital Era</a:t>
            </a:r>
            <a:endParaRPr lang="en-US" sz="2800" dirty="0"/>
          </a:p>
          <a:p>
            <a:r>
              <a:rPr lang="en-US" sz="2800" dirty="0"/>
              <a:t>        100,000 years</a:t>
            </a:r>
            <a:endParaRPr lang="en-US" sz="2800" dirty="0"/>
          </a:p>
        </p:txBody>
      </p:sp>
      <p:pic>
        <p:nvPicPr>
          <p:cNvPr id="3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7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44200" y="103528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9391"/>
    </mc:Choice>
    <mc:Fallback>
      <p:transition spd="slow" advTm="693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3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571</Words>
  <Application>WPS Presentation</Application>
  <PresentationFormat>Widescreen</PresentationFormat>
  <Paragraphs>30</Paragraphs>
  <Slides>7</Slides>
  <Notes>1</Notes>
  <HiddenSlides>0</HiddenSlides>
  <MMClips>7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5 Conclusões</vt:lpstr>
      <vt:lpstr>Engenharia dos Dados</vt:lpstr>
      <vt:lpstr>Ciência  dos dados</vt:lpstr>
      <vt:lpstr>Discussão e conclusões</vt:lpstr>
      <vt:lpstr>Discussão e conclusões</vt:lpstr>
      <vt:lpstr>Discussão e conclusões</vt:lpstr>
      <vt:lpstr>Discussão e conclusões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Manuel Pereira Sales Cavique Santos</dc:creator>
  <cp:lastModifiedBy>casseiceiro</cp:lastModifiedBy>
  <cp:revision>36</cp:revision>
  <dcterms:created xsi:type="dcterms:W3CDTF">2022-05-31T10:03:00Z</dcterms:created>
  <dcterms:modified xsi:type="dcterms:W3CDTF">2023-01-19T11:29:26Z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ICV" pid="2">
    <vt:lpwstr>BCEC7F498B1A42F7919C02BFDE806EB4</vt:lpwstr>
  </property>
  <property fmtid="{D5CDD505-2E9C-101B-9397-08002B2CF9AE}" name="KSOProductBuildVer" pid="3">
    <vt:lpwstr>2070-11.2.0.11042</vt:lpwstr>
  </property>
  <property fmtid="{D5CDD505-2E9C-101B-9397-08002B2CF9AE}" name="NXPowerLiteLastOptimized" pid="4">
    <vt:lpwstr>6554350</vt:lpwstr>
  </property>
  <property fmtid="{D5CDD505-2E9C-101B-9397-08002B2CF9AE}" name="NXPowerLiteSettings" pid="5">
    <vt:lpwstr>F7000400038000</vt:lpwstr>
  </property>
  <property fmtid="{D5CDD505-2E9C-101B-9397-08002B2CF9AE}" name="NXPowerLiteVersion" pid="6">
    <vt:lpwstr>S9.2.0</vt:lpwstr>
  </property>
</Properties>
</file>