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9" r:id="rId3"/>
    <p:sldId id="259" r:id="rId4"/>
    <p:sldId id="283" r:id="rId5"/>
    <p:sldId id="260" r:id="rId6"/>
    <p:sldId id="284" r:id="rId7"/>
    <p:sldId id="286" r:id="rId8"/>
    <p:sldId id="287" r:id="rId9"/>
    <p:sldId id="285" r:id="rId10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11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79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57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28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33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 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67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01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43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9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36BAFE5-8917-3F8B-BEDC-7D8B35B2A8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6AB9C85-D82D-28AC-C1ED-4A464E9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outubro de 2020</a:t>
            </a:r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0889816-6EC7-8F55-76B9-0C80F9D22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8EBEFBD4-34BC-7606-DC0A-D3EB9D5E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pt-PT"/>
              <a:t>outubro de 2020</a:t>
            </a:r>
            <a:endParaRPr lang="en-US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pt-PT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Tópico 4 (</a:t>
            </a:r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Parte 2)</a:t>
            </a:r>
            <a:endParaRPr lang="pt-PT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rtl="0"/>
            <a:r>
              <a:rPr lang="pt-PT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PARALELISMO</a:t>
            </a:r>
            <a:endParaRPr lang="pt-pt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4AF8CA5F-4154-3595-F3DC-B71C19B85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9632BB7-E764-D087-B464-5103762A6A1A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/>
              <a:t>Vitor Rocio, outubro 2020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78C4BD6-515A-4746-4EE0-C3C06A58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DBF378F-33D1-CE67-FBD2-BA732E084F48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 dirty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Creative </a:t>
            </a:r>
            <a:r>
              <a:rPr lang="pt-PT" sz="900" b="0" i="0" u="none" strike="noStrike" dirty="0" err="1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Commons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46CDE-7661-419B-981E-974B3B540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Índice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3D95DE9-1FBD-40AB-A5D7-54C9A15EC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4.1. Introdução</a:t>
            </a:r>
          </a:p>
          <a:p>
            <a:r>
              <a:rPr lang="pt-PT" dirty="0"/>
              <a:t>4.2. Criação de programas que correm em paralelo</a:t>
            </a:r>
          </a:p>
          <a:p>
            <a:r>
              <a:rPr lang="pt-PT" dirty="0"/>
              <a:t>4.3. SISD, MIMD, SIMD, SPMD e </a:t>
            </a:r>
            <a:r>
              <a:rPr lang="pt-PT" dirty="0" err="1"/>
              <a:t>Vector</a:t>
            </a:r>
            <a:endParaRPr lang="pt-PT" dirty="0"/>
          </a:p>
          <a:p>
            <a:r>
              <a:rPr lang="pt-PT" dirty="0"/>
              <a:t>4.4. </a:t>
            </a:r>
            <a:r>
              <a:rPr lang="pt-PT" i="1" dirty="0" err="1"/>
              <a:t>Multithreading</a:t>
            </a:r>
            <a:r>
              <a:rPr lang="pt-PT" dirty="0"/>
              <a:t> por hardware</a:t>
            </a:r>
          </a:p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4.5. Processadores </a:t>
            </a:r>
            <a:r>
              <a:rPr lang="pt-PT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Multicore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 outros multiprocessadores de memória partilhada</a:t>
            </a:r>
          </a:p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4.6. Introdução às Unidades de Processamento Gráfico (GPU)</a:t>
            </a:r>
          </a:p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4.7. Clusters e Computadores de Grande Escala</a:t>
            </a:r>
          </a:p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4.8,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Benchmarks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multiprocessadores e modelos de desempenho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1447A2-3326-4AFB-ABDE-35B6264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r>
              <a:rPr lang="en-US"/>
              <a:t>outubro de 2020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ED0A512-730C-47A2-8364-9BEA0A77C27B}"/>
              </a:ext>
            </a:extLst>
          </p:cNvPr>
          <p:cNvSpPr txBox="1"/>
          <p:nvPr/>
        </p:nvSpPr>
        <p:spPr>
          <a:xfrm>
            <a:off x="8686800" y="5932156"/>
            <a:ext cx="31261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400" dirty="0">
                <a:latin typeface="+mj-lt"/>
              </a:rPr>
              <a:t>Cf. Patterson &amp; </a:t>
            </a:r>
            <a:r>
              <a:rPr lang="pt-PT" sz="1400" dirty="0" err="1">
                <a:latin typeface="+mj-lt"/>
              </a:rPr>
              <a:t>Hennessy</a:t>
            </a:r>
            <a:r>
              <a:rPr lang="pt-PT" sz="1400" dirty="0">
                <a:latin typeface="+mj-lt"/>
              </a:rPr>
              <a:t>, Cap</a:t>
            </a:r>
            <a:r>
              <a:rPr lang="pt-PT" sz="1400">
                <a:latin typeface="+mj-lt"/>
              </a:rPr>
              <a:t>. 6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35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/>
              <a:t>Processadores Multicore e memória partilhada</a:t>
            </a:r>
            <a:endParaRPr lang="en-US" dirty="0"/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8445B6EF-5DAD-E1D7-C426-7A363A76E1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83000" y="2807494"/>
            <a:ext cx="4886325" cy="2362200"/>
          </a:xfr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r>
              <a:rPr lang="pt-PT"/>
              <a:t>outubro de 2020</a:t>
            </a:r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80104B1-79DB-42A6-86B8-F485970C47D8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5403B-97E7-4640-9627-41F26EF4E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/>
              <a:t>Processadores Multicore e memória partilhada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4AB5D85-7ED1-4051-9C70-70887405F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/>
          </a:p>
          <a:p>
            <a:r>
              <a:rPr lang="en-US" b="1"/>
              <a:t>UMA (unified memory address) </a:t>
            </a:r>
            <a:r>
              <a:rPr lang="en-US"/>
              <a:t>- a latência de acesso à memória é a mesma qualquer que seja o processador a realizar a operação;</a:t>
            </a:r>
          </a:p>
          <a:p>
            <a:endParaRPr lang="en-US"/>
          </a:p>
          <a:p>
            <a:r>
              <a:rPr lang="en-US" b="1"/>
              <a:t>NUMA (non-unified memory address) </a:t>
            </a:r>
            <a:r>
              <a:rPr lang="en-US"/>
              <a:t>- embora partilhem o mesmo espaço de endereçamento, a memórias físicas estão ligadas aos vários processadores, e as latências podem ser diferentes consoante o processador e a localização física do endereço de memória em acesso.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A3EF7DE-7AAC-4895-A2D4-9EBA6CD46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r>
              <a:rPr lang="pt-PT"/>
              <a:t>outubro de 2020</a:t>
            </a:r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E9FFD72-42E9-4A99-9B08-40DBC5977C0C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458FD-6A09-4550-89FF-518A81B68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Unidades de processamento gráfico (GPU)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52A2517-4263-4780-A6D9-626866217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pt-PT" sz="2400"/>
              <a:t>Os GPU são aceleradores que complementam o CPU</a:t>
            </a:r>
          </a:p>
          <a:p>
            <a:pPr lvl="1"/>
            <a:r>
              <a:rPr lang="en-US" sz="2400"/>
              <a:t>Não precisam de realizar todas as tarefas, mas as que fazem têm de ser rápidas</a:t>
            </a:r>
          </a:p>
          <a:p>
            <a:pPr lvl="1"/>
            <a:r>
              <a:rPr lang="en-US" sz="2400"/>
              <a:t>O tamanho dos problemas típicos é da ordem dos megabytes ou gigabytes</a:t>
            </a:r>
          </a:p>
          <a:p>
            <a:pPr lvl="1"/>
            <a:r>
              <a:rPr lang="en-US" sz="2400"/>
              <a:t>Usam multithreading por hardware para otimizar o processamento</a:t>
            </a:r>
          </a:p>
          <a:p>
            <a:pPr lvl="1"/>
            <a:r>
              <a:rPr lang="en-US" sz="2400"/>
              <a:t>A memória das GPU é otimizada para largura de banda em vez de latência</a:t>
            </a:r>
          </a:p>
          <a:p>
            <a:pPr lvl="1"/>
            <a:r>
              <a:rPr lang="en-US" sz="2400"/>
              <a:t>Uma GPU é mais paralela que um CPU típico, contend muitos processadores paralelos (MIMD)</a:t>
            </a:r>
            <a:endParaRPr lang="en-US" sz="2400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8D56D89-8A02-4093-924E-75D4C06072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CDCBDC6-8B3C-4A7B-836A-EA9B86218CDE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0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E6863-6703-401B-B4D6-A0709829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Clusters e computadores de grande escala</a:t>
            </a:r>
            <a:endParaRPr lang="en-US" dirty="0"/>
          </a:p>
        </p:txBody>
      </p:sp>
      <p:pic>
        <p:nvPicPr>
          <p:cNvPr id="6" name="Marcador de Posição de Conteúdo 5">
            <a:extLst>
              <a:ext uri="{FF2B5EF4-FFF2-40B4-BE49-F238E27FC236}">
                <a16:creationId xmlns:a16="http://schemas.microsoft.com/office/drawing/2014/main" id="{882F117D-F125-090C-1115-88A2AE0CA2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92425" y="2340769"/>
            <a:ext cx="6467475" cy="3295650"/>
          </a:xfr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9B2D29-CE16-4309-9A70-0A61B906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734D6E5-C442-4407-BB95-02990E556CEA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14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2ED7A3-726E-145F-15DE-DC03987C0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b">
            <a:normAutofit/>
          </a:bodyPr>
          <a:lstStyle/>
          <a:p>
            <a:r>
              <a:rPr lang="pt-PT"/>
              <a:t>Clusters e computadores de grande escala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EC188E2-ADC9-4595-1D20-3686F3815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>
            <a:normAutofit/>
          </a:bodyPr>
          <a:lstStyle/>
          <a:p>
            <a:r>
              <a:rPr lang="pt-PT" b="1"/>
              <a:t>Computadores de grande escala (armazém - WSC)</a:t>
            </a:r>
          </a:p>
          <a:p>
            <a:endParaRPr lang="pt-PT"/>
          </a:p>
          <a:p>
            <a:pPr>
              <a:buFont typeface="Arial" panose="020B0604020202020204" pitchFamily="34" charset="0"/>
              <a:buChar char="•"/>
            </a:pPr>
            <a:r>
              <a:rPr lang="pt-PT"/>
              <a:t>Paralelismo fácil e alargado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/>
              <a:t>Contabilização de custos operacionais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/>
              <a:t>Oportunidades e problemas relacionados com a escala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63D329C-C9AC-1D5F-6A14-67F101EDB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83" r="13371" b="2"/>
          <a:stretch/>
        </p:blipFill>
        <p:spPr>
          <a:xfrm>
            <a:off x="6515944" y="2120900"/>
            <a:ext cx="4287332" cy="3463506"/>
          </a:xfrm>
          <a:prstGeom prst="rect">
            <a:avLst/>
          </a:prstGeom>
          <a:noFill/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806DFAC-C102-6B28-E857-B825B34DE8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pt-PT"/>
              <a:t>outubro de 2020</a:t>
            </a:r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CEF3B80-B018-3BBE-A2CA-E8C57D412943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82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E6863-6703-401B-B4D6-A0709829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Clusters e computadores de grande escala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9B2D29-CE16-4309-9A70-0A61B906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734D6E5-C442-4407-BB95-02990E556CEA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6.7</a:t>
            </a:r>
            <a:endParaRPr lang="en-US" dirty="0"/>
          </a:p>
        </p:txBody>
      </p:sp>
      <p:pic>
        <p:nvPicPr>
          <p:cNvPr id="9" name="Marcador de Posição de Conteúdo 8" descr="Uma imagem com texto, eletrónica&#10;&#10;Descrição gerada automaticamente">
            <a:extLst>
              <a:ext uri="{FF2B5EF4-FFF2-40B4-BE49-F238E27FC236}">
                <a16:creationId xmlns:a16="http://schemas.microsoft.com/office/drawing/2014/main" id="{0D852667-0FE6-1BA3-C830-87E82D198A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803" y="2108200"/>
            <a:ext cx="6190720" cy="3760788"/>
          </a:xfrm>
        </p:spPr>
      </p:pic>
    </p:spTree>
    <p:extLst>
      <p:ext uri="{BB962C8B-B14F-4D97-AF65-F5344CB8AC3E}">
        <p14:creationId xmlns:p14="http://schemas.microsoft.com/office/powerpoint/2010/main" val="1735289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E6863-6703-401B-B4D6-A0709829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Benchmarks e modelos de desempenho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768D6D6-C89A-4D28-A096-956D626C8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b="1"/>
              <a:t>Benchmarks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/>
              <a:t>Benchmarks são programas que testam sistemas de hardware com tarefas exigentes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/>
              <a:t>Os resultados dão indicação do desempenho dos processadores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pt-PT"/>
          </a:p>
          <a:p>
            <a:pPr marL="0" indent="0">
              <a:buNone/>
            </a:pPr>
            <a:r>
              <a:rPr lang="pt-PT" b="1"/>
              <a:t>Modelos de desempenho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/>
              <a:t>Desempenho de operações de vírgula flutuante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/>
              <a:t>Intensidade aritmética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/>
              <a:t>Desempenho de memória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9B2D29-CE16-4309-9A70-0A61B906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734D6E5-C442-4407-BB95-02990E556CEA}"/>
              </a:ext>
            </a:extLst>
          </p:cNvPr>
          <p:cNvSpPr txBox="1"/>
          <p:nvPr/>
        </p:nvSpPr>
        <p:spPr>
          <a:xfrm>
            <a:off x="10525828" y="1368028"/>
            <a:ext cx="629852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/>
              <a:t>6.10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491719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397</Words>
  <Application>Microsoft Office PowerPoint</Application>
  <PresentationFormat>Ecrã Panorâmico</PresentationFormat>
  <Paragraphs>79</Paragraphs>
  <Slides>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5" baseType="lpstr">
      <vt:lpstr>Arial</vt:lpstr>
      <vt:lpstr>Bookman Old Style</vt:lpstr>
      <vt:lpstr>Calibri</vt:lpstr>
      <vt:lpstr>Franklin Gothic Book</vt:lpstr>
      <vt:lpstr>source sans pro</vt:lpstr>
      <vt:lpstr>1_RetrospectVTI</vt:lpstr>
      <vt:lpstr>Sistemas Computacionais</vt:lpstr>
      <vt:lpstr>Índice</vt:lpstr>
      <vt:lpstr>Processadores Multicore e memória partilhada</vt:lpstr>
      <vt:lpstr>Processadores Multicore e memória partilhada</vt:lpstr>
      <vt:lpstr>Unidades de processamento gráfico (GPU)</vt:lpstr>
      <vt:lpstr>Clusters e computadores de grande escala</vt:lpstr>
      <vt:lpstr>Clusters e computadores de grande escala</vt:lpstr>
      <vt:lpstr>Clusters e computadores de grande escala</vt:lpstr>
      <vt:lpstr>Benchmarks e modelos de desempenho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2023-08-02T19:04:00Z</dcterms:modified>
</cp:coreProperties>
</file>