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46" r:id="rId1"/>
  </p:sldMasterIdLst>
  <p:notesMasterIdLst>
    <p:notesMasterId r:id="rId11"/>
  </p:notesMasterIdLst>
  <p:handoutMasterIdLst>
    <p:handoutMasterId r:id="rId12"/>
  </p:handoutMasterIdLst>
  <p:sldIdLst>
    <p:sldId id="257" r:id="rId2"/>
    <p:sldId id="269" r:id="rId3"/>
    <p:sldId id="259" r:id="rId4"/>
    <p:sldId id="283" r:id="rId5"/>
    <p:sldId id="260" r:id="rId6"/>
    <p:sldId id="284" r:id="rId7"/>
    <p:sldId id="286" r:id="rId8"/>
    <p:sldId id="287" r:id="rId9"/>
    <p:sldId id="285" r:id="rId10"/>
  </p:sldIdLst>
  <p:sldSz cx="12192000" cy="6858000"/>
  <p:notesSz cx="6858000" cy="9144000"/>
  <p:defaultTextStyle>
    <a:defPPr rtl="0"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3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8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B928736-AA0B-442D-A1AF-8261F7034BF9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D4F8076-E201-4AD9-9292-9CDC6E4C499D}" type="datetime1">
              <a:rPr lang="pt-PT" smtClean="0"/>
              <a:t>02/08/2023</a:t>
            </a:fld>
            <a:endParaRPr lang="en-US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pt"/>
              <a:t>Clique para editar os Estilos de texto do modelo global</a:t>
            </a:r>
            <a:endParaRPr lang="en-US"/>
          </a:p>
          <a:p>
            <a:pPr lvl="1" rtl="0"/>
            <a:r>
              <a:rPr lang="pt-pt"/>
              <a:t>Segundo nível</a:t>
            </a:r>
          </a:p>
          <a:p>
            <a:pPr lvl="2" rtl="0"/>
            <a:r>
              <a:rPr lang="pt-pt"/>
              <a:t>Terceiro nível</a:t>
            </a:r>
          </a:p>
          <a:p>
            <a:pPr lvl="3" rtl="0"/>
            <a:r>
              <a:rPr lang="pt-pt"/>
              <a:t>Quarto nível</a:t>
            </a:r>
          </a:p>
          <a:p>
            <a:pPr lvl="4" rtl="0"/>
            <a:r>
              <a:rPr lang="pt-pt"/>
              <a:t>Quinto nível</a:t>
            </a:r>
            <a:endParaRPr lang="en-US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CD4F8076-E201-4AD9-9292-9CDC6E4C499D}" type="datetime1">
              <a:rPr lang="pt-PT" smtClean="0"/>
              <a:t>02/08/2023</a:t>
            </a:fld>
            <a:endParaRPr lang="en-US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9C2B151B-D7D1-48E5-8230-5AADBC794F8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6112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CD4F8076-E201-4AD9-9292-9CDC6E4C499D}" type="datetime1">
              <a:rPr lang="pt-PT" smtClean="0"/>
              <a:t>02/08/2023</a:t>
            </a:fld>
            <a:endParaRPr lang="en-US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9C2B151B-D7D1-48E5-8230-5AADBC794F8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8791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CD4F8076-E201-4AD9-9292-9CDC6E4C499D}" type="datetime1">
              <a:rPr lang="pt-PT" smtClean="0"/>
              <a:t>02/08/2023</a:t>
            </a:fld>
            <a:endParaRPr lang="en-US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9C2B151B-D7D1-48E5-8230-5AADBC794F8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7575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CD4F8076-E201-4AD9-9292-9CDC6E4C499D}" type="datetime1">
              <a:rPr lang="pt-PT" smtClean="0"/>
              <a:t>02/08/2023</a:t>
            </a:fld>
            <a:endParaRPr lang="en-US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9C2B151B-D7D1-48E5-8230-5AADBC794F8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8287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CD4F8076-E201-4AD9-9292-9CDC6E4C499D}" type="datetime1">
              <a:rPr lang="pt-PT" smtClean="0"/>
              <a:t>02/08/2023</a:t>
            </a:fld>
            <a:endParaRPr lang="en-US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9C2B151B-D7D1-48E5-8230-5AADBC794F8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4332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/>
              <a:t> 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CD4F8076-E201-4AD9-9292-9CDC6E4C499D}" type="datetime1">
              <a:rPr lang="pt-PT" smtClean="0"/>
              <a:t>02/08/2023</a:t>
            </a:fld>
            <a:endParaRPr lang="en-US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9C2B151B-D7D1-48E5-8230-5AADBC794F8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0670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CD4F8076-E201-4AD9-9292-9CDC6E4C499D}" type="datetime1">
              <a:rPr lang="pt-PT" smtClean="0"/>
              <a:t>02/08/2023</a:t>
            </a:fld>
            <a:endParaRPr lang="en-US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9C2B151B-D7D1-48E5-8230-5AADBC794F8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4011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CD4F8076-E201-4AD9-9292-9CDC6E4C499D}" type="datetime1">
              <a:rPr lang="pt-PT" smtClean="0"/>
              <a:t>02/08/2023</a:t>
            </a:fld>
            <a:endParaRPr lang="en-US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9C2B151B-D7D1-48E5-8230-5AADBC794F8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3436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CD4F8076-E201-4AD9-9292-9CDC6E4C499D}" type="datetime1">
              <a:rPr lang="pt-PT" smtClean="0"/>
              <a:t>02/08/2023</a:t>
            </a:fld>
            <a:endParaRPr lang="en-US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9C2B151B-D7D1-48E5-8230-5AADBC794F8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79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pt-pt" dirty="0"/>
              <a:t>Clique para editar o estilo do título do Modelo Global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3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pt-PT"/>
              <a:t>Clique para editar o estilo de subtítulo do Modelo Global</a:t>
            </a:r>
            <a:endParaRPr lang="en-US" dirty="0"/>
          </a:p>
        </p:txBody>
      </p:sp>
      <p:cxnSp>
        <p:nvCxnSpPr>
          <p:cNvPr id="9" name="Conexão Reta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CED0CAB-5C98-4633-8227-766380E8BC6E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pt-pt" dirty="0"/>
              <a:t>Clique para editar o estilo do título do Modelo Global</a:t>
            </a:r>
            <a:endParaRPr lang="en-US" dirty="0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lIns="45720" tIns="0" rIns="45720" bIns="0" rtlCol="0"/>
          <a:lstStyle>
            <a:lvl1pPr>
              <a:defRPr/>
            </a:lvl1pPr>
          </a:lstStyle>
          <a:p>
            <a:pPr lvl="0" rtl="0"/>
            <a:r>
              <a:rPr lang="pt-pt" dirty="0"/>
              <a:t>Clique para editar os Estilos de texto do modelo global</a:t>
            </a:r>
          </a:p>
          <a:p>
            <a:pPr lvl="1" rtl="0"/>
            <a:r>
              <a:rPr lang="pt-pt" dirty="0"/>
              <a:t>Segundo nível</a:t>
            </a:r>
          </a:p>
          <a:p>
            <a:pPr lvl="2" rtl="0"/>
            <a:r>
              <a:rPr lang="pt-pt" dirty="0"/>
              <a:t>Terceiro nível</a:t>
            </a:r>
          </a:p>
          <a:p>
            <a:pPr lvl="3" rtl="0"/>
            <a:r>
              <a:rPr lang="pt-pt" dirty="0"/>
              <a:t>Quarto nível</a:t>
            </a:r>
          </a:p>
          <a:p>
            <a:pPr lvl="4" rtl="0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222BAA2-AC6B-4746-8053-EDC8606E535A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>
            <a:lvl1pPr>
              <a:defRPr/>
            </a:lvl1pPr>
          </a:lstStyle>
          <a:p>
            <a:pPr rtl="0"/>
            <a:r>
              <a:rPr lang="pt-pt" dirty="0"/>
              <a:t>Clique para editar o estilo do título do Modelo Global</a:t>
            </a:r>
            <a:endParaRPr lang="en-US" dirty="0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pt-PT"/>
              <a:t>Clique para editar os estilos do texto de Modelo Global</a:t>
            </a:r>
          </a:p>
          <a:p>
            <a:pPr lvl="1" rtl="0"/>
            <a:r>
              <a:rPr lang="pt-PT"/>
              <a:t>Segundo nível</a:t>
            </a:r>
          </a:p>
          <a:p>
            <a:pPr lvl="2" rtl="0"/>
            <a:r>
              <a:rPr lang="pt-PT"/>
              <a:t>Terceiro nível</a:t>
            </a:r>
          </a:p>
          <a:p>
            <a:pPr lvl="3" rtl="0"/>
            <a:r>
              <a:rPr lang="pt-PT"/>
              <a:t>Quarto nível</a:t>
            </a:r>
          </a:p>
          <a:p>
            <a:pPr lvl="4" rtl="0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EDC9CF0-46A2-4AC7-9FA2-8EC67FAC0032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Marcador de Posição do Número do Diapositivo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pt-pt" dirty="0"/>
              <a:t>Clique para editar o estilo do título do Modelo Global</a:t>
            </a:r>
            <a:endParaRPr lang="en-US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pt-PT"/>
              <a:t>Clique para editar os estilos do texto de Modelo Global</a:t>
            </a:r>
          </a:p>
          <a:p>
            <a:pPr lvl="1" rtl="0"/>
            <a:r>
              <a:rPr lang="pt-PT"/>
              <a:t>Segundo nível</a:t>
            </a:r>
          </a:p>
          <a:p>
            <a:pPr lvl="2" rtl="0"/>
            <a:r>
              <a:rPr lang="pt-PT"/>
              <a:t>Terceiro nível</a:t>
            </a:r>
          </a:p>
          <a:p>
            <a:pPr lvl="3" rtl="0"/>
            <a:r>
              <a:rPr lang="pt-PT"/>
              <a:t>Quarto nível</a:t>
            </a:r>
          </a:p>
          <a:p>
            <a:pPr lvl="4" rtl="0"/>
            <a:r>
              <a:rPr lang="pt-PT"/>
              <a:t>Quinto nível</a:t>
            </a:r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36BAFE5-8917-3F8B-BEDC-7D8B35B2A8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2247" y="221605"/>
            <a:ext cx="938564" cy="897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66AB9C85-D82D-28AC-C1ED-4A464E936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outubro de 2020</a:t>
            </a:r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60889816-6EC7-8F55-76B9-0C80F9D22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10" name="Marcador de Posição do Número do Diapositivo 9">
            <a:extLst>
              <a:ext uri="{FF2B5EF4-FFF2-40B4-BE49-F238E27FC236}">
                <a16:creationId xmlns:a16="http://schemas.microsoft.com/office/drawing/2014/main" id="{8EBEFBD4-34BC-7606-DC0A-D3EB9D5E0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c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pt-pt" dirty="0"/>
              <a:t>Clique para editar o estilo do título do Modelo Global</a:t>
            </a:r>
            <a:endParaRPr lang="en-US" dirty="0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3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-PT"/>
              <a:t>Clique para editar os estilos do texto de Modelo Global</a:t>
            </a:r>
          </a:p>
        </p:txBody>
      </p:sp>
      <p:cxnSp>
        <p:nvCxnSpPr>
          <p:cNvPr id="9" name="Conexão Reta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582FB0-8268-4450-AEFB-7C755E727544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Marcador de Posição do Número do Diapositivo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 hasCustomPrompt="1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t-pt" dirty="0"/>
              <a:t>Clique para editar o estilo do título do Modelo Global</a:t>
            </a:r>
            <a:endParaRPr lang="en-US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 hasCustomPrompt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>
            <a:lvl1pPr>
              <a:defRPr/>
            </a:lvl1pPr>
          </a:lstStyle>
          <a:p>
            <a:pPr lvl="0" rtl="0"/>
            <a:r>
              <a:rPr lang="pt-pt" dirty="0"/>
              <a:t>Clique para editar os Estilos de texto do modelo global</a:t>
            </a:r>
          </a:p>
          <a:p>
            <a:pPr lvl="1" rtl="0"/>
            <a:r>
              <a:rPr lang="pt-pt" dirty="0"/>
              <a:t>Segundo nível</a:t>
            </a:r>
          </a:p>
          <a:p>
            <a:pPr lvl="2" rtl="0"/>
            <a:r>
              <a:rPr lang="pt-pt" dirty="0"/>
              <a:t>Terceiro nível</a:t>
            </a:r>
          </a:p>
          <a:p>
            <a:pPr lvl="3" rtl="0"/>
            <a:r>
              <a:rPr lang="pt-pt" dirty="0"/>
              <a:t>Quarto nível</a:t>
            </a:r>
          </a:p>
          <a:p>
            <a:pPr lvl="4" rtl="0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 hasCustomPrompt="1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>
            <a:lvl1pPr>
              <a:defRPr/>
            </a:lvl1pPr>
          </a:lstStyle>
          <a:p>
            <a:pPr lvl="0" rtl="0"/>
            <a:r>
              <a:rPr lang="pt-pt" dirty="0"/>
              <a:t>Clique para editar os Estilos de texto do modelo global</a:t>
            </a:r>
          </a:p>
          <a:p>
            <a:pPr lvl="1" rtl="0"/>
            <a:r>
              <a:rPr lang="pt-pt" dirty="0"/>
              <a:t>Segundo nível</a:t>
            </a:r>
          </a:p>
          <a:p>
            <a:pPr lvl="2" rtl="0"/>
            <a:r>
              <a:rPr lang="pt-pt" dirty="0"/>
              <a:t>Terceiro nível</a:t>
            </a:r>
          </a:p>
          <a:p>
            <a:pPr lvl="3" rtl="0"/>
            <a:r>
              <a:rPr lang="pt-pt" dirty="0"/>
              <a:t>Quarto nível</a:t>
            </a:r>
          </a:p>
          <a:p>
            <a:pPr lvl="4" rtl="0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pt-PT"/>
              <a:t>outubro de 2020</a:t>
            </a:r>
            <a:endParaRPr lang="en-US"/>
          </a:p>
        </p:txBody>
      </p:sp>
      <p:sp>
        <p:nvSpPr>
          <p:cNvPr id="9" name="Marcador de Posição do Rodapé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Marcador de Posição do Número do Diapositivo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 hasCustomPrompt="1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t-pt" dirty="0"/>
              <a:t>Clique para editar o estilo do título do Modelo Global</a:t>
            </a:r>
            <a:endParaRPr lang="en-US" dirty="0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 hasCustomPrompt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pt" dirty="0"/>
              <a:t>Clique para editar os estilos de texto do Modelo Global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 hasCustomPrompt="1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>
            <a:lvl1pPr>
              <a:defRPr/>
            </a:lvl1pPr>
          </a:lstStyle>
          <a:p>
            <a:pPr lvl="0" rtl="0"/>
            <a:r>
              <a:rPr lang="pt-pt" dirty="0"/>
              <a:t>Clique para editar os Estilos de texto do modelo global</a:t>
            </a:r>
          </a:p>
          <a:p>
            <a:pPr lvl="1" rtl="0"/>
            <a:r>
              <a:rPr lang="pt-pt" dirty="0"/>
              <a:t>Segundo nível</a:t>
            </a:r>
          </a:p>
          <a:p>
            <a:pPr lvl="2" rtl="0"/>
            <a:r>
              <a:rPr lang="pt-pt" dirty="0"/>
              <a:t>Terceiro nível</a:t>
            </a:r>
          </a:p>
          <a:p>
            <a:pPr lvl="3" rtl="0"/>
            <a:r>
              <a:rPr lang="pt-pt" dirty="0"/>
              <a:t>Quarto nível</a:t>
            </a:r>
          </a:p>
          <a:p>
            <a:pPr lvl="4" rtl="0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pt" dirty="0"/>
              <a:t>Clique para editar os estilos de texto do Modelo Global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 hasCustomPrompt="1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>
            <a:lvl1pPr>
              <a:defRPr/>
            </a:lvl1pPr>
          </a:lstStyle>
          <a:p>
            <a:pPr lvl="0" rtl="0"/>
            <a:r>
              <a:rPr lang="pt-pt" dirty="0"/>
              <a:t>Clique para editar os estilos de texto do Modelo Global</a:t>
            </a:r>
          </a:p>
          <a:p>
            <a:pPr lvl="1" rtl="0"/>
            <a:r>
              <a:rPr lang="pt-pt" dirty="0"/>
              <a:t>Segundo nível</a:t>
            </a:r>
          </a:p>
          <a:p>
            <a:pPr lvl="2" rtl="0"/>
            <a:r>
              <a:rPr lang="pt-pt" dirty="0"/>
              <a:t>Terceiro nível</a:t>
            </a:r>
          </a:p>
          <a:p>
            <a:pPr lvl="3" rtl="0"/>
            <a:r>
              <a:rPr lang="pt-pt" dirty="0"/>
              <a:t>Quarto nível</a:t>
            </a:r>
          </a:p>
          <a:p>
            <a:pPr lvl="4" rtl="0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25BCC9B-3D00-4038-B827-05429894F1D1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11" name="Marcador de Posição do Rodapé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Marcador de Posição do Número do Diapositivo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pt-pt" dirty="0"/>
              <a:t>Clique para editar o estilo do título do Modelo Global</a:t>
            </a:r>
            <a:endParaRPr lang="en-US" dirty="0"/>
          </a:p>
        </p:txBody>
      </p:sp>
      <p:sp>
        <p:nvSpPr>
          <p:cNvPr id="6" name="Marcador de Posição da Data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E5B8D0D-025A-4217-B697-16EEC070DDC8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7" name="Marcador de Posição do Rodapé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Marcador de Posição do Número do Diapositivo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A763092-FB88-4F2E-B7A9-6AD9CA079CD0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pt-PT"/>
              <a:t>Clique para editar os estilos do texto de Modelo Global</a:t>
            </a:r>
          </a:p>
          <a:p>
            <a:pPr lvl="1" rtl="0"/>
            <a:r>
              <a:rPr lang="pt-PT"/>
              <a:t>Segundo nível</a:t>
            </a:r>
          </a:p>
          <a:p>
            <a:pPr lvl="2" rtl="0"/>
            <a:r>
              <a:rPr lang="pt-PT"/>
              <a:t>Terceiro nível</a:t>
            </a:r>
          </a:p>
          <a:p>
            <a:pPr lvl="3" rtl="0"/>
            <a:r>
              <a:rPr lang="pt-PT"/>
              <a:t>Quarto nível</a:t>
            </a:r>
          </a:p>
          <a:p>
            <a:pPr lvl="4" rtl="0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t-pt" dirty="0"/>
              <a:t>Clique para editar os estilos de texto do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E55777FD-C41C-4ED6-9788-E0BDB29FE28C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 rtl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Marcador de Posição da Imagem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1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E2C937DC-1FD7-45E0-8375-82F139FBDB0A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pt-pt" dirty="0"/>
              <a:t>Clique para editar o estilo do título do Modelo Global</a:t>
            </a:r>
            <a:endParaRPr lang="en-US" dirty="0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pt-pt"/>
              <a:t>Clique para editar os Estilos de texto do modelo global</a:t>
            </a:r>
          </a:p>
          <a:p>
            <a:pPr lvl="1" rtl="0"/>
            <a:r>
              <a:rPr lang="pt-pt"/>
              <a:t>Segundo nível</a:t>
            </a:r>
          </a:p>
          <a:p>
            <a:pPr lvl="2" rtl="0"/>
            <a:r>
              <a:rPr lang="pt-pt"/>
              <a:t>Terceiro nível</a:t>
            </a:r>
          </a:p>
          <a:p>
            <a:pPr lvl="3" rtl="0"/>
            <a:r>
              <a:rPr lang="pt-pt"/>
              <a:t>Quarto nível</a:t>
            </a:r>
          </a:p>
          <a:p>
            <a:pPr lvl="4" rtl="0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1F5BAF06-A1C3-41CD-B482-A3F55490B9C6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10" name="Conexão Reta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creativecommons.org/licenses/by/4.0/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tângulo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639097"/>
            <a:ext cx="6253317" cy="3686015"/>
          </a:xfrm>
        </p:spPr>
        <p:txBody>
          <a:bodyPr rtlCol="0">
            <a:normAutofit/>
          </a:bodyPr>
          <a:lstStyle/>
          <a:p>
            <a:pPr rtl="0"/>
            <a:r>
              <a:rPr lang="pt-PT" sz="6000" dirty="0"/>
              <a:t>Sistemas Computacionais</a:t>
            </a:r>
            <a:endParaRPr lang="pt-pt" sz="60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9753" y="4672739"/>
            <a:ext cx="6269347" cy="1021498"/>
          </a:xfrm>
        </p:spPr>
        <p:txBody>
          <a:bodyPr rtlCol="0">
            <a:normAutofit/>
          </a:bodyPr>
          <a:lstStyle/>
          <a:p>
            <a:pPr rtl="0"/>
            <a:r>
              <a:rPr lang="pt-PT" sz="1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Tópico 4 (</a:t>
            </a:r>
            <a:r>
              <a:rPr lang="pt-PT" sz="1700">
                <a:solidFill>
                  <a:schemeClr val="tx1">
                    <a:lumMod val="85000"/>
                    <a:lumOff val="15000"/>
                  </a:schemeClr>
                </a:solidFill>
              </a:rPr>
              <a:t>Parte 2)</a:t>
            </a:r>
            <a:endParaRPr lang="pt-PT" sz="1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rtl="0"/>
            <a:r>
              <a:rPr lang="pt-PT" sz="1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PARALELISMO</a:t>
            </a:r>
            <a:endParaRPr lang="pt-pt" sz="1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Imagem 4" descr="Uma imagem com um edifício, espaço de repouso, banco, área lateral&#10;&#10;Descrição gerada automaticamente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Conexão Reta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>
            <a:extLst>
              <a:ext uri="{FF2B5EF4-FFF2-40B4-BE49-F238E27FC236}">
                <a16:creationId xmlns:a16="http://schemas.microsoft.com/office/drawing/2014/main" id="{4AF8CA5F-4154-3595-F3DC-B71C19B850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1600" y="382713"/>
            <a:ext cx="2857500" cy="78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49632BB7-E764-D087-B464-5103762A6A1A}"/>
              </a:ext>
            </a:extLst>
          </p:cNvPr>
          <p:cNvSpPr txBox="1"/>
          <p:nvPr/>
        </p:nvSpPr>
        <p:spPr>
          <a:xfrm>
            <a:off x="5289753" y="5973511"/>
            <a:ext cx="2744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/>
              <a:t>Vitor Rocio, outubro 2020 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B78C4BD6-515A-4746-4EE0-C3C06A585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0667" y="6139756"/>
            <a:ext cx="860246" cy="300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3DBF378F-33D1-CE67-FBD2-BA732E084F48}"/>
              </a:ext>
            </a:extLst>
          </p:cNvPr>
          <p:cNvSpPr txBox="1"/>
          <p:nvPr/>
        </p:nvSpPr>
        <p:spPr>
          <a:xfrm>
            <a:off x="8701600" y="6488240"/>
            <a:ext cx="285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900" b="0" i="0" dirty="0">
                <a:solidFill>
                  <a:srgbClr val="464646"/>
                </a:solidFill>
                <a:effectLst/>
                <a:latin typeface="source sans pro" panose="020B0503030403020204" pitchFamily="34" charset="0"/>
              </a:rPr>
              <a:t>Este trabalho está licenciado com uma Licença </a:t>
            </a:r>
            <a:r>
              <a:rPr lang="pt-PT" sz="900" b="0" i="0" u="none" strike="noStrike" dirty="0">
                <a:solidFill>
                  <a:srgbClr val="049CCF"/>
                </a:solidFill>
                <a:effectLst/>
                <a:latin typeface="source sans pro" panose="020B0503030403020204" pitchFamily="34" charset="0"/>
                <a:hlinkClick r:id="rId6"/>
              </a:rPr>
              <a:t>Creative </a:t>
            </a:r>
            <a:r>
              <a:rPr lang="pt-PT" sz="900" b="0" i="0" u="none" strike="noStrike" dirty="0" err="1">
                <a:solidFill>
                  <a:srgbClr val="049CCF"/>
                </a:solidFill>
                <a:effectLst/>
                <a:latin typeface="source sans pro" panose="020B0503030403020204" pitchFamily="34" charset="0"/>
                <a:hlinkClick r:id="rId6"/>
              </a:rPr>
              <a:t>Commons</a:t>
            </a:r>
            <a:r>
              <a:rPr lang="pt-PT" sz="900" b="0" i="0" u="none" strike="noStrike">
                <a:solidFill>
                  <a:srgbClr val="049CCF"/>
                </a:solidFill>
                <a:effectLst/>
                <a:latin typeface="source sans pro" panose="020B0503030403020204" pitchFamily="34" charset="0"/>
                <a:hlinkClick r:id="rId6"/>
              </a:rPr>
              <a:t> - Atribuição 4.0 Internacional</a:t>
            </a:r>
            <a:r>
              <a:rPr lang="pt-PT" sz="900" b="0" i="0">
                <a:solidFill>
                  <a:srgbClr val="464646"/>
                </a:solidFill>
                <a:effectLst/>
                <a:latin typeface="source sans pro" panose="020B0503030403020204" pitchFamily="34" charset="0"/>
              </a:rPr>
              <a:t>.</a:t>
            </a:r>
            <a:endParaRPr lang="pt-PT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146CDE-7661-419B-981E-974B3B540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Índice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43D95DE9-1FBD-40AB-A5D7-54C9A15EC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PT" dirty="0"/>
              <a:t>4.1. Introdução</a:t>
            </a:r>
          </a:p>
          <a:p>
            <a:r>
              <a:rPr lang="pt-PT" dirty="0"/>
              <a:t>4.2. Criação de programas que correm em paralelo</a:t>
            </a:r>
          </a:p>
          <a:p>
            <a:r>
              <a:rPr lang="pt-PT" dirty="0"/>
              <a:t>4.3. SISD, MIMD, SIMD, SPMD e </a:t>
            </a:r>
            <a:r>
              <a:rPr lang="pt-PT" dirty="0" err="1"/>
              <a:t>Vector</a:t>
            </a:r>
            <a:endParaRPr lang="pt-PT" dirty="0"/>
          </a:p>
          <a:p>
            <a:r>
              <a:rPr lang="pt-PT" dirty="0"/>
              <a:t>4.4. </a:t>
            </a:r>
            <a:r>
              <a:rPr lang="pt-PT" i="1" dirty="0" err="1"/>
              <a:t>Multithreading</a:t>
            </a:r>
            <a:r>
              <a:rPr lang="pt-PT" dirty="0"/>
              <a:t> por hardware</a:t>
            </a:r>
          </a:p>
          <a:p>
            <a:r>
              <a:rPr lang="pt-PT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4.5. Processadores </a:t>
            </a:r>
            <a:r>
              <a:rPr lang="pt-PT" b="1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Multicore</a:t>
            </a:r>
            <a:r>
              <a:rPr lang="pt-PT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 outros multiprocessadores de memória partilhada</a:t>
            </a:r>
          </a:p>
          <a:p>
            <a:r>
              <a:rPr lang="pt-PT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4.6. Introdução às Unidades de Processamento Gráfico (GPU)</a:t>
            </a:r>
          </a:p>
          <a:p>
            <a:r>
              <a:rPr lang="pt-PT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4.7. Clusters e Computadores de Grande Escala</a:t>
            </a:r>
          </a:p>
          <a:p>
            <a:r>
              <a:rPr lang="pt-PT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4.8, </a:t>
            </a:r>
            <a:r>
              <a:rPr lang="pt-PT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Benchmarks</a:t>
            </a:r>
            <a:r>
              <a:rPr lang="pt-PT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para multiprocessadores e modelos de desempenho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011447A2-3326-4AFB-ABDE-35B6264396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18426" y="6446838"/>
            <a:ext cx="2584850" cy="365125"/>
          </a:xfrm>
        </p:spPr>
        <p:txBody>
          <a:bodyPr/>
          <a:lstStyle/>
          <a:p>
            <a:r>
              <a:rPr lang="en-US"/>
              <a:t>outubro de 2020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ED0A512-730C-47A2-8364-9BEA0A77C27B}"/>
              </a:ext>
            </a:extLst>
          </p:cNvPr>
          <p:cNvSpPr txBox="1"/>
          <p:nvPr/>
        </p:nvSpPr>
        <p:spPr>
          <a:xfrm>
            <a:off x="8686800" y="5932156"/>
            <a:ext cx="3126177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PT" sz="1400" dirty="0">
                <a:latin typeface="+mj-lt"/>
              </a:rPr>
              <a:t>Cf. Patterson &amp; </a:t>
            </a:r>
            <a:r>
              <a:rPr lang="pt-PT" sz="1400" dirty="0" err="1">
                <a:latin typeface="+mj-lt"/>
              </a:rPr>
              <a:t>Hennessy</a:t>
            </a:r>
            <a:r>
              <a:rPr lang="pt-PT" sz="1400" dirty="0">
                <a:latin typeface="+mj-lt"/>
              </a:rPr>
              <a:t>, Cap</a:t>
            </a:r>
            <a:r>
              <a:rPr lang="pt-PT" sz="1400">
                <a:latin typeface="+mj-lt"/>
              </a:rPr>
              <a:t>. 6</a:t>
            </a:r>
            <a:endParaRPr lang="en-US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98355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9AD010-EE1D-4A6A-B2C1-893EC5ED6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/>
              <a:t>Processadores Multicore e memória partilhada</a:t>
            </a:r>
            <a:endParaRPr lang="en-US" dirty="0"/>
          </a:p>
        </p:txBody>
      </p:sp>
      <p:pic>
        <p:nvPicPr>
          <p:cNvPr id="7" name="Marcador de Posição de Conteúdo 6">
            <a:extLst>
              <a:ext uri="{FF2B5EF4-FFF2-40B4-BE49-F238E27FC236}">
                <a16:creationId xmlns:a16="http://schemas.microsoft.com/office/drawing/2014/main" id="{8445B6EF-5DAD-E1D7-C426-7A363A76E1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683000" y="2807494"/>
            <a:ext cx="4886325" cy="2362200"/>
          </a:xfrm>
        </p:spPr>
      </p:pic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3BD8954A-D8F4-4293-B73F-25453B01F3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18426" y="6446838"/>
            <a:ext cx="2584850" cy="365125"/>
          </a:xfrm>
        </p:spPr>
        <p:txBody>
          <a:bodyPr/>
          <a:lstStyle/>
          <a:p>
            <a:r>
              <a:rPr lang="pt-PT"/>
              <a:t>outubro de 2020</a:t>
            </a:r>
            <a:endParaRPr lang="en-US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80104B1-79DB-42A6-86B8-F485970C47D8}"/>
              </a:ext>
            </a:extLst>
          </p:cNvPr>
          <p:cNvSpPr txBox="1"/>
          <p:nvPr/>
        </p:nvSpPr>
        <p:spPr>
          <a:xfrm>
            <a:off x="10644001" y="1368028"/>
            <a:ext cx="511679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/>
              <a:t>6.5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633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05403B-97E7-4640-9627-41F26EF4E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/>
              <a:t>Processadores Multicore e memória partilhada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84AB5D85-7ED1-4051-9C70-70887405F9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b="1"/>
          </a:p>
          <a:p>
            <a:r>
              <a:rPr lang="en-US" b="1"/>
              <a:t>UMA (unified memory address) </a:t>
            </a:r>
            <a:r>
              <a:rPr lang="en-US"/>
              <a:t>- a latência de acesso à memória é a mesma qualquer que seja o processador a realizar a operação;</a:t>
            </a:r>
          </a:p>
          <a:p>
            <a:endParaRPr lang="en-US"/>
          </a:p>
          <a:p>
            <a:r>
              <a:rPr lang="en-US" b="1"/>
              <a:t>NUMA (non-unified memory address) </a:t>
            </a:r>
            <a:r>
              <a:rPr lang="en-US"/>
              <a:t>- embora partilhem o mesmo espaço de endereçamento, a memórias físicas estão ligadas aos vários processadores, e as latências podem ser diferentes consoante o processador e a localização física do endereço de memória em acesso.</a:t>
            </a:r>
            <a:endParaRPr lang="en-US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4A3EF7DE-7AAC-4895-A2D4-9EBA6CD46D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18426" y="6446838"/>
            <a:ext cx="2584850" cy="365125"/>
          </a:xfrm>
        </p:spPr>
        <p:txBody>
          <a:bodyPr/>
          <a:lstStyle/>
          <a:p>
            <a:r>
              <a:rPr lang="pt-PT"/>
              <a:t>outubro de 2020</a:t>
            </a:r>
            <a:endParaRPr lang="en-US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E9FFD72-42E9-4A99-9B08-40DBC5977C0C}"/>
              </a:ext>
            </a:extLst>
          </p:cNvPr>
          <p:cNvSpPr txBox="1"/>
          <p:nvPr/>
        </p:nvSpPr>
        <p:spPr>
          <a:xfrm>
            <a:off x="10644001" y="1368028"/>
            <a:ext cx="511679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/>
              <a:t>6.5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02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C458FD-6A09-4550-89FF-518A81B68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Unidades de processamento gráfico (GPU)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352A2517-4263-4780-A6D9-626866217D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pt-PT" sz="2400"/>
              <a:t>Os GPU são aceleradores que complementam o CPU</a:t>
            </a:r>
          </a:p>
          <a:p>
            <a:pPr lvl="1"/>
            <a:r>
              <a:rPr lang="en-US" sz="2400"/>
              <a:t>Não precisam de realizar todas as tarefas, mas as que fazem têm de ser rápidas</a:t>
            </a:r>
          </a:p>
          <a:p>
            <a:pPr lvl="1"/>
            <a:r>
              <a:rPr lang="en-US" sz="2400"/>
              <a:t>O tamanho dos problemas típicos é da ordem dos megabytes ou gigabytes</a:t>
            </a:r>
          </a:p>
          <a:p>
            <a:pPr lvl="1"/>
            <a:r>
              <a:rPr lang="en-US" sz="2400"/>
              <a:t>Usam multithreading por hardware para otimizar o processamento</a:t>
            </a:r>
          </a:p>
          <a:p>
            <a:pPr lvl="1"/>
            <a:r>
              <a:rPr lang="en-US" sz="2400"/>
              <a:t>A memória das GPU é otimizada para largura de banda em vez de latência</a:t>
            </a:r>
          </a:p>
          <a:p>
            <a:pPr lvl="1"/>
            <a:r>
              <a:rPr lang="en-US" sz="2400"/>
              <a:t>Uma GPU é mais paralela que um CPU típico, contend muitos processadores paralelos (MIMD)</a:t>
            </a:r>
            <a:endParaRPr lang="en-US" sz="2400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58D56D89-8A02-4093-924E-75D4C06072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18426" y="6446838"/>
            <a:ext cx="2584850" cy="365125"/>
          </a:xfrm>
        </p:spPr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CDCBDC6-8B3C-4A7B-836A-EA9B86218CDE}"/>
              </a:ext>
            </a:extLst>
          </p:cNvPr>
          <p:cNvSpPr txBox="1"/>
          <p:nvPr/>
        </p:nvSpPr>
        <p:spPr>
          <a:xfrm>
            <a:off x="10644001" y="1368028"/>
            <a:ext cx="511679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/>
              <a:t>6.6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00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1E6863-6703-401B-B4D6-A07098296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Clusters e computadores de grande escala</a:t>
            </a:r>
            <a:endParaRPr lang="en-US" dirty="0"/>
          </a:p>
        </p:txBody>
      </p:sp>
      <p:pic>
        <p:nvPicPr>
          <p:cNvPr id="6" name="Marcador de Posição de Conteúdo 5">
            <a:extLst>
              <a:ext uri="{FF2B5EF4-FFF2-40B4-BE49-F238E27FC236}">
                <a16:creationId xmlns:a16="http://schemas.microsoft.com/office/drawing/2014/main" id="{882F117D-F125-090C-1115-88A2AE0CA2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92425" y="2340769"/>
            <a:ext cx="6467475" cy="3295650"/>
          </a:xfrm>
        </p:spPr>
      </p:pic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4C9B2D29-CE16-4309-9A70-0A61B90636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18426" y="6446838"/>
            <a:ext cx="2584850" cy="365125"/>
          </a:xfrm>
        </p:spPr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734D6E5-C442-4407-BB95-02990E556CEA}"/>
              </a:ext>
            </a:extLst>
          </p:cNvPr>
          <p:cNvSpPr txBox="1"/>
          <p:nvPr/>
        </p:nvSpPr>
        <p:spPr>
          <a:xfrm>
            <a:off x="10644001" y="1368028"/>
            <a:ext cx="511679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/>
              <a:t>6.7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714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2ED7A3-726E-145F-15DE-DC03987C0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anchor="b">
            <a:normAutofit/>
          </a:bodyPr>
          <a:lstStyle/>
          <a:p>
            <a:r>
              <a:rPr lang="pt-PT"/>
              <a:t>Clusters e computadores de grande escala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EC188E2-ADC9-4595-1D20-3686F38154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>
            <a:normAutofit/>
          </a:bodyPr>
          <a:lstStyle/>
          <a:p>
            <a:r>
              <a:rPr lang="pt-PT" b="1"/>
              <a:t>Computadores de grande escala (armazém - WSC)</a:t>
            </a:r>
          </a:p>
          <a:p>
            <a:endParaRPr lang="pt-PT"/>
          </a:p>
          <a:p>
            <a:pPr>
              <a:buFont typeface="Arial" panose="020B0604020202020204" pitchFamily="34" charset="0"/>
              <a:buChar char="•"/>
            </a:pPr>
            <a:r>
              <a:rPr lang="pt-PT"/>
              <a:t>Paralelismo fácil e alargado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/>
              <a:t>Contabilização de custos operacionais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/>
              <a:t>Oportunidades e problemas relacionados com a escala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163D329C-C9AC-1D5F-6A14-67F101EDB3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883" r="13371" b="2"/>
          <a:stretch/>
        </p:blipFill>
        <p:spPr>
          <a:xfrm>
            <a:off x="6515944" y="2120900"/>
            <a:ext cx="4287332" cy="3463506"/>
          </a:xfrm>
          <a:prstGeom prst="rect">
            <a:avLst/>
          </a:prstGeom>
          <a:noFill/>
        </p:spPr>
      </p:pic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2806DFAC-C102-6B28-E857-B825B34DE8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18426" y="6446838"/>
            <a:ext cx="2584850" cy="365125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pt-PT"/>
              <a:t>outubro de 2020</a:t>
            </a:r>
            <a:endParaRPr lang="en-US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CEF3B80-B018-3BBE-A2CA-E8C57D412943}"/>
              </a:ext>
            </a:extLst>
          </p:cNvPr>
          <p:cNvSpPr txBox="1"/>
          <p:nvPr/>
        </p:nvSpPr>
        <p:spPr>
          <a:xfrm>
            <a:off x="10644001" y="1368028"/>
            <a:ext cx="511679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/>
              <a:t>6.7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182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1E6863-6703-401B-B4D6-A07098296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Clusters e computadores de grande escala</a:t>
            </a:r>
            <a:endParaRPr lang="en-US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4C9B2D29-CE16-4309-9A70-0A61B90636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18426" y="6446838"/>
            <a:ext cx="2584850" cy="365125"/>
          </a:xfrm>
        </p:spPr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734D6E5-C442-4407-BB95-02990E556CEA}"/>
              </a:ext>
            </a:extLst>
          </p:cNvPr>
          <p:cNvSpPr txBox="1"/>
          <p:nvPr/>
        </p:nvSpPr>
        <p:spPr>
          <a:xfrm>
            <a:off x="10644001" y="1368028"/>
            <a:ext cx="511679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/>
              <a:t>6.7</a:t>
            </a:r>
            <a:endParaRPr lang="en-US" dirty="0"/>
          </a:p>
        </p:txBody>
      </p:sp>
      <p:pic>
        <p:nvPicPr>
          <p:cNvPr id="9" name="Marcador de Posição de Conteúdo 8" descr="Uma imagem com texto, eletrónica&#10;&#10;Descrição gerada automaticamente">
            <a:extLst>
              <a:ext uri="{FF2B5EF4-FFF2-40B4-BE49-F238E27FC236}">
                <a16:creationId xmlns:a16="http://schemas.microsoft.com/office/drawing/2014/main" id="{0D852667-0FE6-1BA3-C830-87E82D198A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803" y="2108200"/>
            <a:ext cx="6190720" cy="3760788"/>
          </a:xfrm>
        </p:spPr>
      </p:pic>
    </p:spTree>
    <p:extLst>
      <p:ext uri="{BB962C8B-B14F-4D97-AF65-F5344CB8AC3E}">
        <p14:creationId xmlns:p14="http://schemas.microsoft.com/office/powerpoint/2010/main" val="1735289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1E6863-6703-401B-B4D6-A07098296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Benchmarks e modelos de desempenho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1768D6D6-C89A-4D28-A096-956D626C8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PT" b="1"/>
              <a:t>Benchmarks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t-PT"/>
              <a:t>Benchmarks são programas que testam sistemas de hardware com tarefas exigentes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t-PT"/>
              <a:t>Os resultados dão indicação do desempenho dos processadores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pt-PT"/>
          </a:p>
          <a:p>
            <a:pPr marL="0" indent="0">
              <a:buNone/>
            </a:pPr>
            <a:r>
              <a:rPr lang="pt-PT" b="1"/>
              <a:t>Modelos de desempenho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t-PT"/>
              <a:t>Desempenho de operações de vírgula flutuante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t-PT"/>
              <a:t>Intensidade aritmética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t-PT"/>
              <a:t>Desempenho de memória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4C9B2D29-CE16-4309-9A70-0A61B90636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18426" y="6446838"/>
            <a:ext cx="2584850" cy="365125"/>
          </a:xfrm>
        </p:spPr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734D6E5-C442-4407-BB95-02990E556CEA}"/>
              </a:ext>
            </a:extLst>
          </p:cNvPr>
          <p:cNvSpPr txBox="1"/>
          <p:nvPr/>
        </p:nvSpPr>
        <p:spPr>
          <a:xfrm>
            <a:off x="10525828" y="1368028"/>
            <a:ext cx="629852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/>
              <a:t>6.10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491719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65_TF56160789" id="{81F3A797-2DB1-43D6-A0DF-052D6582437D}" vid="{63A9F976-DBE9-4804-AF5A-308C077DB90B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{5F6573A8-4E49-42EA-A405-989D63B5A554}tf56160789_win32</Template>
  <TotalTime>0</TotalTime>
  <Words>397</Words>
  <Application>Microsoft Office PowerPoint</Application>
  <PresentationFormat>Ecrã Panorâmico</PresentationFormat>
  <Paragraphs>79</Paragraphs>
  <Slides>9</Slides>
  <Notes>9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9</vt:i4>
      </vt:variant>
    </vt:vector>
  </HeadingPairs>
  <TitlesOfParts>
    <vt:vector size="15" baseType="lpstr">
      <vt:lpstr>Arial</vt:lpstr>
      <vt:lpstr>Bookman Old Style</vt:lpstr>
      <vt:lpstr>Calibri</vt:lpstr>
      <vt:lpstr>Franklin Gothic Book</vt:lpstr>
      <vt:lpstr>source sans pro</vt:lpstr>
      <vt:lpstr>1_RetrospectVTI</vt:lpstr>
      <vt:lpstr>Sistemas Computacionais</vt:lpstr>
      <vt:lpstr>Índice</vt:lpstr>
      <vt:lpstr>Processadores Multicore e memória partilhada</vt:lpstr>
      <vt:lpstr>Processadores Multicore e memória partilhada</vt:lpstr>
      <vt:lpstr>Unidades de processamento gráfico (GPU)</vt:lpstr>
      <vt:lpstr>Clusters e computadores de grande escala</vt:lpstr>
      <vt:lpstr>Clusters e computadores de grande escala</vt:lpstr>
      <vt:lpstr>Clusters e computadores de grande escala</vt:lpstr>
      <vt:lpstr>Benchmarks e modelos de desempenho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2020-10-05T13:06:03Z</dcterms:created>
  <dcterms:modified xsi:type="dcterms:W3CDTF">2023-08-02T19:04:00Z</dcterms:modified>
</cp:coreProperties>
</file>