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287" r:id="rId2"/>
    <p:sldId id="258" r:id="rId3"/>
    <p:sldId id="301" r:id="rId4"/>
    <p:sldId id="302" r:id="rId5"/>
    <p:sldId id="308" r:id="rId6"/>
    <p:sldId id="304" r:id="rId7"/>
    <p:sldId id="307" r:id="rId8"/>
    <p:sldId id="271" r:id="rId9"/>
    <p:sldId id="306" r:id="rId10"/>
    <p:sldId id="290" r:id="rId11"/>
    <p:sldId id="265" r:id="rId12"/>
    <p:sldId id="264" r:id="rId13"/>
    <p:sldId id="266" r:id="rId14"/>
    <p:sldId id="260" r:id="rId15"/>
    <p:sldId id="277" r:id="rId16"/>
    <p:sldId id="291" r:id="rId17"/>
    <p:sldId id="298" r:id="rId18"/>
    <p:sldId id="279" r:id="rId19"/>
  </p:sldIdLst>
  <p:sldSz cx="9144000" cy="5143500" type="screen16x9"/>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521415D9-36F7-43E2-AB2F-B90AF26B5E84}">
      <p14:sectionLst xmlns:p14="http://schemas.microsoft.com/office/powerpoint/2010/main">
        <p14:section name="Secção Predefinida" id="{C70988B2-911B-41FD-9E18-C6EC4F866737}">
          <p14:sldIdLst>
            <p14:sldId id="287"/>
            <p14:sldId id="258"/>
            <p14:sldId id="301"/>
            <p14:sldId id="302"/>
            <p14:sldId id="308"/>
            <p14:sldId id="304"/>
            <p14:sldId id="307"/>
            <p14:sldId id="271"/>
            <p14:sldId id="306"/>
            <p14:sldId id="290"/>
            <p14:sldId id="265"/>
            <p14:sldId id="264"/>
            <p14:sldId id="266"/>
            <p14:sldId id="260"/>
            <p14:sldId id="277"/>
            <p14:sldId id="291"/>
            <p14:sldId id="298"/>
          </p14:sldIdLst>
        </p14:section>
        <p14:section name="Secção Sem Título" id="{A3009311-1679-4EC0-92C8-288D7611262F}">
          <p14:sldIdLst>
            <p14:sldId id="27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EB6F"/>
    <a:srgbClr val="348141"/>
    <a:srgbClr val="EEF8EF"/>
    <a:srgbClr val="B5E1BC"/>
    <a:srgbClr val="57800E"/>
    <a:srgbClr val="75CF44"/>
    <a:srgbClr val="E7F5E9"/>
    <a:srgbClr val="D0EC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066" autoAdjust="0"/>
  </p:normalViewPr>
  <p:slideViewPr>
    <p:cSldViewPr snapToGrid="0">
      <p:cViewPr varScale="1">
        <p:scale>
          <a:sx n="87" d="100"/>
          <a:sy n="87" d="100"/>
        </p:scale>
        <p:origin x="133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B03B74-281D-4640-8AB1-3170FCCA59EE}" type="doc">
      <dgm:prSet loTypeId="urn:microsoft.com/office/officeart/2005/8/layout/process2" loCatId="process" qsTypeId="urn:microsoft.com/office/officeart/2005/8/quickstyle/simple1" qsCatId="simple" csTypeId="urn:microsoft.com/office/officeart/2005/8/colors/accent1_1" csCatId="accent1" phldr="1"/>
      <dgm:spPr/>
      <dgm:t>
        <a:bodyPr/>
        <a:lstStyle/>
        <a:p>
          <a:endParaRPr lang="pt-PT"/>
        </a:p>
      </dgm:t>
    </dgm:pt>
    <dgm:pt modelId="{1AD1F348-722C-42AB-A688-8EA8FC7D3F9B}" type="pres">
      <dgm:prSet presAssocID="{84B03B74-281D-4640-8AB1-3170FCCA59EE}" presName="linearFlow" presStyleCnt="0">
        <dgm:presLayoutVars>
          <dgm:resizeHandles val="exact"/>
        </dgm:presLayoutVars>
      </dgm:prSet>
      <dgm:spPr/>
    </dgm:pt>
  </dgm:ptLst>
  <dgm:cxnLst>
    <dgm:cxn modelId="{46A37C91-5502-41C0-8DC9-4760B4D00C02}" type="presOf" srcId="{84B03B74-281D-4640-8AB1-3170FCCA59EE}" destId="{1AD1F348-722C-42AB-A688-8EA8FC7D3F9B}" srcOrd="0" destOrd="0" presId="urn:microsoft.com/office/officeart/2005/8/layout/process2"/>
  </dgm:cxnLst>
  <dgm:bg/>
  <dgm:whole/>
  <dgm:extLst>
    <a:ext uri="http://schemas.microsoft.com/office/drawing/2008/diagram">
      <dsp:dataModelExt xmlns:dsp="http://schemas.microsoft.com/office/drawing/2008/diagram" relId="rId10"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84B03B74-281D-4640-8AB1-3170FCCA59EE}" type="doc">
      <dgm:prSet loTypeId="urn:microsoft.com/office/officeart/2005/8/layout/process2" loCatId="process" qsTypeId="urn:microsoft.com/office/officeart/2005/8/quickstyle/simple1" qsCatId="simple" csTypeId="urn:microsoft.com/office/officeart/2005/8/colors/accent1_1" csCatId="accent1" phldr="1"/>
      <dgm:spPr/>
      <dgm:t>
        <a:bodyPr/>
        <a:lstStyle/>
        <a:p>
          <a:endParaRPr lang="pt-PT"/>
        </a:p>
      </dgm:t>
    </dgm:pt>
    <dgm:pt modelId="{E6E496BD-643C-4BE7-AA16-F582B2F5A177}">
      <dgm:prSet phldrT="[Texto]" custT="1"/>
      <dgm:spPr>
        <a:solidFill>
          <a:schemeClr val="accent3">
            <a:lumMod val="60000"/>
            <a:lumOff val="40000"/>
          </a:schemeClr>
        </a:solidFill>
        <a:ln>
          <a:solidFill>
            <a:srgbClr val="348141"/>
          </a:solidFill>
        </a:ln>
      </dgm:spPr>
      <dgm:t>
        <a:bodyPr/>
        <a:lstStyle/>
        <a:p>
          <a:r>
            <a:rPr lang="pt-PT" sz="1600" dirty="0"/>
            <a:t>Outros espaços</a:t>
          </a:r>
        </a:p>
      </dgm:t>
    </dgm:pt>
    <dgm:pt modelId="{52E1DAD5-EDFD-47EF-A8FE-56E05AF4B0B7}" type="parTrans" cxnId="{C2202C5B-BB86-41EA-8FB3-F2D002A75113}">
      <dgm:prSet/>
      <dgm:spPr/>
      <dgm:t>
        <a:bodyPr/>
        <a:lstStyle/>
        <a:p>
          <a:endParaRPr lang="pt-PT"/>
        </a:p>
      </dgm:t>
    </dgm:pt>
    <dgm:pt modelId="{E4213B19-2C17-4DFE-B285-E60EDC8EEF59}" type="sibTrans" cxnId="{C2202C5B-BB86-41EA-8FB3-F2D002A75113}">
      <dgm:prSet/>
      <dgm:spPr>
        <a:solidFill>
          <a:schemeClr val="accent3"/>
        </a:solidFill>
        <a:ln>
          <a:solidFill>
            <a:schemeClr val="accent6">
              <a:lumMod val="60000"/>
              <a:lumOff val="40000"/>
            </a:schemeClr>
          </a:solidFill>
        </a:ln>
      </dgm:spPr>
      <dgm:t>
        <a:bodyPr/>
        <a:lstStyle/>
        <a:p>
          <a:endParaRPr lang="pt-PT"/>
        </a:p>
      </dgm:t>
    </dgm:pt>
    <dgm:pt modelId="{8A70E2B6-EFBD-4EF0-8CB6-356F7F3BF678}">
      <dgm:prSet phldrT="[Texto]" custT="1"/>
      <dgm:spPr>
        <a:solidFill>
          <a:srgbClr val="92D050"/>
        </a:solidFill>
        <a:ln>
          <a:solidFill>
            <a:srgbClr val="348141"/>
          </a:solidFill>
        </a:ln>
      </dgm:spPr>
      <dgm:t>
        <a:bodyPr/>
        <a:lstStyle/>
        <a:p>
          <a:r>
            <a:rPr lang="pt-PT" sz="1600" dirty="0"/>
            <a:t>Outros participantes</a:t>
          </a:r>
        </a:p>
      </dgm:t>
    </dgm:pt>
    <dgm:pt modelId="{C64589E5-07D3-4CF5-9C2C-D790CCCCB427}" type="parTrans" cxnId="{D2FBFDB1-9102-4FFF-A3BB-53660F79C39B}">
      <dgm:prSet/>
      <dgm:spPr/>
      <dgm:t>
        <a:bodyPr/>
        <a:lstStyle/>
        <a:p>
          <a:endParaRPr lang="pt-PT"/>
        </a:p>
      </dgm:t>
    </dgm:pt>
    <dgm:pt modelId="{E2B6BDC4-90B0-4749-B166-938BFFC9C5EB}" type="sibTrans" cxnId="{D2FBFDB1-9102-4FFF-A3BB-53660F79C39B}">
      <dgm:prSet/>
      <dgm:spPr/>
      <dgm:t>
        <a:bodyPr/>
        <a:lstStyle/>
        <a:p>
          <a:endParaRPr lang="pt-PT" dirty="0"/>
        </a:p>
      </dgm:t>
    </dgm:pt>
    <dgm:pt modelId="{B05B142B-1E7A-4CEB-8136-8D007E1AFEBF}">
      <dgm:prSet phldrT="[Texto]" custT="1"/>
      <dgm:spPr>
        <a:solidFill>
          <a:schemeClr val="accent3">
            <a:lumMod val="75000"/>
          </a:schemeClr>
        </a:solidFill>
        <a:ln>
          <a:solidFill>
            <a:srgbClr val="348141"/>
          </a:solidFill>
        </a:ln>
      </dgm:spPr>
      <dgm:t>
        <a:bodyPr/>
        <a:lstStyle/>
        <a:p>
          <a:r>
            <a:rPr lang="pt-PT" sz="1600" dirty="0"/>
            <a:t>Outros conceitos</a:t>
          </a:r>
        </a:p>
      </dgm:t>
    </dgm:pt>
    <dgm:pt modelId="{CAF48E49-BE62-4081-8EC8-5EE974C83874}" type="sibTrans" cxnId="{B2A03D49-93E9-4346-8647-AB8102F0F098}">
      <dgm:prSet/>
      <dgm:spPr>
        <a:solidFill>
          <a:schemeClr val="accent3"/>
        </a:solidFill>
      </dgm:spPr>
      <dgm:t>
        <a:bodyPr/>
        <a:lstStyle/>
        <a:p>
          <a:endParaRPr lang="pt-PT"/>
        </a:p>
      </dgm:t>
    </dgm:pt>
    <dgm:pt modelId="{A9CFFB5E-F7A7-410B-9180-B725B024B3CD}" type="parTrans" cxnId="{B2A03D49-93E9-4346-8647-AB8102F0F098}">
      <dgm:prSet/>
      <dgm:spPr/>
      <dgm:t>
        <a:bodyPr/>
        <a:lstStyle/>
        <a:p>
          <a:endParaRPr lang="pt-PT"/>
        </a:p>
      </dgm:t>
    </dgm:pt>
    <dgm:pt modelId="{6BD8A491-271B-41DD-94A3-FD5221D27104}">
      <dgm:prSet phldrT="[Texto]" custT="1"/>
      <dgm:spPr>
        <a:solidFill>
          <a:srgbClr val="CCFF66"/>
        </a:solidFill>
        <a:ln>
          <a:solidFill>
            <a:srgbClr val="348141"/>
          </a:solidFill>
        </a:ln>
      </dgm:spPr>
      <dgm:t>
        <a:bodyPr/>
        <a:lstStyle/>
        <a:p>
          <a:r>
            <a:rPr lang="pt-PT" sz="1600" dirty="0"/>
            <a:t>Outros meios/instrumentos</a:t>
          </a:r>
        </a:p>
      </dgm:t>
    </dgm:pt>
    <dgm:pt modelId="{4FA6EAC5-D987-4051-A241-188A479C430C}" type="parTrans" cxnId="{94521BC3-775A-4BAE-AD99-693E83AF54E9}">
      <dgm:prSet/>
      <dgm:spPr/>
      <dgm:t>
        <a:bodyPr/>
        <a:lstStyle/>
        <a:p>
          <a:endParaRPr lang="pt-PT"/>
        </a:p>
      </dgm:t>
    </dgm:pt>
    <dgm:pt modelId="{3763944D-4FE3-4634-88F4-55A7C550D630}" type="sibTrans" cxnId="{94521BC3-775A-4BAE-AD99-693E83AF54E9}">
      <dgm:prSet/>
      <dgm:spPr/>
      <dgm:t>
        <a:bodyPr/>
        <a:lstStyle/>
        <a:p>
          <a:endParaRPr lang="pt-PT"/>
        </a:p>
      </dgm:t>
    </dgm:pt>
    <dgm:pt modelId="{1AD1F348-722C-42AB-A688-8EA8FC7D3F9B}" type="pres">
      <dgm:prSet presAssocID="{84B03B74-281D-4640-8AB1-3170FCCA59EE}" presName="linearFlow" presStyleCnt="0">
        <dgm:presLayoutVars>
          <dgm:resizeHandles val="exact"/>
        </dgm:presLayoutVars>
      </dgm:prSet>
      <dgm:spPr/>
    </dgm:pt>
    <dgm:pt modelId="{93BAA0BA-C792-40BC-8EC6-893AFBF4CD08}" type="pres">
      <dgm:prSet presAssocID="{E6E496BD-643C-4BE7-AA16-F582B2F5A177}" presName="node" presStyleLbl="node1" presStyleIdx="0" presStyleCnt="4">
        <dgm:presLayoutVars>
          <dgm:bulletEnabled val="1"/>
        </dgm:presLayoutVars>
      </dgm:prSet>
      <dgm:spPr/>
    </dgm:pt>
    <dgm:pt modelId="{33F449C5-C548-4944-887D-AE1F98EFE6CC}" type="pres">
      <dgm:prSet presAssocID="{E4213B19-2C17-4DFE-B285-E60EDC8EEF59}" presName="sibTrans" presStyleLbl="sibTrans2D1" presStyleIdx="0" presStyleCnt="3"/>
      <dgm:spPr/>
    </dgm:pt>
    <dgm:pt modelId="{0FD6ECB4-5EE1-4BD4-9F07-2E9528CD691B}" type="pres">
      <dgm:prSet presAssocID="{E4213B19-2C17-4DFE-B285-E60EDC8EEF59}" presName="connectorText" presStyleLbl="sibTrans2D1" presStyleIdx="0" presStyleCnt="3"/>
      <dgm:spPr/>
    </dgm:pt>
    <dgm:pt modelId="{52285157-33A6-4BCF-961A-BA34EA7072D8}" type="pres">
      <dgm:prSet presAssocID="{B05B142B-1E7A-4CEB-8136-8D007E1AFEBF}" presName="node" presStyleLbl="node1" presStyleIdx="1" presStyleCnt="4" custLinFactNeighborX="-713">
        <dgm:presLayoutVars>
          <dgm:bulletEnabled val="1"/>
        </dgm:presLayoutVars>
      </dgm:prSet>
      <dgm:spPr/>
    </dgm:pt>
    <dgm:pt modelId="{D3D7E111-EB82-48D2-9BCB-C4E1986E9560}" type="pres">
      <dgm:prSet presAssocID="{CAF48E49-BE62-4081-8EC8-5EE974C83874}" presName="sibTrans" presStyleLbl="sibTrans2D1" presStyleIdx="1" presStyleCnt="3"/>
      <dgm:spPr/>
    </dgm:pt>
    <dgm:pt modelId="{2159AED0-E994-457B-82CD-2925FBF27DE8}" type="pres">
      <dgm:prSet presAssocID="{CAF48E49-BE62-4081-8EC8-5EE974C83874}" presName="connectorText" presStyleLbl="sibTrans2D1" presStyleIdx="1" presStyleCnt="3"/>
      <dgm:spPr/>
    </dgm:pt>
    <dgm:pt modelId="{1C4D27F5-79C4-4FB2-8790-C17733D611A4}" type="pres">
      <dgm:prSet presAssocID="{6BD8A491-271B-41DD-94A3-FD5221D27104}" presName="node" presStyleLbl="node1" presStyleIdx="2" presStyleCnt="4">
        <dgm:presLayoutVars>
          <dgm:bulletEnabled val="1"/>
        </dgm:presLayoutVars>
      </dgm:prSet>
      <dgm:spPr/>
    </dgm:pt>
    <dgm:pt modelId="{4B35BCD0-E2CA-4E91-9F42-6F57119E7976}" type="pres">
      <dgm:prSet presAssocID="{3763944D-4FE3-4634-88F4-55A7C550D630}" presName="sibTrans" presStyleLbl="sibTrans2D1" presStyleIdx="2" presStyleCnt="3"/>
      <dgm:spPr/>
    </dgm:pt>
    <dgm:pt modelId="{563F8633-CFE8-4E9B-AD75-E9D5AFDB3E84}" type="pres">
      <dgm:prSet presAssocID="{3763944D-4FE3-4634-88F4-55A7C550D630}" presName="connectorText" presStyleLbl="sibTrans2D1" presStyleIdx="2" presStyleCnt="3"/>
      <dgm:spPr/>
    </dgm:pt>
    <dgm:pt modelId="{185E0DB9-C0E6-4449-BF1F-95B981C949EF}" type="pres">
      <dgm:prSet presAssocID="{8A70E2B6-EFBD-4EF0-8CB6-356F7F3BF678}" presName="node" presStyleLbl="node1" presStyleIdx="3" presStyleCnt="4">
        <dgm:presLayoutVars>
          <dgm:bulletEnabled val="1"/>
        </dgm:presLayoutVars>
      </dgm:prSet>
      <dgm:spPr/>
    </dgm:pt>
  </dgm:ptLst>
  <dgm:cxnLst>
    <dgm:cxn modelId="{E86FE008-E85C-46B8-A5CA-19BEB7C69734}" type="presOf" srcId="{3763944D-4FE3-4634-88F4-55A7C550D630}" destId="{4B35BCD0-E2CA-4E91-9F42-6F57119E7976}" srcOrd="0" destOrd="0" presId="urn:microsoft.com/office/officeart/2005/8/layout/process2"/>
    <dgm:cxn modelId="{3AA8D033-8DEC-48A5-B1DB-59620C9994AF}" type="presOf" srcId="{8A70E2B6-EFBD-4EF0-8CB6-356F7F3BF678}" destId="{185E0DB9-C0E6-4449-BF1F-95B981C949EF}" srcOrd="0" destOrd="0" presId="urn:microsoft.com/office/officeart/2005/8/layout/process2"/>
    <dgm:cxn modelId="{C2202C5B-BB86-41EA-8FB3-F2D002A75113}" srcId="{84B03B74-281D-4640-8AB1-3170FCCA59EE}" destId="{E6E496BD-643C-4BE7-AA16-F582B2F5A177}" srcOrd="0" destOrd="0" parTransId="{52E1DAD5-EDFD-47EF-A8FE-56E05AF4B0B7}" sibTransId="{E4213B19-2C17-4DFE-B285-E60EDC8EEF59}"/>
    <dgm:cxn modelId="{E13B8160-45A4-40D2-A54B-7705DAE2FA61}" type="presOf" srcId="{CAF48E49-BE62-4081-8EC8-5EE974C83874}" destId="{D3D7E111-EB82-48D2-9BCB-C4E1986E9560}" srcOrd="0" destOrd="0" presId="urn:microsoft.com/office/officeart/2005/8/layout/process2"/>
    <dgm:cxn modelId="{0683DB47-C583-4871-90BB-3AA66CDCC307}" type="presOf" srcId="{3763944D-4FE3-4634-88F4-55A7C550D630}" destId="{563F8633-CFE8-4E9B-AD75-E9D5AFDB3E84}" srcOrd="1" destOrd="0" presId="urn:microsoft.com/office/officeart/2005/8/layout/process2"/>
    <dgm:cxn modelId="{B2A03D49-93E9-4346-8647-AB8102F0F098}" srcId="{84B03B74-281D-4640-8AB1-3170FCCA59EE}" destId="{B05B142B-1E7A-4CEB-8136-8D007E1AFEBF}" srcOrd="1" destOrd="0" parTransId="{A9CFFB5E-F7A7-410B-9180-B725B024B3CD}" sibTransId="{CAF48E49-BE62-4081-8EC8-5EE974C83874}"/>
    <dgm:cxn modelId="{C3B7517E-85B3-4002-A3CB-3580CF42FB7F}" type="presOf" srcId="{E4213B19-2C17-4DFE-B285-E60EDC8EEF59}" destId="{33F449C5-C548-4944-887D-AE1F98EFE6CC}" srcOrd="0" destOrd="0" presId="urn:microsoft.com/office/officeart/2005/8/layout/process2"/>
    <dgm:cxn modelId="{79334389-91CB-4C04-8393-F756AB8FD5C3}" type="presOf" srcId="{CAF48E49-BE62-4081-8EC8-5EE974C83874}" destId="{2159AED0-E994-457B-82CD-2925FBF27DE8}" srcOrd="1" destOrd="0" presId="urn:microsoft.com/office/officeart/2005/8/layout/process2"/>
    <dgm:cxn modelId="{46A37C91-5502-41C0-8DC9-4760B4D00C02}" type="presOf" srcId="{84B03B74-281D-4640-8AB1-3170FCCA59EE}" destId="{1AD1F348-722C-42AB-A688-8EA8FC7D3F9B}" srcOrd="0" destOrd="0" presId="urn:microsoft.com/office/officeart/2005/8/layout/process2"/>
    <dgm:cxn modelId="{6514EB96-2EAD-4C36-A815-D382A87D524E}" type="presOf" srcId="{B05B142B-1E7A-4CEB-8136-8D007E1AFEBF}" destId="{52285157-33A6-4BCF-961A-BA34EA7072D8}" srcOrd="0" destOrd="0" presId="urn:microsoft.com/office/officeart/2005/8/layout/process2"/>
    <dgm:cxn modelId="{D2FBFDB1-9102-4FFF-A3BB-53660F79C39B}" srcId="{84B03B74-281D-4640-8AB1-3170FCCA59EE}" destId="{8A70E2B6-EFBD-4EF0-8CB6-356F7F3BF678}" srcOrd="3" destOrd="0" parTransId="{C64589E5-07D3-4CF5-9C2C-D790CCCCB427}" sibTransId="{E2B6BDC4-90B0-4749-B166-938BFFC9C5EB}"/>
    <dgm:cxn modelId="{8BD8D5BD-098A-4F2C-8F0C-3E0A40BA9196}" type="presOf" srcId="{E4213B19-2C17-4DFE-B285-E60EDC8EEF59}" destId="{0FD6ECB4-5EE1-4BD4-9F07-2E9528CD691B}" srcOrd="1" destOrd="0" presId="urn:microsoft.com/office/officeart/2005/8/layout/process2"/>
    <dgm:cxn modelId="{94521BC3-775A-4BAE-AD99-693E83AF54E9}" srcId="{84B03B74-281D-4640-8AB1-3170FCCA59EE}" destId="{6BD8A491-271B-41DD-94A3-FD5221D27104}" srcOrd="2" destOrd="0" parTransId="{4FA6EAC5-D987-4051-A241-188A479C430C}" sibTransId="{3763944D-4FE3-4634-88F4-55A7C550D630}"/>
    <dgm:cxn modelId="{65C3B5F5-E234-481B-80E9-6E1920DEF321}" type="presOf" srcId="{6BD8A491-271B-41DD-94A3-FD5221D27104}" destId="{1C4D27F5-79C4-4FB2-8790-C17733D611A4}" srcOrd="0" destOrd="0" presId="urn:microsoft.com/office/officeart/2005/8/layout/process2"/>
    <dgm:cxn modelId="{81EF4DF8-E0D5-47BD-B51E-EF673BCC1489}" type="presOf" srcId="{E6E496BD-643C-4BE7-AA16-F582B2F5A177}" destId="{93BAA0BA-C792-40BC-8EC6-893AFBF4CD08}" srcOrd="0" destOrd="0" presId="urn:microsoft.com/office/officeart/2005/8/layout/process2"/>
    <dgm:cxn modelId="{34277167-6104-456A-AEA9-581576D2E72B}" type="presParOf" srcId="{1AD1F348-722C-42AB-A688-8EA8FC7D3F9B}" destId="{93BAA0BA-C792-40BC-8EC6-893AFBF4CD08}" srcOrd="0" destOrd="0" presId="urn:microsoft.com/office/officeart/2005/8/layout/process2"/>
    <dgm:cxn modelId="{06E61348-6792-4FDA-85C0-74FECA4469DC}" type="presParOf" srcId="{1AD1F348-722C-42AB-A688-8EA8FC7D3F9B}" destId="{33F449C5-C548-4944-887D-AE1F98EFE6CC}" srcOrd="1" destOrd="0" presId="urn:microsoft.com/office/officeart/2005/8/layout/process2"/>
    <dgm:cxn modelId="{3D6816A0-B3EC-4360-B3BB-93FC7BDDA5A2}" type="presParOf" srcId="{33F449C5-C548-4944-887D-AE1F98EFE6CC}" destId="{0FD6ECB4-5EE1-4BD4-9F07-2E9528CD691B}" srcOrd="0" destOrd="0" presId="urn:microsoft.com/office/officeart/2005/8/layout/process2"/>
    <dgm:cxn modelId="{8F8D3618-B3C8-4B04-B403-923E8AE9EBDA}" type="presParOf" srcId="{1AD1F348-722C-42AB-A688-8EA8FC7D3F9B}" destId="{52285157-33A6-4BCF-961A-BA34EA7072D8}" srcOrd="2" destOrd="0" presId="urn:microsoft.com/office/officeart/2005/8/layout/process2"/>
    <dgm:cxn modelId="{E593A7A1-8FB8-4B6C-93B9-DC96B928EAA9}" type="presParOf" srcId="{1AD1F348-722C-42AB-A688-8EA8FC7D3F9B}" destId="{D3D7E111-EB82-48D2-9BCB-C4E1986E9560}" srcOrd="3" destOrd="0" presId="urn:microsoft.com/office/officeart/2005/8/layout/process2"/>
    <dgm:cxn modelId="{D05069D1-0AA2-423B-870E-B22E0D892FA0}" type="presParOf" srcId="{D3D7E111-EB82-48D2-9BCB-C4E1986E9560}" destId="{2159AED0-E994-457B-82CD-2925FBF27DE8}" srcOrd="0" destOrd="0" presId="urn:microsoft.com/office/officeart/2005/8/layout/process2"/>
    <dgm:cxn modelId="{13B8DF9B-74A6-486C-AAC3-02AD82851828}" type="presParOf" srcId="{1AD1F348-722C-42AB-A688-8EA8FC7D3F9B}" destId="{1C4D27F5-79C4-4FB2-8790-C17733D611A4}" srcOrd="4" destOrd="0" presId="urn:microsoft.com/office/officeart/2005/8/layout/process2"/>
    <dgm:cxn modelId="{53127119-D10E-490A-B295-6EEFE9C76BD7}" type="presParOf" srcId="{1AD1F348-722C-42AB-A688-8EA8FC7D3F9B}" destId="{4B35BCD0-E2CA-4E91-9F42-6F57119E7976}" srcOrd="5" destOrd="0" presId="urn:microsoft.com/office/officeart/2005/8/layout/process2"/>
    <dgm:cxn modelId="{881D0D4B-C851-4A0B-B1F2-74D01FFA1E61}" type="presParOf" srcId="{4B35BCD0-E2CA-4E91-9F42-6F57119E7976}" destId="{563F8633-CFE8-4E9B-AD75-E9D5AFDB3E84}" srcOrd="0" destOrd="0" presId="urn:microsoft.com/office/officeart/2005/8/layout/process2"/>
    <dgm:cxn modelId="{44DFADF2-7303-41BF-A137-FD4F43F6B9BC}" type="presParOf" srcId="{1AD1F348-722C-42AB-A688-8EA8FC7D3F9B}" destId="{185E0DB9-C0E6-4449-BF1F-95B981C949EF}" srcOrd="6" destOrd="0" presId="urn:microsoft.com/office/officeart/2005/8/layout/process2"/>
  </dgm:cxnLst>
  <dgm:bg/>
  <dgm:whole/>
  <dgm:extLst>
    <a:ext uri="http://schemas.microsoft.com/office/drawing/2008/diagram">
      <dsp:dataModelExt xmlns:dsp="http://schemas.microsoft.com/office/drawing/2008/diagram" relId="rId10"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BAA0BA-C792-40BC-8EC6-893AFBF4CD08}">
      <dsp:nvSpPr>
        <dsp:cNvPr id="0" name=""/>
        <dsp:cNvSpPr/>
      </dsp:nvSpPr>
      <dsp:spPr>
        <a:xfrm>
          <a:off x="2165367" y="2130"/>
          <a:ext cx="1971917" cy="792730"/>
        </a:xfrm>
        <a:prstGeom prst="roundRect">
          <a:avLst>
            <a:gd name="adj" fmla="val 10000"/>
          </a:avLst>
        </a:prstGeom>
        <a:solidFill>
          <a:schemeClr val="accent3">
            <a:lumMod val="60000"/>
            <a:lumOff val="40000"/>
          </a:schemeClr>
        </a:solidFill>
        <a:ln w="25400" cap="flat" cmpd="sng" algn="ctr">
          <a:solidFill>
            <a:srgbClr val="34814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pt-PT" sz="1600" kern="1200" dirty="0"/>
            <a:t>Outros espaços</a:t>
          </a:r>
        </a:p>
      </dsp:txBody>
      <dsp:txXfrm>
        <a:off x="2188585" y="25348"/>
        <a:ext cx="1925481" cy="746294"/>
      </dsp:txXfrm>
    </dsp:sp>
    <dsp:sp modelId="{33F449C5-C548-4944-887D-AE1F98EFE6CC}">
      <dsp:nvSpPr>
        <dsp:cNvPr id="0" name=""/>
        <dsp:cNvSpPr/>
      </dsp:nvSpPr>
      <dsp:spPr>
        <a:xfrm rot="5440646">
          <a:off x="2995648" y="814679"/>
          <a:ext cx="297294" cy="356728"/>
        </a:xfrm>
        <a:prstGeom prst="rightArrow">
          <a:avLst>
            <a:gd name="adj1" fmla="val 60000"/>
            <a:gd name="adj2" fmla="val 50000"/>
          </a:avLst>
        </a:prstGeom>
        <a:solidFill>
          <a:schemeClr val="accent3"/>
        </a:solidFill>
        <a:ln>
          <a:solidFill>
            <a:schemeClr val="accent6">
              <a:lumMod val="60000"/>
              <a:lumOff val="40000"/>
            </a:schemeClr>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pt-PT" sz="1500" kern="1200"/>
        </a:p>
      </dsp:txBody>
      <dsp:txXfrm rot="-5400000">
        <a:off x="3037804" y="844399"/>
        <a:ext cx="214036" cy="208106"/>
      </dsp:txXfrm>
    </dsp:sp>
    <dsp:sp modelId="{52285157-33A6-4BCF-961A-BA34EA7072D8}">
      <dsp:nvSpPr>
        <dsp:cNvPr id="0" name=""/>
        <dsp:cNvSpPr/>
      </dsp:nvSpPr>
      <dsp:spPr>
        <a:xfrm>
          <a:off x="2151307" y="1191226"/>
          <a:ext cx="1971917" cy="792730"/>
        </a:xfrm>
        <a:prstGeom prst="roundRect">
          <a:avLst>
            <a:gd name="adj" fmla="val 10000"/>
          </a:avLst>
        </a:prstGeom>
        <a:solidFill>
          <a:schemeClr val="accent3">
            <a:lumMod val="75000"/>
          </a:schemeClr>
        </a:solidFill>
        <a:ln w="25400" cap="flat" cmpd="sng" algn="ctr">
          <a:solidFill>
            <a:srgbClr val="34814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pt-PT" sz="1600" kern="1200" dirty="0"/>
            <a:t>Outros conceitos</a:t>
          </a:r>
        </a:p>
      </dsp:txBody>
      <dsp:txXfrm>
        <a:off x="2174525" y="1214444"/>
        <a:ext cx="1925481" cy="746294"/>
      </dsp:txXfrm>
    </dsp:sp>
    <dsp:sp modelId="{D3D7E111-EB82-48D2-9BCB-C4E1986E9560}">
      <dsp:nvSpPr>
        <dsp:cNvPr id="0" name=""/>
        <dsp:cNvSpPr/>
      </dsp:nvSpPr>
      <dsp:spPr>
        <a:xfrm rot="5359354">
          <a:off x="2995648" y="2003775"/>
          <a:ext cx="297294" cy="356728"/>
        </a:xfrm>
        <a:prstGeom prst="rightArrow">
          <a:avLst>
            <a:gd name="adj1" fmla="val 60000"/>
            <a:gd name="adj2" fmla="val 50000"/>
          </a:avLst>
        </a:prstGeom>
        <a:solidFill>
          <a:schemeClr val="accent3"/>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pt-PT" sz="1500" kern="1200"/>
        </a:p>
      </dsp:txBody>
      <dsp:txXfrm rot="-5400000">
        <a:off x="3036750" y="2033495"/>
        <a:ext cx="214036" cy="208106"/>
      </dsp:txXfrm>
    </dsp:sp>
    <dsp:sp modelId="{1C4D27F5-79C4-4FB2-8790-C17733D611A4}">
      <dsp:nvSpPr>
        <dsp:cNvPr id="0" name=""/>
        <dsp:cNvSpPr/>
      </dsp:nvSpPr>
      <dsp:spPr>
        <a:xfrm>
          <a:off x="2165367" y="2380322"/>
          <a:ext cx="1971917" cy="792730"/>
        </a:xfrm>
        <a:prstGeom prst="roundRect">
          <a:avLst>
            <a:gd name="adj" fmla="val 10000"/>
          </a:avLst>
        </a:prstGeom>
        <a:solidFill>
          <a:srgbClr val="CCFF66"/>
        </a:solidFill>
        <a:ln w="25400" cap="flat" cmpd="sng" algn="ctr">
          <a:solidFill>
            <a:srgbClr val="34814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pt-PT" sz="1600" kern="1200" dirty="0"/>
            <a:t>Outros meios/instrumentos</a:t>
          </a:r>
        </a:p>
      </dsp:txBody>
      <dsp:txXfrm>
        <a:off x="2188585" y="2403540"/>
        <a:ext cx="1925481" cy="746294"/>
      </dsp:txXfrm>
    </dsp:sp>
    <dsp:sp modelId="{4B35BCD0-E2CA-4E91-9F42-6F57119E7976}">
      <dsp:nvSpPr>
        <dsp:cNvPr id="0" name=""/>
        <dsp:cNvSpPr/>
      </dsp:nvSpPr>
      <dsp:spPr>
        <a:xfrm rot="5400000">
          <a:off x="3002689" y="3192871"/>
          <a:ext cx="297273" cy="35672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pt-PT" sz="1500" kern="1200"/>
        </a:p>
      </dsp:txBody>
      <dsp:txXfrm rot="-5400000">
        <a:off x="3044308" y="3222598"/>
        <a:ext cx="214036" cy="208091"/>
      </dsp:txXfrm>
    </dsp:sp>
    <dsp:sp modelId="{185E0DB9-C0E6-4449-BF1F-95B981C949EF}">
      <dsp:nvSpPr>
        <dsp:cNvPr id="0" name=""/>
        <dsp:cNvSpPr/>
      </dsp:nvSpPr>
      <dsp:spPr>
        <a:xfrm>
          <a:off x="2165367" y="3569418"/>
          <a:ext cx="1971917" cy="792730"/>
        </a:xfrm>
        <a:prstGeom prst="roundRect">
          <a:avLst>
            <a:gd name="adj" fmla="val 10000"/>
          </a:avLst>
        </a:prstGeom>
        <a:solidFill>
          <a:srgbClr val="92D050"/>
        </a:solidFill>
        <a:ln w="25400" cap="flat" cmpd="sng" algn="ctr">
          <a:solidFill>
            <a:srgbClr val="34814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pt-PT" sz="1600" kern="1200" dirty="0"/>
            <a:t>Outros participantes</a:t>
          </a:r>
        </a:p>
      </dsp:txBody>
      <dsp:txXfrm>
        <a:off x="2188585" y="3592636"/>
        <a:ext cx="1925481" cy="746294"/>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9" name="Shape 109"/>
          <p:cNvSpPr>
            <a:spLocks noGrp="1" noRot="1" noChangeAspect="1"/>
          </p:cNvSpPr>
          <p:nvPr>
            <p:ph type="sldImg"/>
          </p:nvPr>
        </p:nvSpPr>
        <p:spPr>
          <a:xfrm>
            <a:off x="1143000" y="685800"/>
            <a:ext cx="4572000" cy="3429000"/>
          </a:xfrm>
          <a:prstGeom prst="rect">
            <a:avLst/>
          </a:prstGeom>
        </p:spPr>
        <p:txBody>
          <a:bodyPr/>
          <a:lstStyle/>
          <a:p>
            <a:endParaRPr/>
          </a:p>
        </p:txBody>
      </p:sp>
      <p:sp>
        <p:nvSpPr>
          <p:cNvPr id="110" name="Shape 110"/>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1200">
        <a:latin typeface="+mj-lt"/>
        <a:ea typeface="+mj-ea"/>
        <a:cs typeface="+mj-cs"/>
        <a:sym typeface="Calibri"/>
      </a:defRPr>
    </a:lvl1pPr>
    <a:lvl2pPr indent="228600" defTabSz="457200" latinLnBrk="0">
      <a:defRPr sz="1200">
        <a:latin typeface="+mj-lt"/>
        <a:ea typeface="+mj-ea"/>
        <a:cs typeface="+mj-cs"/>
        <a:sym typeface="Calibri"/>
      </a:defRPr>
    </a:lvl2pPr>
    <a:lvl3pPr indent="457200" defTabSz="457200" latinLnBrk="0">
      <a:defRPr sz="1200">
        <a:latin typeface="+mj-lt"/>
        <a:ea typeface="+mj-ea"/>
        <a:cs typeface="+mj-cs"/>
        <a:sym typeface="Calibri"/>
      </a:defRPr>
    </a:lvl3pPr>
    <a:lvl4pPr indent="685800" defTabSz="457200" latinLnBrk="0">
      <a:defRPr sz="1200">
        <a:latin typeface="+mj-lt"/>
        <a:ea typeface="+mj-ea"/>
        <a:cs typeface="+mj-cs"/>
        <a:sym typeface="Calibri"/>
      </a:defRPr>
    </a:lvl4pPr>
    <a:lvl5pPr indent="914400" defTabSz="457200" latinLnBrk="0">
      <a:defRPr sz="1200">
        <a:latin typeface="+mj-lt"/>
        <a:ea typeface="+mj-ea"/>
        <a:cs typeface="+mj-cs"/>
        <a:sym typeface="Calibri"/>
      </a:defRPr>
    </a:lvl5pPr>
    <a:lvl6pPr indent="1143000" defTabSz="457200" latinLnBrk="0">
      <a:defRPr sz="1200">
        <a:latin typeface="+mj-lt"/>
        <a:ea typeface="+mj-ea"/>
        <a:cs typeface="+mj-cs"/>
        <a:sym typeface="Calibri"/>
      </a:defRPr>
    </a:lvl6pPr>
    <a:lvl7pPr indent="1371600" defTabSz="457200" latinLnBrk="0">
      <a:defRPr sz="1200">
        <a:latin typeface="+mj-lt"/>
        <a:ea typeface="+mj-ea"/>
        <a:cs typeface="+mj-cs"/>
        <a:sym typeface="Calibri"/>
      </a:defRPr>
    </a:lvl7pPr>
    <a:lvl8pPr indent="1600200" defTabSz="457200" latinLnBrk="0">
      <a:defRPr sz="1200">
        <a:latin typeface="+mj-lt"/>
        <a:ea typeface="+mj-ea"/>
        <a:cs typeface="+mj-cs"/>
        <a:sym typeface="Calibri"/>
      </a:defRPr>
    </a:lvl8pPr>
    <a:lvl9pPr indent="1828800" defTabSz="4572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381000" y="685800"/>
            <a:ext cx="6096000" cy="3429000"/>
          </a:xfrm>
        </p:spPr>
      </p:sp>
      <p:sp>
        <p:nvSpPr>
          <p:cNvPr id="3" name="Marcador de Posição de Notas 2"/>
          <p:cNvSpPr>
            <a:spLocks noGrp="1"/>
          </p:cNvSpPr>
          <p:nvPr>
            <p:ph type="body" idx="1"/>
          </p:nvPr>
        </p:nvSpPr>
        <p:spPr/>
        <p:txBody>
          <a:bodyPr/>
          <a:lstStyle/>
          <a:p>
            <a:r>
              <a:rPr lang="pt-PT" dirty="0"/>
              <a:t>Procuraremos nesta apresentação fazer uma reflexão sobre as alterações que se impõem aos processos de avaliação da aprendizagem, designadamente em contexto universitário. Partiremos do problema da garantia da integridade académica e das propostas de solução avançadas para esse problema, discutindo as objeções que se levantam aos sistemas de </a:t>
            </a:r>
            <a:r>
              <a:rPr lang="pt-PT" dirty="0" err="1"/>
              <a:t>proctorização</a:t>
            </a:r>
            <a:r>
              <a:rPr lang="pt-PT" dirty="0"/>
              <a:t> remota e discutimos outras propostas de natureza pedagógica, seguidas por algumas universidades, que apontam para o apoio profissional aos docentes no sentido de adotarem formas alternativas de avaliação.</a:t>
            </a:r>
          </a:p>
          <a:p>
            <a:r>
              <a:rPr lang="pt-PT" dirty="0"/>
              <a:t>Discutimos as alterações dos contextos de aprendizagem, designadamente decorrentes da transformação digital e a forma como essas alterações se refletem na necessidade e possibilidade de alterar formas tradicionais de avaliação. Daremos conta das características da cultura da avaliação, por contraponto à cultura do teste, defendendo essa perspetiva como um importante contributo para preservar a integridade académica na era digital.</a:t>
            </a:r>
          </a:p>
        </p:txBody>
      </p:sp>
    </p:spTree>
    <p:extLst>
      <p:ext uri="{BB962C8B-B14F-4D97-AF65-F5344CB8AC3E}">
        <p14:creationId xmlns:p14="http://schemas.microsoft.com/office/powerpoint/2010/main" val="33274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381000" y="685800"/>
            <a:ext cx="6096000" cy="3429000"/>
          </a:xfrm>
        </p:spPr>
      </p:sp>
      <p:sp>
        <p:nvSpPr>
          <p:cNvPr id="3" name="Marcador de Posição de Notas 2"/>
          <p:cNvSpPr>
            <a:spLocks noGrp="1"/>
          </p:cNvSpPr>
          <p:nvPr>
            <p:ph type="body" idx="1"/>
          </p:nvPr>
        </p:nvSpPr>
        <p:spPr/>
        <p:txBody>
          <a:bodyPr/>
          <a:lstStyle/>
          <a:p>
            <a:pPr marL="0" marR="0" lvl="0" indent="0" algn="just" defTabSz="457200" eaLnBrk="1" fontAlgn="auto" latinLnBrk="0" hangingPunct="1">
              <a:lnSpc>
                <a:spcPct val="100000"/>
              </a:lnSpc>
              <a:spcBef>
                <a:spcPts val="0"/>
              </a:spcBef>
              <a:spcAft>
                <a:spcPts val="0"/>
              </a:spcAft>
              <a:buClrTx/>
              <a:buSzTx/>
              <a:buFontTx/>
              <a:buNone/>
              <a:tabLst/>
              <a:defRPr/>
            </a:pPr>
            <a:r>
              <a:rPr lang="pt-PT" dirty="0"/>
              <a:t>Obrigam a considerar outros conceitos, como por exemplo o conceito de competência que determina necessariamente outras formas de avaliação ao requerer mais do que a simples reprodução de conhecimentos. Um dos grandes desafios que se colocou às instituições universitárias no início do século XXI passou pela alteração radical da forma de desenvolvimento curricular, transitando de um currículo baseado em conteúdos para um currículo baseado em competências. </a:t>
            </a:r>
          </a:p>
          <a:p>
            <a:pPr marL="0" marR="0" lvl="0" indent="0" algn="just" defTabSz="457200" eaLnBrk="1" fontAlgn="auto" latinLnBrk="0" hangingPunct="1">
              <a:lnSpc>
                <a:spcPct val="100000"/>
              </a:lnSpc>
              <a:spcBef>
                <a:spcPts val="0"/>
              </a:spcBef>
              <a:spcAft>
                <a:spcPts val="0"/>
              </a:spcAft>
              <a:buClrTx/>
              <a:buSzTx/>
              <a:buFontTx/>
              <a:buNone/>
              <a:tabLst/>
              <a:defRPr/>
            </a:pPr>
            <a:endParaRPr lang="pt-PT" dirty="0"/>
          </a:p>
        </p:txBody>
      </p:sp>
    </p:spTree>
    <p:extLst>
      <p:ext uri="{BB962C8B-B14F-4D97-AF65-F5344CB8AC3E}">
        <p14:creationId xmlns:p14="http://schemas.microsoft.com/office/powerpoint/2010/main" val="22876481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381000" y="685800"/>
            <a:ext cx="6096000" cy="3429000"/>
          </a:xfrm>
        </p:spPr>
      </p:sp>
      <p:sp>
        <p:nvSpPr>
          <p:cNvPr id="3" name="Marcador de Posição de Notas 2"/>
          <p:cNvSpPr>
            <a:spLocks noGrp="1"/>
          </p:cNvSpPr>
          <p:nvPr>
            <p:ph type="body" idx="1"/>
          </p:nvPr>
        </p:nvSpPr>
        <p:spPr/>
        <p:txBody>
          <a:bodyPr/>
          <a:lstStyle/>
          <a:p>
            <a:r>
              <a:rPr lang="pt-PT" dirty="0"/>
              <a:t>E estes  novos cenários trazem consigo também outros instrumentos, meios e estratégias que podem contribuir para uma avaliação mais autêntica e ancorada nos contextos reais em que as competências </a:t>
            </a:r>
            <a:r>
              <a:rPr lang="pt-PT" sz="1200" dirty="0">
                <a:effectLst/>
                <a:latin typeface="+mj-lt"/>
                <a:ea typeface="+mj-ea"/>
                <a:cs typeface="+mj-cs"/>
                <a:sym typeface="Calibri"/>
              </a:rPr>
              <a:t>deverão ser aplicadas. </a:t>
            </a:r>
          </a:p>
          <a:p>
            <a:pPr marL="0" marR="0" lvl="0" indent="0" algn="just" defTabSz="457200" eaLnBrk="1" fontAlgn="auto" latinLnBrk="0" hangingPunct="1">
              <a:lnSpc>
                <a:spcPct val="100000"/>
              </a:lnSpc>
              <a:spcBef>
                <a:spcPts val="0"/>
              </a:spcBef>
              <a:spcAft>
                <a:spcPts val="0"/>
              </a:spcAft>
              <a:buClrTx/>
              <a:buSzTx/>
              <a:buFontTx/>
              <a:buNone/>
              <a:tabLst/>
              <a:defRPr/>
            </a:pPr>
            <a:r>
              <a:rPr lang="pt-PT" dirty="0"/>
              <a:t>,</a:t>
            </a:r>
          </a:p>
          <a:p>
            <a:endParaRPr lang="pt-PT" dirty="0"/>
          </a:p>
        </p:txBody>
      </p:sp>
    </p:spTree>
    <p:extLst>
      <p:ext uri="{BB962C8B-B14F-4D97-AF65-F5344CB8AC3E}">
        <p14:creationId xmlns:p14="http://schemas.microsoft.com/office/powerpoint/2010/main" val="2645228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381000" y="685800"/>
            <a:ext cx="6096000" cy="3429000"/>
          </a:xfrm>
        </p:spPr>
      </p:sp>
      <p:sp>
        <p:nvSpPr>
          <p:cNvPr id="3" name="Marcador de Posição de Notas 2"/>
          <p:cNvSpPr>
            <a:spLocks noGrp="1"/>
          </p:cNvSpPr>
          <p:nvPr>
            <p:ph type="body" idx="1"/>
          </p:nvPr>
        </p:nvSpPr>
        <p:spPr/>
        <p:txBody>
          <a:bodyPr/>
          <a:lstStyle/>
          <a:p>
            <a:r>
              <a:rPr lang="pt-PT" dirty="0"/>
              <a:t>Paralelamente, há cada vez mais que considerar o envolvimento dos estudantes e a sua </a:t>
            </a:r>
            <a:r>
              <a:rPr lang="pt-PT" dirty="0" err="1"/>
              <a:t>co-responsabilização</a:t>
            </a:r>
            <a:r>
              <a:rPr lang="pt-PT" dirty="0"/>
              <a:t> pelo percurso de aprendizagem e, consequentemente pela sua própria avaliação. Este envolvimento favorece a auto regulação do processo, ajuda à tomada de consciência do que está em causa quando se avalia. Esta tarefa pode ser partilhada deixando de ser exclusivamente da responsabilidade do professor.</a:t>
            </a:r>
          </a:p>
        </p:txBody>
      </p:sp>
    </p:spTree>
    <p:extLst>
      <p:ext uri="{BB962C8B-B14F-4D97-AF65-F5344CB8AC3E}">
        <p14:creationId xmlns:p14="http://schemas.microsoft.com/office/powerpoint/2010/main" val="31254221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381000" y="685800"/>
            <a:ext cx="6096000" cy="3429000"/>
          </a:xfrm>
        </p:spPr>
      </p:sp>
      <p:sp>
        <p:nvSpPr>
          <p:cNvPr id="3" name="Marcador de Posição de Notas 2"/>
          <p:cNvSpPr>
            <a:spLocks noGrp="1"/>
          </p:cNvSpPr>
          <p:nvPr>
            <p:ph type="body" idx="1"/>
          </p:nvPr>
        </p:nvSpPr>
        <p:spPr/>
        <p:txBody>
          <a:bodyPr/>
          <a:lstStyle/>
          <a:p>
            <a:pPr marL="0" marR="0" lvl="0" indent="0" defTabSz="457200" eaLnBrk="1" fontAlgn="auto" latinLnBrk="0" hangingPunct="1">
              <a:lnSpc>
                <a:spcPct val="100000"/>
              </a:lnSpc>
              <a:spcBef>
                <a:spcPct val="0"/>
              </a:spcBef>
              <a:spcAft>
                <a:spcPts val="0"/>
              </a:spcAft>
              <a:buClrTx/>
              <a:buSzTx/>
              <a:buFontTx/>
              <a:buNone/>
              <a:tabLst/>
              <a:defRPr/>
            </a:pPr>
            <a:r>
              <a:rPr lang="pt-PT" sz="1200" dirty="0">
                <a:effectLst/>
                <a:latin typeface="+mj-lt"/>
                <a:ea typeface="+mj-ea"/>
                <a:cs typeface="+mj-cs"/>
                <a:sym typeface="Calibri"/>
              </a:rPr>
              <a:t>Sabemos que a avaliação tem passado por diferentes gerações, consoante o modelo de ensinar aprender que lhe está subjacente e as suas funções e objetivos. </a:t>
            </a:r>
            <a:r>
              <a:rPr kumimoji="0" lang="pt-PT" sz="1200" b="0" i="0" u="none" strike="noStrike" kern="0" cap="none" spc="0" normalizeH="0" baseline="0" noProof="0" dirty="0">
                <a:ln>
                  <a:noFill/>
                </a:ln>
                <a:solidFill>
                  <a:sysClr val="windowText" lastClr="000000"/>
                </a:solidFill>
                <a:effectLst/>
                <a:uLnTx/>
                <a:uFillTx/>
                <a:latin typeface="+mj-lt"/>
                <a:cs typeface="+mj-cs"/>
                <a:sym typeface="Arial"/>
              </a:rPr>
              <a:t>Atualmente assiste-se a uma mescla de modelos de avaliação mas </a:t>
            </a:r>
            <a:r>
              <a:rPr kumimoji="0" lang="pt-PT" sz="1200" b="1" i="0" u="none" strike="noStrike" kern="0" cap="none" spc="0" normalizeH="0" baseline="0" noProof="0" dirty="0">
                <a:ln>
                  <a:noFill/>
                </a:ln>
                <a:solidFill>
                  <a:sysClr val="windowText" lastClr="000000"/>
                </a:solidFill>
                <a:effectLst/>
                <a:uLnTx/>
                <a:uFillTx/>
                <a:latin typeface="+mj-lt"/>
                <a:cs typeface="+mj-cs"/>
                <a:sym typeface="Arial"/>
              </a:rPr>
              <a:t>com forte incidência ainda em práticas de avaliação conservadoras, assentes na preocupação da medida e na aquisição de conteúdos, avaliados maioritariamente através de situação de teste ou de exame</a:t>
            </a:r>
            <a:r>
              <a:rPr lang="pt-PT" sz="1200" dirty="0">
                <a:effectLst/>
                <a:latin typeface="+mj-lt"/>
                <a:ea typeface="+mj-ea"/>
                <a:cs typeface="+mj-cs"/>
                <a:sym typeface="Calibri"/>
              </a:rPr>
              <a:t>.</a:t>
            </a:r>
            <a:r>
              <a:rPr kumimoji="0" lang="pt-PT" sz="1200" b="0" i="0" u="none" strike="noStrike" kern="0" cap="none" spc="0" normalizeH="0" baseline="0" noProof="0" dirty="0">
                <a:ln>
                  <a:noFill/>
                </a:ln>
                <a:solidFill>
                  <a:sysClr val="windowText" lastClr="000000"/>
                </a:solidFill>
                <a:effectLst/>
                <a:uLnTx/>
                <a:uFillTx/>
                <a:latin typeface="+mj-lt"/>
                <a:cs typeface="+mj-cs"/>
                <a:sym typeface="Arial"/>
              </a:rPr>
              <a:t> </a:t>
            </a:r>
            <a:r>
              <a:rPr kumimoji="0" lang="pt-PT" sz="1200" b="0" i="0" u="none" strike="noStrike" kern="0" cap="none" spc="0" normalizeH="0" baseline="0" noProof="0" dirty="0">
                <a:ln>
                  <a:noFill/>
                </a:ln>
                <a:solidFill>
                  <a:sysClr val="windowText" lastClr="000000"/>
                </a:solidFill>
                <a:effectLst/>
                <a:uLnTx/>
                <a:uFillTx/>
                <a:latin typeface="+mj-lt"/>
                <a:cs typeface="+mj-cs"/>
                <a:sym typeface="Calibri"/>
              </a:rPr>
              <a:t>S</a:t>
            </a:r>
            <a:r>
              <a:rPr kumimoji="0" lang="pt-PT" sz="12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mj-cs"/>
                <a:sym typeface="Calibri"/>
              </a:rPr>
              <a:t>abemos também que a tradicional perspetiva de “medir” a aprendizagem em determinados momentos do percurso formativo tem vindo a revelar-se desadequada, sendo cada vez mais necessário considerar a avaliação intrinsecamente ligada ao processo de aprendizagem. De facto a avaliação nem sempre se apresenta como relevante, face ao que é solicitado mais tarde no mundo do trabalho levando a que as tarefas de avaliação propostas sejam muitas vezes vistas pelos estudantes como uma mera resposta à obtenção de uma nota e não como uma forma de aplicar e demonstrar as competências adquiridas. </a:t>
            </a:r>
            <a:endParaRPr kumimoji="0" lang="pt-PT" sz="1200" b="0" i="0" u="none" strike="noStrike" kern="0" cap="none" spc="0" normalizeH="0" baseline="0" noProof="0" dirty="0">
              <a:ln>
                <a:noFill/>
              </a:ln>
              <a:solidFill>
                <a:sysClr val="windowText" lastClr="000000"/>
              </a:solidFill>
              <a:effectLst/>
              <a:uLnTx/>
              <a:uFillTx/>
              <a:latin typeface="+mj-lt"/>
              <a:cs typeface="+mj-cs"/>
              <a:sym typeface="Calibri"/>
            </a:endParaRPr>
          </a:p>
          <a:p>
            <a:pPr marL="0" marR="0" lvl="0" indent="0" algn="just" defTabSz="457200" eaLnBrk="1" fontAlgn="auto" latinLnBrk="0" hangingPunct="1">
              <a:lnSpc>
                <a:spcPct val="100000"/>
              </a:lnSpc>
              <a:spcBef>
                <a:spcPts val="0"/>
              </a:spcBef>
              <a:spcAft>
                <a:spcPts val="0"/>
              </a:spcAft>
              <a:buClrTx/>
              <a:buSzTx/>
              <a:buFontTx/>
              <a:buNone/>
              <a:tabLst/>
              <a:defRPr/>
            </a:pPr>
            <a:r>
              <a:rPr kumimoji="0" lang="pt-PT" sz="1200" b="0" i="0" u="none" strike="noStrike" kern="0" cap="none" spc="0" normalizeH="0" baseline="0" noProof="0" dirty="0">
                <a:ln>
                  <a:noFill/>
                </a:ln>
                <a:solidFill>
                  <a:sysClr val="windowText" lastClr="000000"/>
                </a:solidFill>
                <a:effectLst/>
                <a:uLnTx/>
                <a:uFillTx/>
                <a:latin typeface="+mj-lt"/>
                <a:cs typeface="+mj-cs"/>
                <a:sym typeface="Arial"/>
              </a:rPr>
              <a:t>R</a:t>
            </a:r>
            <a:r>
              <a:rPr lang="pt-PT" dirty="0" err="1"/>
              <a:t>equere-se</a:t>
            </a:r>
            <a:r>
              <a:rPr lang="pt-PT" dirty="0"/>
              <a:t>, pois, uma </a:t>
            </a:r>
            <a:r>
              <a:rPr lang="pt-PT" dirty="0" err="1"/>
              <a:t>ruptura</a:t>
            </a:r>
            <a:r>
              <a:rPr lang="pt-PT" dirty="0"/>
              <a:t> nos pressupostos da avaliação, transitando da perspetiva psicométrica do teste que ainda persiste, para a perspetiva da cultura da avaliação que defende uma avaliação autêntica com preocupações essencialmente formadoras.</a:t>
            </a:r>
          </a:p>
        </p:txBody>
      </p:sp>
    </p:spTree>
    <p:extLst>
      <p:ext uri="{BB962C8B-B14F-4D97-AF65-F5344CB8AC3E}">
        <p14:creationId xmlns:p14="http://schemas.microsoft.com/office/powerpoint/2010/main" val="31788720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381000" y="685800"/>
            <a:ext cx="6096000" cy="3429000"/>
          </a:xfrm>
        </p:spPr>
      </p:sp>
      <p:sp>
        <p:nvSpPr>
          <p:cNvPr id="3" name="Marcador de Posição de Notas 2"/>
          <p:cNvSpPr>
            <a:spLocks noGrp="1"/>
          </p:cNvSpPr>
          <p:nvPr>
            <p:ph type="body" idx="1"/>
          </p:nvPr>
        </p:nvSpPr>
        <p:spPr/>
        <p:txBody>
          <a:bodyPr/>
          <a:lstStyle/>
          <a:p>
            <a:r>
              <a:rPr lang="pt-PT" dirty="0"/>
              <a:t>Esta perspetiva da cultura da avaliação dá relevo à autenticidade ou seja uma aprendizagem situada em contextos reais, ligados à vida profissional); Dá relevo ao trabalho de grupo assente na interação social e no feedback; à auto regulação da aprendizagem por parte do estudante, ao trabalho em comum entre professores e estudantes, e  à transparência , designadamente na definição dos critérios de avaliação (</a:t>
            </a:r>
            <a:r>
              <a:rPr lang="pt-PT" dirty="0" err="1"/>
              <a:t>Dierick</a:t>
            </a:r>
            <a:r>
              <a:rPr lang="pt-PT" dirty="0"/>
              <a:t> e </a:t>
            </a:r>
            <a:r>
              <a:rPr lang="pt-PT" dirty="0" err="1"/>
              <a:t>Dochy</a:t>
            </a:r>
            <a:r>
              <a:rPr lang="pt-PT" dirty="0"/>
              <a:t>, 2001), permitindo aos estudantes saberem desde o início quais os objetivos a atingir e o que se espera deles de modo a ajustar os processos de aprendizagem às metas previstas.</a:t>
            </a:r>
          </a:p>
        </p:txBody>
      </p:sp>
    </p:spTree>
    <p:extLst>
      <p:ext uri="{BB962C8B-B14F-4D97-AF65-F5344CB8AC3E}">
        <p14:creationId xmlns:p14="http://schemas.microsoft.com/office/powerpoint/2010/main" val="17669718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381000" y="685800"/>
            <a:ext cx="6096000" cy="3429000"/>
          </a:xfrm>
        </p:spPr>
      </p:sp>
      <p:sp>
        <p:nvSpPr>
          <p:cNvPr id="3" name="Marcador de Posição de Notas 2"/>
          <p:cNvSpPr>
            <a:spLocks noGrp="1"/>
          </p:cNvSpPr>
          <p:nvPr>
            <p:ph type="body" idx="1"/>
          </p:nvPr>
        </p:nvSpPr>
        <p:spPr/>
        <p:txBody>
          <a:bodyPr/>
          <a:lstStyle/>
          <a:p>
            <a:r>
              <a:rPr lang="pt-PT" dirty="0"/>
              <a:t>Nesta perspetiva a avaliação constitui um processo de comunicação assente numa multiplicidade de formas e momentos de avaliação, ou seja a avaliação faz parte integrante do processo de aprendizagem sendo verdadeiramente contínua e formadora, sem prejuízo de cumprir as funções de certificação que sejam necessárias.</a:t>
            </a:r>
          </a:p>
        </p:txBody>
      </p:sp>
    </p:spTree>
    <p:extLst>
      <p:ext uri="{BB962C8B-B14F-4D97-AF65-F5344CB8AC3E}">
        <p14:creationId xmlns:p14="http://schemas.microsoft.com/office/powerpoint/2010/main" val="31644192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381000" y="685800"/>
            <a:ext cx="6096000" cy="3429000"/>
          </a:xfrm>
        </p:spPr>
      </p:sp>
      <p:sp>
        <p:nvSpPr>
          <p:cNvPr id="3" name="Marcador de Posição de Notas 2"/>
          <p:cNvSpPr>
            <a:spLocks noGrp="1"/>
          </p:cNvSpPr>
          <p:nvPr>
            <p:ph type="body" idx="1"/>
          </p:nvPr>
        </p:nvSpPr>
        <p:spPr/>
        <p:txBody>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lang="pt-PT" dirty="0"/>
              <a:t>Uma avaliação integrada no ato pedagógico, uma avaliação diversificada, múltipla, participada e transparente é a melhor forma de combater a fraude e valorizar a integridade académica. Acreditamos que é essencialmente na pedagogia que temos de encontrar as respostas. Para isso é necessário que as universidades apostem no desenvolvimento profissional dos seus docentes </a:t>
            </a:r>
            <a:r>
              <a:rPr kumimoji="0" lang="pt-PT" sz="1800" b="0" i="1" u="none" strike="noStrike" kern="0" cap="none" spc="0" normalizeH="0" baseline="0" noProof="0" dirty="0">
                <a:ln>
                  <a:noFill/>
                </a:ln>
                <a:solidFill>
                  <a:srgbClr val="348141"/>
                </a:solidFill>
                <a:effectLst/>
                <a:uLnTx/>
                <a:uFillTx/>
                <a:latin typeface="+mj-lt"/>
                <a:cs typeface="+mj-cs"/>
                <a:sym typeface="Calibri"/>
              </a:rPr>
              <a:t>É necessário construir novos modelos de organização e de aprendizagem que tornem sustentáveis práticas de avaliação verdadeiramente contínua. </a:t>
            </a:r>
            <a:r>
              <a:rPr kumimoji="0" lang="pt-PT" sz="1800" b="0" i="0" u="none" strike="noStrike" kern="0" cap="none" spc="0" normalizeH="0" baseline="0" noProof="0" dirty="0">
                <a:ln>
                  <a:noFill/>
                </a:ln>
                <a:solidFill>
                  <a:srgbClr val="348141"/>
                </a:solidFill>
                <a:effectLst/>
                <a:uLnTx/>
                <a:uFillTx/>
                <a:latin typeface="+mj-lt"/>
                <a:cs typeface="+mj-cs"/>
                <a:sym typeface="Calibri"/>
              </a:rPr>
              <a:t>É necessário consolidar uma cultura académica que valorize as dimensões da docência e da pedagogia. </a:t>
            </a:r>
            <a:r>
              <a:rPr kumimoji="0" lang="pt-PT" sz="1800" b="0" i="1" u="none" strike="noStrike" kern="0" cap="none" spc="0" normalizeH="0" baseline="0" noProof="0" dirty="0">
                <a:ln>
                  <a:noFill/>
                </a:ln>
                <a:solidFill>
                  <a:srgbClr val="348141"/>
                </a:solidFill>
                <a:effectLst/>
                <a:uLnTx/>
                <a:uFillTx/>
                <a:latin typeface="+mj-lt"/>
                <a:cs typeface="+mj-cs"/>
                <a:sym typeface="Calibri"/>
              </a:rPr>
              <a:t>No  quadro de uma nova pedagogia universitária.</a:t>
            </a:r>
            <a:endParaRPr lang="pt-PT" dirty="0"/>
          </a:p>
        </p:txBody>
      </p:sp>
    </p:spTree>
    <p:extLst>
      <p:ext uri="{BB962C8B-B14F-4D97-AF65-F5344CB8AC3E}">
        <p14:creationId xmlns:p14="http://schemas.microsoft.com/office/powerpoint/2010/main" val="2652455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Posição da Imagem do Diapositivo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16387" name="Marcador de Posição de Notas 2"/>
          <p:cNvSpPr>
            <a:spLocks noGrp="1"/>
          </p:cNvSpPr>
          <p:nvPr>
            <p:ph type="body" idx="1"/>
          </p:nvPr>
        </p:nvSpPr>
        <p:spPr bwMode="auto">
          <a:noFill/>
        </p:spPr>
        <p:txBody>
          <a:bodyPr wrap="square" numCol="1" anchor="t" anchorCtr="0" compatLnSpc="1">
            <a:prstTxWarp prst="textNoShape">
              <a:avLst/>
            </a:prstTxWarp>
          </a:bodyPr>
          <a:lstStyle/>
          <a:p>
            <a:pPr algn="just">
              <a:lnSpc>
                <a:spcPct val="107000"/>
              </a:lnSpc>
              <a:spcAft>
                <a:spcPts val="700"/>
              </a:spcAft>
            </a:pPr>
            <a:r>
              <a:rPr lang="pt-PT" sz="1200" b="1" dirty="0">
                <a:effectLst/>
                <a:latin typeface="Calibri" panose="020F0502020204030204" pitchFamily="34" charset="0"/>
                <a:ea typeface="Calibri" panose="020F0502020204030204" pitchFamily="34" charset="0"/>
                <a:cs typeface="Calibri" panose="020F0502020204030204" pitchFamily="34" charset="0"/>
              </a:rPr>
              <a:t>Uma das questões que se coloca em </a:t>
            </a:r>
            <a:r>
              <a:rPr lang="pt-PT" sz="1200" b="1" dirty="0" err="1">
                <a:effectLst/>
                <a:latin typeface="Calibri" panose="020F0502020204030204" pitchFamily="34" charset="0"/>
                <a:ea typeface="Calibri" panose="020F0502020204030204" pitchFamily="34" charset="0"/>
                <a:cs typeface="Calibri" panose="020F0502020204030204" pitchFamily="34" charset="0"/>
              </a:rPr>
              <a:t>EaD</a:t>
            </a:r>
            <a:r>
              <a:rPr lang="pt-PT" sz="1200" b="1" dirty="0">
                <a:effectLst/>
                <a:latin typeface="Calibri" panose="020F0502020204030204" pitchFamily="34" charset="0"/>
                <a:ea typeface="Calibri" panose="020F0502020204030204" pitchFamily="34" charset="0"/>
                <a:cs typeface="Calibri" panose="020F0502020204030204" pitchFamily="34" charset="0"/>
              </a:rPr>
              <a:t> ou em situações de ensino remoto como as que atualmente temos vivido é a questão da integridade académica.</a:t>
            </a:r>
            <a:endParaRPr lang="pt-PT"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700"/>
              </a:spcAft>
            </a:pPr>
            <a:r>
              <a:rPr lang="pt-PT" sz="1200" b="1" dirty="0">
                <a:effectLst/>
                <a:latin typeface="Calibri" panose="020F0502020204030204" pitchFamily="34" charset="0"/>
                <a:ea typeface="Calibri" panose="020F0502020204030204" pitchFamily="34" charset="0"/>
                <a:cs typeface="Calibri" panose="020F0502020204030204" pitchFamily="34" charset="0"/>
              </a:rPr>
              <a:t>Com a explosão de situações de ensino remoto durante a pandemia, a questão da avaliação e da sua validade surgiu como um dos principais problemas a ultrapassar, ainda que esta questão da integridade académica se coloque também, há muito, em contextos de aprendizagem presencial.</a:t>
            </a:r>
            <a:endParaRPr lang="pt-PT" sz="1100" dirty="0">
              <a:effectLst/>
              <a:latin typeface="Calibri" panose="020F0502020204030204" pitchFamily="34" charset="0"/>
              <a:ea typeface="Calibri" panose="020F0502020204030204" pitchFamily="34" charset="0"/>
              <a:cs typeface="Times New Roman" panose="02020603050405020304" pitchFamily="18" charset="0"/>
            </a:endParaRPr>
          </a:p>
          <a:p>
            <a:pPr eaLnBrk="1" hangingPunct="1">
              <a:spcBef>
                <a:spcPct val="0"/>
              </a:spcBef>
            </a:pPr>
            <a:endParaRPr lang="pt-PT" dirty="0"/>
          </a:p>
        </p:txBody>
      </p:sp>
      <p:sp>
        <p:nvSpPr>
          <p:cNvPr id="16388" name="Marcador de Posição do Número do Diapositivo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A57C31F-4EDD-4FF4-AD77-39831F0EC54A}" type="slidenum">
              <a:rPr lang="pt-PT" smtClean="0"/>
              <a:pPr/>
              <a:t>2</a:t>
            </a:fld>
            <a:endParaRPr lang="pt-P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Posição da Imagem do Diapositivo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16387" name="Marcador de Posição de Notas 2"/>
          <p:cNvSpPr>
            <a:spLocks noGrp="1"/>
          </p:cNvSpPr>
          <p:nvPr>
            <p:ph type="body" idx="1"/>
          </p:nvPr>
        </p:nvSpPr>
        <p:spPr bwMode="auto">
          <a:noFill/>
        </p:spPr>
        <p:txBody>
          <a:bodyPr wrap="square" numCol="1" anchor="t" anchorCtr="0" compatLnSpc="1">
            <a:prstTxWarp prst="textNoShape">
              <a:avLst/>
            </a:prstTxWarp>
          </a:bodyPr>
          <a:lstStyle/>
          <a:p>
            <a:pPr marL="0" marR="0" lvl="0" indent="0" defTabSz="457200" eaLnBrk="1" fontAlgn="auto" latinLnBrk="0" hangingPunct="1">
              <a:lnSpc>
                <a:spcPct val="100000"/>
              </a:lnSpc>
              <a:spcBef>
                <a:spcPct val="0"/>
              </a:spcBef>
              <a:spcAft>
                <a:spcPts val="0"/>
              </a:spcAft>
              <a:buClrTx/>
              <a:buSzTx/>
              <a:buFontTx/>
              <a:buNone/>
              <a:tabLst/>
              <a:defRPr/>
            </a:pPr>
            <a:r>
              <a:rPr lang="pt-PT" sz="1200" dirty="0">
                <a:effectLst/>
                <a:latin typeface="+mj-lt"/>
                <a:ea typeface="+mj-ea"/>
                <a:cs typeface="+mj-cs"/>
                <a:sym typeface="Calibri"/>
              </a:rPr>
              <a:t>Face ao desconforto com as situações de realização de exames remotos e ao questionamento sobre a sua validade houve nos últimos tempos uma explosão de oferta de soluções tecnológicas. À 1º vista a tecnologia fornece uma solução fácil para este problema: várias ferramentas de </a:t>
            </a:r>
            <a:r>
              <a:rPr lang="pt-PT" sz="1200" dirty="0" err="1">
                <a:effectLst/>
                <a:latin typeface="+mj-lt"/>
                <a:ea typeface="+mj-ea"/>
                <a:cs typeface="+mj-cs"/>
                <a:sym typeface="Calibri"/>
              </a:rPr>
              <a:t>proctoring</a:t>
            </a:r>
            <a:r>
              <a:rPr lang="pt-PT" sz="1200" dirty="0">
                <a:effectLst/>
                <a:latin typeface="+mj-lt"/>
                <a:ea typeface="+mj-ea"/>
                <a:cs typeface="+mj-cs"/>
                <a:sym typeface="Calibri"/>
              </a:rPr>
              <a:t> remoto (também conhecida como e-</a:t>
            </a:r>
            <a:r>
              <a:rPr lang="pt-PT" sz="1200" dirty="0" err="1">
                <a:effectLst/>
                <a:latin typeface="+mj-lt"/>
                <a:ea typeface="+mj-ea"/>
                <a:cs typeface="+mj-cs"/>
                <a:sym typeface="Calibri"/>
              </a:rPr>
              <a:t>proctoring</a:t>
            </a:r>
            <a:r>
              <a:rPr lang="pt-PT" sz="1200" dirty="0">
                <a:effectLst/>
                <a:latin typeface="+mj-lt"/>
                <a:ea typeface="+mj-ea"/>
                <a:cs typeface="+mj-cs"/>
                <a:sym typeface="Calibri"/>
              </a:rPr>
              <a:t>) estão disponíveis no mercado. Incluem serviços de software que realizam vigilância auditiva ou visual das situações de realização de exames, bem como navegadores de bloqueio que impedem os alunos de usar outros aplicativos ou janelas do navegador durante uma avaliação. Há diversas instituições de ensino superior que adotaram a </a:t>
            </a:r>
            <a:r>
              <a:rPr lang="pt-PT" sz="1200" dirty="0" err="1">
                <a:effectLst/>
                <a:latin typeface="+mj-lt"/>
                <a:ea typeface="+mj-ea"/>
                <a:cs typeface="+mj-cs"/>
                <a:sym typeface="Calibri"/>
              </a:rPr>
              <a:t>proctorização</a:t>
            </a:r>
            <a:r>
              <a:rPr lang="pt-PT" sz="1200" dirty="0">
                <a:effectLst/>
                <a:latin typeface="+mj-lt"/>
                <a:ea typeface="+mj-ea"/>
                <a:cs typeface="+mj-cs"/>
                <a:sym typeface="Calibri"/>
              </a:rPr>
              <a:t> remota para dar garantias aos seus modos de avaliação durante a crise da COVID-19. Mas estes sistemas levantam  muitas questões éticas, desde logo porque exigem acesso a tecnologia que não está necessariamente ao dispor de todos os alunos e podem constituir uma invasão de privacidade.</a:t>
            </a:r>
          </a:p>
          <a:p>
            <a:pPr eaLnBrk="1" hangingPunct="1">
              <a:spcBef>
                <a:spcPct val="0"/>
              </a:spcBef>
            </a:pPr>
            <a:endParaRPr lang="pt-PT" dirty="0"/>
          </a:p>
        </p:txBody>
      </p:sp>
      <p:sp>
        <p:nvSpPr>
          <p:cNvPr id="16388" name="Marcador de Posição do Número do Diapositivo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A57C31F-4EDD-4FF4-AD77-39831F0EC54A}" type="slidenum">
              <a:rPr lang="pt-PT" smtClean="0"/>
              <a:pPr/>
              <a:t>3</a:t>
            </a:fld>
            <a:endParaRPr lang="pt-PT"/>
          </a:p>
        </p:txBody>
      </p:sp>
    </p:spTree>
    <p:extLst>
      <p:ext uri="{BB962C8B-B14F-4D97-AF65-F5344CB8AC3E}">
        <p14:creationId xmlns:p14="http://schemas.microsoft.com/office/powerpoint/2010/main" val="262841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Posição da Imagem do Diapositivo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16387" name="Marcador de Posição de Notas 2"/>
          <p:cNvSpPr>
            <a:spLocks noGrp="1"/>
          </p:cNvSpPr>
          <p:nvPr>
            <p:ph type="body" idx="1"/>
          </p:nvPr>
        </p:nvSpPr>
        <p:spPr bwMode="auto">
          <a:noFill/>
        </p:spPr>
        <p:txBody>
          <a:bodyPr wrap="square" numCol="1" anchor="t" anchorCtr="0" compatLnSpc="1">
            <a:prstTxWarp prst="textNoShape">
              <a:avLst/>
            </a:prstTxWarp>
          </a:bodyPr>
          <a:lstStyle/>
          <a:p>
            <a:pPr marL="0" marR="0" lvl="0" indent="0" defTabSz="457200" eaLnBrk="1" fontAlgn="auto" latinLnBrk="0" hangingPunct="1">
              <a:lnSpc>
                <a:spcPct val="100000"/>
              </a:lnSpc>
              <a:spcBef>
                <a:spcPts val="0"/>
              </a:spcBef>
              <a:spcAft>
                <a:spcPts val="0"/>
              </a:spcAft>
              <a:buClrTx/>
              <a:buSzTx/>
              <a:buFontTx/>
              <a:buNone/>
              <a:tabLst/>
              <a:defRPr/>
            </a:pPr>
            <a:r>
              <a:rPr lang="pt-PT" sz="1200" dirty="0">
                <a:effectLst/>
                <a:latin typeface="+mj-lt"/>
                <a:ea typeface="+mj-ea"/>
                <a:cs typeface="+mj-cs"/>
                <a:sym typeface="Calibri"/>
              </a:rPr>
              <a:t>Há uma miríade de preocupações sobre as tecnologias de monitorização remota, Muitos autores criticaram o </a:t>
            </a:r>
            <a:r>
              <a:rPr lang="pt-PT" sz="1200" dirty="0" err="1">
                <a:effectLst/>
                <a:latin typeface="+mj-lt"/>
                <a:ea typeface="+mj-ea"/>
                <a:cs typeface="+mj-cs"/>
                <a:sym typeface="Calibri"/>
              </a:rPr>
              <a:t>proctoring</a:t>
            </a:r>
            <a:r>
              <a:rPr lang="pt-PT" sz="1200" dirty="0">
                <a:effectLst/>
                <a:latin typeface="+mj-lt"/>
                <a:ea typeface="+mj-ea"/>
                <a:cs typeface="+mj-cs"/>
                <a:sym typeface="Calibri"/>
              </a:rPr>
              <a:t> remoto por criar ambientes de teste injustos, exacerbando a ansiedade da situação de teste, não respeitando a equidade e colocando os dados dos estudantes e a sua  privacidade em risco (</a:t>
            </a:r>
            <a:r>
              <a:rPr lang="pt-PT" sz="1200" dirty="0" err="1">
                <a:effectLst/>
                <a:latin typeface="+mj-lt"/>
                <a:ea typeface="+mj-ea"/>
                <a:cs typeface="+mj-cs"/>
                <a:sym typeface="Calibri"/>
              </a:rPr>
              <a:t>Langenfeld</a:t>
            </a:r>
            <a:r>
              <a:rPr lang="pt-PT" sz="1200" dirty="0">
                <a:effectLst/>
                <a:latin typeface="+mj-lt"/>
                <a:ea typeface="+mj-ea"/>
                <a:cs typeface="+mj-cs"/>
                <a:sym typeface="Calibri"/>
              </a:rPr>
              <a:t>, 2020; </a:t>
            </a:r>
            <a:r>
              <a:rPr lang="pt-PT" sz="1200" dirty="0" err="1">
                <a:effectLst/>
                <a:latin typeface="+mj-lt"/>
                <a:ea typeface="+mj-ea"/>
                <a:cs typeface="+mj-cs"/>
                <a:sym typeface="Calibri"/>
              </a:rPr>
              <a:t>Logan</a:t>
            </a:r>
            <a:r>
              <a:rPr lang="pt-PT" sz="1200" dirty="0">
                <a:effectLst/>
                <a:latin typeface="+mj-lt"/>
                <a:ea typeface="+mj-ea"/>
                <a:cs typeface="+mj-cs"/>
                <a:sym typeface="Calibri"/>
              </a:rPr>
              <a:t>, 2020; </a:t>
            </a:r>
            <a:r>
              <a:rPr lang="pt-PT" sz="1200" dirty="0" err="1">
                <a:effectLst/>
                <a:latin typeface="+mj-lt"/>
                <a:ea typeface="+mj-ea"/>
                <a:cs typeface="+mj-cs"/>
                <a:sym typeface="Calibri"/>
              </a:rPr>
              <a:t>Swauger</a:t>
            </a:r>
            <a:r>
              <a:rPr lang="pt-PT" sz="1200" dirty="0">
                <a:effectLst/>
                <a:latin typeface="+mj-lt"/>
                <a:ea typeface="+mj-ea"/>
                <a:cs typeface="+mj-cs"/>
                <a:sym typeface="Calibri"/>
              </a:rPr>
              <a:t>, 2020). </a:t>
            </a:r>
          </a:p>
          <a:p>
            <a:pPr eaLnBrk="1" hangingPunct="1">
              <a:spcBef>
                <a:spcPct val="0"/>
              </a:spcBef>
            </a:pPr>
            <a:endParaRPr lang="pt-PT" dirty="0"/>
          </a:p>
        </p:txBody>
      </p:sp>
      <p:sp>
        <p:nvSpPr>
          <p:cNvPr id="16388" name="Marcador de Posição do Número do Diapositivo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A57C31F-4EDD-4FF4-AD77-39831F0EC54A}" type="slidenum">
              <a:rPr lang="pt-PT" smtClean="0"/>
              <a:pPr/>
              <a:t>4</a:t>
            </a:fld>
            <a:endParaRPr lang="pt-PT"/>
          </a:p>
        </p:txBody>
      </p:sp>
    </p:spTree>
    <p:extLst>
      <p:ext uri="{BB962C8B-B14F-4D97-AF65-F5344CB8AC3E}">
        <p14:creationId xmlns:p14="http://schemas.microsoft.com/office/powerpoint/2010/main" val="18460160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Posição da Imagem do Diapositivo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16387" name="Marcador de Posição de Notas 2"/>
          <p:cNvSpPr>
            <a:spLocks noGrp="1"/>
          </p:cNvSpPr>
          <p:nvPr>
            <p:ph type="body" idx="1"/>
          </p:nvPr>
        </p:nvSpPr>
        <p:spPr bwMode="auto">
          <a:noFill/>
        </p:spPr>
        <p:txBody>
          <a:bodyPr wrap="square" numCol="1" anchor="t" anchorCtr="0" compatLnSpc="1">
            <a:prstTxWarp prst="textNoShape">
              <a:avLst/>
            </a:prstTxWarp>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lang="pt-PT" dirty="0"/>
              <a:t>Além disso como sublinha </a:t>
            </a:r>
            <a:r>
              <a:rPr lang="pt-PT" dirty="0" err="1"/>
              <a:t>Philip</a:t>
            </a:r>
            <a:r>
              <a:rPr lang="pt-PT" dirty="0"/>
              <a:t> </a:t>
            </a:r>
            <a:r>
              <a:rPr lang="pt-PT" dirty="0" err="1"/>
              <a:t>Dawson</a:t>
            </a:r>
            <a:r>
              <a:rPr lang="pt-PT" dirty="0"/>
              <a:t>, apostar em sistemas de vigilância será adiar ou impedir que se repense a forma como avaliamos. Diz-nos que desse modo, é fácil continuar….</a:t>
            </a:r>
            <a:r>
              <a:rPr lang="pt-PT" i="1" dirty="0"/>
              <a:t> fazendo os mesmos exames que sempre fizemos sem nos questionarmos sobre a sua validade pedagógica. Os sistemas de vigilância tenderão a impedir repensar o que a avaliação deve ser para o futuro. Para </a:t>
            </a:r>
            <a:r>
              <a:rPr lang="pt-PT" i="1" dirty="0" err="1"/>
              <a:t>dawson</a:t>
            </a:r>
            <a:r>
              <a:rPr lang="pt-PT" i="1" dirty="0"/>
              <a:t> é como adotar um sistema artificial de suporte à vida de um tipo de avaliação que está moribunda: o exame supervisionado”  . </a:t>
            </a:r>
          </a:p>
        </p:txBody>
      </p:sp>
      <p:sp>
        <p:nvSpPr>
          <p:cNvPr id="16388" name="Marcador de Posição do Número do Diapositivo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A57C31F-4EDD-4FF4-AD77-39831F0EC54A}" type="slidenum">
              <a:rPr lang="pt-PT" smtClean="0"/>
              <a:pPr/>
              <a:t>5</a:t>
            </a:fld>
            <a:endParaRPr lang="pt-PT"/>
          </a:p>
        </p:txBody>
      </p:sp>
    </p:spTree>
    <p:extLst>
      <p:ext uri="{BB962C8B-B14F-4D97-AF65-F5344CB8AC3E}">
        <p14:creationId xmlns:p14="http://schemas.microsoft.com/office/powerpoint/2010/main" val="20041278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Posição da Imagem do Diapositivo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16387" name="Marcador de Posição de Notas 2"/>
          <p:cNvSpPr>
            <a:spLocks noGrp="1"/>
          </p:cNvSpPr>
          <p:nvPr>
            <p:ph type="body" idx="1"/>
          </p:nvPr>
        </p:nvSpPr>
        <p:spPr bwMode="auto">
          <a:noFill/>
        </p:spPr>
        <p:txBody>
          <a:bodyPr wrap="square" numCol="1" anchor="t" anchorCtr="0" compatLnSpc="1">
            <a:prstTxWarp prst="textNoShape">
              <a:avLst/>
            </a:prstTxWarp>
          </a:bodyPr>
          <a:lstStyle/>
          <a:p>
            <a:pPr algn="just">
              <a:lnSpc>
                <a:spcPct val="107000"/>
              </a:lnSpc>
              <a:spcAft>
                <a:spcPts val="700"/>
              </a:spcAft>
            </a:pPr>
            <a:r>
              <a:rPr lang="pt-PT" dirty="0"/>
              <a:t>Voltamos à questão inicial. Como garantir a integridade académica? Sarah </a:t>
            </a:r>
            <a:r>
              <a:rPr lang="pt-PT" dirty="0" err="1"/>
              <a:t>Eaton</a:t>
            </a:r>
            <a:r>
              <a:rPr lang="pt-PT" dirty="0"/>
              <a:t>, professora da Universidade de </a:t>
            </a:r>
            <a:r>
              <a:rPr lang="pt-PT" dirty="0" err="1"/>
              <a:t>Calgary</a:t>
            </a:r>
            <a:r>
              <a:rPr lang="pt-PT" dirty="0"/>
              <a:t> e organizadora de programas do Centro Internacional de Integridade Acadêmica, diz-nos que a resposta ao problema pode ser simplificada em duas opções: usar tecnologia de </a:t>
            </a:r>
            <a:r>
              <a:rPr lang="pt-PT" dirty="0" err="1"/>
              <a:t>proctoring</a:t>
            </a:r>
            <a:r>
              <a:rPr lang="pt-PT" dirty="0"/>
              <a:t> on-line ou ' avaliação autêntica ‘. Com efeito as universidades podem dar uma resposta tecnológica, cientes de todas as suas condicionantes, ou optar por uma resposta pedagógica alicerçada na cultura da avaliação.</a:t>
            </a:r>
          </a:p>
          <a:p>
            <a:r>
              <a:rPr lang="pt-PT" dirty="0"/>
              <a:t>Para alguns responsáveis pela gestão da aprendizagem o investimento feito em </a:t>
            </a:r>
            <a:r>
              <a:rPr lang="pt-PT" sz="1200" dirty="0">
                <a:effectLst/>
                <a:latin typeface="+mj-lt"/>
                <a:ea typeface="+mj-ea"/>
                <a:cs typeface="+mj-cs"/>
                <a:sym typeface="Calibri"/>
              </a:rPr>
              <a:t>serviços de </a:t>
            </a:r>
            <a:r>
              <a:rPr lang="pt-PT" sz="1200" dirty="0" err="1">
                <a:effectLst/>
                <a:latin typeface="+mj-lt"/>
                <a:ea typeface="+mj-ea"/>
                <a:cs typeface="+mj-cs"/>
                <a:sym typeface="Calibri"/>
              </a:rPr>
              <a:t>proctoring</a:t>
            </a:r>
            <a:r>
              <a:rPr lang="pt-PT" sz="1200" dirty="0">
                <a:effectLst/>
                <a:latin typeface="+mj-lt"/>
                <a:ea typeface="+mj-ea"/>
                <a:cs typeface="+mj-cs"/>
                <a:sym typeface="Calibri"/>
              </a:rPr>
              <a:t> nas universidades devem  ser </a:t>
            </a:r>
            <a:r>
              <a:rPr lang="pt-PT" sz="1200" dirty="0" err="1">
                <a:effectLst/>
                <a:latin typeface="+mj-lt"/>
                <a:ea typeface="+mj-ea"/>
                <a:cs typeface="+mj-cs"/>
                <a:sym typeface="Calibri"/>
              </a:rPr>
              <a:t>redireccionados</a:t>
            </a:r>
            <a:r>
              <a:rPr lang="pt-PT" sz="1200" dirty="0">
                <a:effectLst/>
                <a:latin typeface="+mj-lt"/>
                <a:ea typeface="+mj-ea"/>
                <a:cs typeface="+mj-cs"/>
                <a:sym typeface="Calibri"/>
              </a:rPr>
              <a:t> para o desenvolvimento contínuo do corpo docente em avaliação e outros tópicos relacionados com o ensino. Na sua perspetiva Isto permitiria ajudar os professores a desenvolver métodos de avaliação que ajudem na aprendizagem. "É a coisa pedagogicamente mais sólida a fazer"</a:t>
            </a:r>
          </a:p>
          <a:p>
            <a:endParaRPr lang="pt-PT" sz="1200" dirty="0">
              <a:effectLst/>
              <a:latin typeface="+mj-lt"/>
              <a:ea typeface="+mj-ea"/>
              <a:cs typeface="+mj-cs"/>
              <a:sym typeface="Calibri"/>
            </a:endParaRPr>
          </a:p>
          <a:p>
            <a:pPr algn="just">
              <a:lnSpc>
                <a:spcPct val="107000"/>
              </a:lnSpc>
              <a:spcAft>
                <a:spcPts val="700"/>
              </a:spcAft>
            </a:pPr>
            <a:endParaRPr lang="pt-PT" dirty="0"/>
          </a:p>
        </p:txBody>
      </p:sp>
      <p:sp>
        <p:nvSpPr>
          <p:cNvPr id="16388" name="Marcador de Posição do Número do Diapositivo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A57C31F-4EDD-4FF4-AD77-39831F0EC54A}" type="slidenum">
              <a:rPr lang="pt-PT" smtClean="0"/>
              <a:pPr/>
              <a:t>6</a:t>
            </a:fld>
            <a:endParaRPr lang="pt-PT"/>
          </a:p>
        </p:txBody>
      </p:sp>
    </p:spTree>
    <p:extLst>
      <p:ext uri="{BB962C8B-B14F-4D97-AF65-F5344CB8AC3E}">
        <p14:creationId xmlns:p14="http://schemas.microsoft.com/office/powerpoint/2010/main" val="4158497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Posição da Imagem do Diapositivo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16387" name="Marcador de Posição de Notas 2"/>
          <p:cNvSpPr>
            <a:spLocks noGrp="1"/>
          </p:cNvSpPr>
          <p:nvPr>
            <p:ph type="body" idx="1"/>
          </p:nvPr>
        </p:nvSpPr>
        <p:spPr bwMode="auto">
          <a:noFill/>
        </p:spPr>
        <p:txBody>
          <a:bodyPr wrap="square" numCol="1" anchor="t" anchorCtr="0" compatLnSpc="1">
            <a:prstTxWarp prst="textNoShape">
              <a:avLst/>
            </a:prstTxWarp>
          </a:bodyPr>
          <a:lstStyle/>
          <a:p>
            <a:r>
              <a:rPr lang="pt-PT" sz="1200" dirty="0">
                <a:effectLst/>
                <a:latin typeface="+mj-lt"/>
                <a:ea typeface="+mj-ea"/>
                <a:cs typeface="+mj-cs"/>
                <a:sym typeface="Calibri"/>
              </a:rPr>
              <a:t>Algumas universidades, como a de </a:t>
            </a:r>
            <a:r>
              <a:rPr lang="pt-PT" sz="1200" dirty="0" err="1">
                <a:effectLst/>
                <a:latin typeface="+mj-lt"/>
                <a:ea typeface="+mj-ea"/>
                <a:cs typeface="+mj-cs"/>
                <a:sym typeface="Calibri"/>
              </a:rPr>
              <a:t>Michigam</a:t>
            </a:r>
            <a:r>
              <a:rPr lang="pt-PT" sz="1200" dirty="0">
                <a:effectLst/>
                <a:latin typeface="+mj-lt"/>
                <a:ea typeface="+mj-ea"/>
                <a:cs typeface="+mj-cs"/>
                <a:sym typeface="Calibri"/>
              </a:rPr>
              <a:t> têm vindo a resistir a qualquer nova implementação de software de </a:t>
            </a:r>
            <a:r>
              <a:rPr lang="pt-PT" sz="1200" dirty="0" err="1">
                <a:effectLst/>
                <a:latin typeface="+mj-lt"/>
                <a:ea typeface="+mj-ea"/>
                <a:cs typeface="+mj-cs"/>
                <a:sym typeface="Calibri"/>
              </a:rPr>
              <a:t>proctoring</a:t>
            </a:r>
            <a:r>
              <a:rPr lang="pt-PT" sz="1200" dirty="0">
                <a:effectLst/>
                <a:latin typeface="+mj-lt"/>
                <a:ea typeface="+mj-ea"/>
                <a:cs typeface="+mj-cs"/>
                <a:sym typeface="Calibri"/>
              </a:rPr>
              <a:t> remoto preferindo investir em pessoal de design instrucional  adicional para apoiar os professores no desenho de avaliações alternativas. Referindo-se a essa estratégia como uma abordagem "centrada nas pessoas" em vez de uma estratégia focada em soluções tecnológicas.</a:t>
            </a:r>
            <a:r>
              <a:rPr lang="pt-PT" dirty="0"/>
              <a:t>.</a:t>
            </a:r>
            <a:endParaRPr lang="pt-PT" sz="1200" dirty="0">
              <a:effectLst/>
              <a:latin typeface="+mj-lt"/>
              <a:ea typeface="+mj-ea"/>
              <a:cs typeface="+mj-cs"/>
              <a:sym typeface="Calibri"/>
            </a:endParaRPr>
          </a:p>
          <a:p>
            <a:pPr eaLnBrk="1" hangingPunct="1">
              <a:spcBef>
                <a:spcPct val="0"/>
              </a:spcBef>
            </a:pPr>
            <a:endParaRPr lang="pt-PT" dirty="0"/>
          </a:p>
        </p:txBody>
      </p:sp>
      <p:sp>
        <p:nvSpPr>
          <p:cNvPr id="16388" name="Marcador de Posição do Número do Diapositivo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A57C31F-4EDD-4FF4-AD77-39831F0EC54A}" type="slidenum">
              <a:rPr lang="pt-PT" smtClean="0"/>
              <a:pPr/>
              <a:t>7</a:t>
            </a:fld>
            <a:endParaRPr lang="pt-PT"/>
          </a:p>
        </p:txBody>
      </p:sp>
    </p:spTree>
    <p:extLst>
      <p:ext uri="{BB962C8B-B14F-4D97-AF65-F5344CB8AC3E}">
        <p14:creationId xmlns:p14="http://schemas.microsoft.com/office/powerpoint/2010/main" val="21251218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381000" y="685800"/>
            <a:ext cx="6096000" cy="3429000"/>
          </a:xfrm>
        </p:spPr>
      </p:sp>
      <p:sp>
        <p:nvSpPr>
          <p:cNvPr id="3" name="Marcador de Posição de Notas 2"/>
          <p:cNvSpPr>
            <a:spLocks noGrp="1"/>
          </p:cNvSpPr>
          <p:nvPr>
            <p:ph type="body" idx="1"/>
          </p:nvPr>
        </p:nvSpPr>
        <p:spPr/>
        <p:txBody>
          <a:bodyPr/>
          <a:lstStyle/>
          <a:p>
            <a:pPr marL="0" marR="0" lvl="0" indent="0" defTabSz="457200" eaLnBrk="1" fontAlgn="auto" latinLnBrk="0" hangingPunct="1">
              <a:lnSpc>
                <a:spcPct val="100000"/>
              </a:lnSpc>
              <a:spcBef>
                <a:spcPts val="0"/>
              </a:spcBef>
              <a:spcAft>
                <a:spcPts val="0"/>
              </a:spcAft>
              <a:buClrTx/>
              <a:buSzTx/>
              <a:buFontTx/>
              <a:buNone/>
              <a:tabLst/>
              <a:defRPr/>
            </a:pPr>
            <a:r>
              <a:rPr lang="pt-PT" sz="1200" dirty="0">
                <a:effectLst/>
                <a:latin typeface="+mj-lt"/>
                <a:ea typeface="+mj-ea"/>
                <a:cs typeface="+mj-cs"/>
                <a:sym typeface="Calibri"/>
              </a:rPr>
              <a:t>Somos assim remetidos para a inevitável necessidade de repensar a forma como se ensina e como se aprende designadamente no contexto universitário, onde os modelos de ensino têm sofrido poucas alterações. O acelerado processo de digitalização da sociedade em geral, tem vindo a impulsionar e determinar mudanças que há muito se arrastam. A estrutura organizacional da escola que herdámos do século XIX que se mantém em grande parte inalterada procedeu à normalização da escola: dos espaços, dos tempos, do currículo, da avaliação das aprendizagens, do papel dos professores, das turmas dos alunos… e hoje exige-se o movimento contrário: diversificação dos espaços e dos tempos, dos currículos e das formas de avaliação, do papel dos professores, do enquadramento e envolvimento dos alunos…</a:t>
            </a:r>
          </a:p>
          <a:p>
            <a:endParaRPr lang="pt-PT" dirty="0"/>
          </a:p>
        </p:txBody>
      </p:sp>
    </p:spTree>
    <p:extLst>
      <p:ext uri="{BB962C8B-B14F-4D97-AF65-F5344CB8AC3E}">
        <p14:creationId xmlns:p14="http://schemas.microsoft.com/office/powerpoint/2010/main" val="1187783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381000" y="685800"/>
            <a:ext cx="6096000" cy="3429000"/>
          </a:xfrm>
        </p:spPr>
      </p:sp>
      <p:sp>
        <p:nvSpPr>
          <p:cNvPr id="3" name="Marcador de Posição de Notas 2"/>
          <p:cNvSpPr>
            <a:spLocks noGrp="1"/>
          </p:cNvSpPr>
          <p:nvPr>
            <p:ph type="body" idx="1"/>
          </p:nvPr>
        </p:nvSpPr>
        <p:spPr/>
        <p:txBody>
          <a:bodyPr/>
          <a:lstStyle/>
          <a:p>
            <a:r>
              <a:rPr lang="pt-PT" dirty="0"/>
              <a:t>Nesta sociedade em que o digital marca presença  torna imperativa a necessidade de repensar o processo de ensino e de aprendizagem e consequentemente a avaliação. </a:t>
            </a:r>
          </a:p>
          <a:p>
            <a:pPr marL="0" marR="0" lvl="0" indent="0" algn="just" defTabSz="457200" eaLnBrk="1" fontAlgn="auto" latinLnBrk="0" hangingPunct="1">
              <a:lnSpc>
                <a:spcPct val="100000"/>
              </a:lnSpc>
              <a:spcBef>
                <a:spcPts val="0"/>
              </a:spcBef>
              <a:spcAft>
                <a:spcPts val="0"/>
              </a:spcAft>
              <a:buClrTx/>
              <a:buSzTx/>
              <a:buFontTx/>
              <a:buNone/>
              <a:tabLst/>
              <a:defRPr/>
            </a:pPr>
            <a:r>
              <a:rPr lang="pt-PT" dirty="0"/>
              <a:t>Estes novos cenários onde a mediação tecnológica é inevitável, especialmente na educação a distância, obrigam a perspetivar a avaliação considerando novos elementos, desde logo considerando outros espaços (espaços online, espaços híbridos, espaços presenciais, espaços múltiplos…) em que a aprendizagem tem lugar.</a:t>
            </a:r>
          </a:p>
        </p:txBody>
      </p:sp>
    </p:spTree>
    <p:extLst>
      <p:ext uri="{BB962C8B-B14F-4D97-AF65-F5344CB8AC3E}">
        <p14:creationId xmlns:p14="http://schemas.microsoft.com/office/powerpoint/2010/main" val="12883518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685800" y="1597819"/>
            <a:ext cx="7772400" cy="1102521"/>
          </a:xfrm>
          <a:prstGeom prst="rect">
            <a:avLst/>
          </a:prstGeom>
        </p:spPr>
        <p:txBody>
          <a:bodyPr/>
          <a:lstStyle/>
          <a:p>
            <a:r>
              <a:t>Title Text</a:t>
            </a:r>
          </a:p>
        </p:txBody>
      </p:sp>
      <p:sp>
        <p:nvSpPr>
          <p:cNvPr id="12" name="Body Level One…"/>
          <p:cNvSpPr txBox="1">
            <a:spLocks noGrp="1"/>
          </p:cNvSpPr>
          <p:nvPr>
            <p:ph type="body" sz="quarter" idx="1"/>
          </p:nvPr>
        </p:nvSpPr>
        <p:spPr>
          <a:xfrm>
            <a:off x="1371600" y="2914650"/>
            <a:ext cx="6400800" cy="1314450"/>
          </a:xfrm>
          <a:prstGeom prst="rect">
            <a:avLst/>
          </a:prstGeom>
        </p:spPr>
        <p:txBody>
          <a:bodyPr/>
          <a:lstStyle>
            <a:lvl1pPr marL="0" indent="0" algn="ctr">
              <a:buSzTx/>
              <a:buFontTx/>
              <a:buNone/>
              <a:defRPr>
                <a:solidFill>
                  <a:srgbClr val="888888"/>
                </a:solidFill>
              </a:defRPr>
            </a:lvl1pPr>
            <a:lvl2pPr marL="0" indent="0" algn="ctr">
              <a:buSzTx/>
              <a:buFontTx/>
              <a:buNone/>
              <a:defRPr>
                <a:solidFill>
                  <a:srgbClr val="888888"/>
                </a:solidFill>
              </a:defRPr>
            </a:lvl2pPr>
            <a:lvl3pPr marL="0" indent="0" algn="ctr">
              <a:buSzTx/>
              <a:buFontTx/>
              <a:buNone/>
              <a:defRPr>
                <a:solidFill>
                  <a:srgbClr val="888888"/>
                </a:solidFill>
              </a:defRPr>
            </a:lvl3pPr>
            <a:lvl4pPr marL="0" indent="0" algn="ctr">
              <a:buSzTx/>
              <a:buFontTx/>
              <a:buNone/>
              <a:defRPr>
                <a:solidFill>
                  <a:srgbClr val="888888"/>
                </a:solidFill>
              </a:defRPr>
            </a:lvl4pPr>
            <a:lvl5pPr marL="0" indent="0" algn="ctr">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101" name="Title Text"/>
          <p:cNvSpPr txBox="1">
            <a:spLocks noGrp="1"/>
          </p:cNvSpPr>
          <p:nvPr>
            <p:ph type="title"/>
          </p:nvPr>
        </p:nvSpPr>
        <p:spPr>
          <a:xfrm>
            <a:off x="6629400" y="154780"/>
            <a:ext cx="2057400" cy="3290890"/>
          </a:xfrm>
          <a:prstGeom prst="rect">
            <a:avLst/>
          </a:prstGeom>
        </p:spPr>
        <p:txBody>
          <a:bodyPr/>
          <a:lstStyle/>
          <a:p>
            <a:r>
              <a:t>Title Text</a:t>
            </a:r>
          </a:p>
        </p:txBody>
      </p:sp>
      <p:sp>
        <p:nvSpPr>
          <p:cNvPr id="102" name="Body Level One…"/>
          <p:cNvSpPr txBox="1">
            <a:spLocks noGrp="1"/>
          </p:cNvSpPr>
          <p:nvPr>
            <p:ph type="body" idx="1"/>
          </p:nvPr>
        </p:nvSpPr>
        <p:spPr>
          <a:xfrm>
            <a:off x="457200" y="154780"/>
            <a:ext cx="6019800" cy="329089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E283BD89-2780-406C-8959-51D7A8A17A02}" type="datetimeFigureOut">
              <a:rPr lang="pt-PT" smtClean="0"/>
              <a:t>20/11/2024</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a:xfrm>
            <a:off x="8342800" y="4765687"/>
            <a:ext cx="344001" cy="276995"/>
          </a:xfrm>
        </p:spPr>
        <p:txBody>
          <a:bodyPr/>
          <a:lstStyle/>
          <a:p>
            <a:fld id="{68A0E750-B38B-421A-813A-6C454AB7D233}" type="slidenum">
              <a:rPr lang="pt-PT" smtClean="0"/>
              <a:t>‹nº›</a:t>
            </a:fld>
            <a:endParaRPr lang="pt-PT"/>
          </a:p>
        </p:txBody>
      </p:sp>
    </p:spTree>
    <p:extLst>
      <p:ext uri="{BB962C8B-B14F-4D97-AF65-F5344CB8AC3E}">
        <p14:creationId xmlns:p14="http://schemas.microsoft.com/office/powerpoint/2010/main" val="6862973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ítulo e Objet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BB6FFF-4706-47CA-BF5E-B5658027A63F}"/>
              </a:ext>
            </a:extLst>
          </p:cNvPr>
          <p:cNvSpPr>
            <a:spLocks noGrp="1"/>
          </p:cNvSpPr>
          <p:nvPr>
            <p:ph type="title"/>
          </p:nvPr>
        </p:nvSpPr>
        <p:spPr/>
        <p:txBody>
          <a:bodyPr/>
          <a:lstStyle/>
          <a:p>
            <a:r>
              <a:rPr lang="pt-PT"/>
              <a:t>Clique para editar o estilo de título do Modelo Global</a:t>
            </a:r>
          </a:p>
        </p:txBody>
      </p:sp>
      <p:sp>
        <p:nvSpPr>
          <p:cNvPr id="3" name="Marcador de Posição de Conteúdo 2">
            <a:extLst>
              <a:ext uri="{FF2B5EF4-FFF2-40B4-BE49-F238E27FC236}">
                <a16:creationId xmlns:a16="http://schemas.microsoft.com/office/drawing/2014/main" id="{EC78A8FB-0FD9-41B9-9058-261049A7074B}"/>
              </a:ext>
            </a:extLst>
          </p:cNvPr>
          <p:cNvSpPr>
            <a:spLocks noGrp="1"/>
          </p:cNvSpPr>
          <p:nvPr>
            <p:ph idx="1"/>
          </p:nvPr>
        </p:nvSpPr>
        <p:spPr/>
        <p:txBody>
          <a:bodyPr/>
          <a:lstStyle/>
          <a:p>
            <a:pPr lvl="0"/>
            <a:r>
              <a:rPr lang="pt-PT"/>
              <a:t>Editar os estilos de texto do Modelo Global</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a:extLst>
              <a:ext uri="{FF2B5EF4-FFF2-40B4-BE49-F238E27FC236}">
                <a16:creationId xmlns:a16="http://schemas.microsoft.com/office/drawing/2014/main" id="{2A0DBECF-6E6D-4ECE-B6F8-FF61AA83111F}"/>
              </a:ext>
            </a:extLst>
          </p:cNvPr>
          <p:cNvSpPr>
            <a:spLocks noGrp="1"/>
          </p:cNvSpPr>
          <p:nvPr>
            <p:ph type="dt" sz="half" idx="10"/>
          </p:nvPr>
        </p:nvSpPr>
        <p:spPr/>
        <p:txBody>
          <a:bodyPr/>
          <a:lstStyle/>
          <a:p>
            <a:fld id="{021A3EB1-8C82-4022-BB83-41E7E0AE3FB9}" type="datetimeFigureOut">
              <a:rPr lang="pt-PT" smtClean="0"/>
              <a:t>20/11/2024</a:t>
            </a:fld>
            <a:endParaRPr lang="pt-PT"/>
          </a:p>
        </p:txBody>
      </p:sp>
      <p:sp>
        <p:nvSpPr>
          <p:cNvPr id="5" name="Marcador de Posição do Rodapé 4">
            <a:extLst>
              <a:ext uri="{FF2B5EF4-FFF2-40B4-BE49-F238E27FC236}">
                <a16:creationId xmlns:a16="http://schemas.microsoft.com/office/drawing/2014/main" id="{D9E0BA63-230E-4EF8-A711-881AF729FC52}"/>
              </a:ext>
            </a:extLst>
          </p:cNvPr>
          <p:cNvSpPr>
            <a:spLocks noGrp="1"/>
          </p:cNvSpPr>
          <p:nvPr>
            <p:ph type="ftr" sz="quarter" idx="11"/>
          </p:nvPr>
        </p:nvSpPr>
        <p:spPr/>
        <p:txBody>
          <a:bodyPr/>
          <a:lstStyle/>
          <a:p>
            <a:endParaRPr lang="pt-PT"/>
          </a:p>
        </p:txBody>
      </p:sp>
      <p:sp>
        <p:nvSpPr>
          <p:cNvPr id="6" name="Marcador de Posição do Número do Diapositivo 5">
            <a:extLst>
              <a:ext uri="{FF2B5EF4-FFF2-40B4-BE49-F238E27FC236}">
                <a16:creationId xmlns:a16="http://schemas.microsoft.com/office/drawing/2014/main" id="{586A535C-2D3E-49EC-98AE-E3F48FC37A69}"/>
              </a:ext>
            </a:extLst>
          </p:cNvPr>
          <p:cNvSpPr>
            <a:spLocks noGrp="1"/>
          </p:cNvSpPr>
          <p:nvPr>
            <p:ph type="sldNum" sz="quarter" idx="12"/>
          </p:nvPr>
        </p:nvSpPr>
        <p:spPr>
          <a:xfrm>
            <a:off x="8342800" y="4765687"/>
            <a:ext cx="344001" cy="276995"/>
          </a:xfrm>
        </p:spPr>
        <p:txBody>
          <a:bodyPr/>
          <a:lstStyle/>
          <a:p>
            <a:fld id="{DEB10C37-822F-4896-9506-D4460E944829}" type="slidenum">
              <a:rPr lang="pt-PT" smtClean="0"/>
              <a:t>‹nº›</a:t>
            </a:fld>
            <a:endParaRPr lang="pt-PT"/>
          </a:p>
        </p:txBody>
      </p:sp>
    </p:spTree>
    <p:extLst>
      <p:ext uri="{BB962C8B-B14F-4D97-AF65-F5344CB8AC3E}">
        <p14:creationId xmlns:p14="http://schemas.microsoft.com/office/powerpoint/2010/main" val="5011735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457200" y="205979"/>
            <a:ext cx="8229600" cy="4388644"/>
          </a:xfrm>
        </p:spPr>
        <p:txBody>
          <a:body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xfrm>
            <a:off x="8342800" y="4765687"/>
            <a:ext cx="344001" cy="276995"/>
          </a:xfrm>
          <a:ln/>
        </p:spPr>
        <p:txBody>
          <a:bodyPr/>
          <a:lstStyle>
            <a:lvl1pPr>
              <a:defRPr/>
            </a:lvl1pPr>
          </a:lstStyle>
          <a:p>
            <a:pPr>
              <a:defRPr/>
            </a:pPr>
            <a:fld id="{689010B8-06D7-46D6-9C33-F5ED4EBB3299}" type="slidenum">
              <a:rPr lang="pt-PT"/>
              <a:pPr>
                <a:defRPr/>
              </a:pPr>
              <a:t>‹nº›</a:t>
            </a:fld>
            <a:endParaRPr lang="pt-PT"/>
          </a:p>
        </p:txBody>
      </p:sp>
    </p:spTree>
    <p:extLst>
      <p:ext uri="{BB962C8B-B14F-4D97-AF65-F5344CB8AC3E}">
        <p14:creationId xmlns:p14="http://schemas.microsoft.com/office/powerpoint/2010/main" val="540097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9" name="Title Text"/>
          <p:cNvSpPr txBox="1">
            <a:spLocks noGrp="1"/>
          </p:cNvSpPr>
          <p:nvPr>
            <p:ph type="title"/>
          </p:nvPr>
        </p:nvSpPr>
        <p:spPr>
          <a:xfrm>
            <a:off x="722312" y="3305176"/>
            <a:ext cx="7772401" cy="1021558"/>
          </a:xfrm>
          <a:prstGeom prst="rect">
            <a:avLst/>
          </a:prstGeom>
        </p:spPr>
        <p:txBody>
          <a:bodyPr anchor="t"/>
          <a:lstStyle>
            <a:lvl1pPr algn="l">
              <a:defRPr sz="4000" b="1" cap="all"/>
            </a:lvl1pPr>
          </a:lstStyle>
          <a:p>
            <a:r>
              <a:t>Title Text</a:t>
            </a:r>
          </a:p>
        </p:txBody>
      </p:sp>
      <p:sp>
        <p:nvSpPr>
          <p:cNvPr id="30" name="Body Level One…"/>
          <p:cNvSpPr txBox="1">
            <a:spLocks noGrp="1"/>
          </p:cNvSpPr>
          <p:nvPr>
            <p:ph type="body" sz="quarter" idx="1"/>
          </p:nvPr>
        </p:nvSpPr>
        <p:spPr>
          <a:xfrm>
            <a:off x="722312" y="2180033"/>
            <a:ext cx="7772401" cy="1125142"/>
          </a:xfrm>
          <a:prstGeom prst="rect">
            <a:avLst/>
          </a:prstGeom>
        </p:spPr>
        <p:txBody>
          <a:bodyPr anchor="b"/>
          <a:lstStyle>
            <a:lvl1pPr marL="0" indent="0">
              <a:spcBef>
                <a:spcPts val="400"/>
              </a:spcBef>
              <a:buSzTx/>
              <a:buFontTx/>
              <a:buNone/>
              <a:defRPr sz="2000">
                <a:solidFill>
                  <a:srgbClr val="888888"/>
                </a:solidFill>
              </a:defRPr>
            </a:lvl1pPr>
            <a:lvl2pPr marL="0" indent="0">
              <a:spcBef>
                <a:spcPts val="400"/>
              </a:spcBef>
              <a:buSzTx/>
              <a:buFontTx/>
              <a:buNone/>
              <a:defRPr sz="2000">
                <a:solidFill>
                  <a:srgbClr val="888888"/>
                </a:solidFill>
              </a:defRPr>
            </a:lvl2pPr>
            <a:lvl3pPr marL="0" indent="0">
              <a:spcBef>
                <a:spcPts val="400"/>
              </a:spcBef>
              <a:buSzTx/>
              <a:buFontTx/>
              <a:buNone/>
              <a:defRPr sz="2000">
                <a:solidFill>
                  <a:srgbClr val="888888"/>
                </a:solidFill>
              </a:defRPr>
            </a:lvl3pPr>
            <a:lvl4pPr marL="0" indent="0">
              <a:spcBef>
                <a:spcPts val="400"/>
              </a:spcBef>
              <a:buSzTx/>
              <a:buFontTx/>
              <a:buNone/>
              <a:defRPr sz="2000">
                <a:solidFill>
                  <a:srgbClr val="888888"/>
                </a:solidFill>
              </a:defRPr>
            </a:lvl4pPr>
            <a:lvl5pPr marL="0" indent="0">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Title Text"/>
          <p:cNvSpPr txBox="1">
            <a:spLocks noGrp="1"/>
          </p:cNvSpPr>
          <p:nvPr>
            <p:ph type="title"/>
          </p:nvPr>
        </p:nvSpPr>
        <p:spPr>
          <a:prstGeom prst="rect">
            <a:avLst/>
          </a:prstGeom>
        </p:spPr>
        <p:txBody>
          <a:bodyPr/>
          <a:lstStyle/>
          <a:p>
            <a:r>
              <a:t>Title Text</a:t>
            </a:r>
          </a:p>
        </p:txBody>
      </p:sp>
      <p:sp>
        <p:nvSpPr>
          <p:cNvPr id="39" name="Body Level One…"/>
          <p:cNvSpPr txBox="1">
            <a:spLocks noGrp="1"/>
          </p:cNvSpPr>
          <p:nvPr>
            <p:ph type="body" sz="half" idx="1"/>
          </p:nvPr>
        </p:nvSpPr>
        <p:spPr>
          <a:xfrm>
            <a:off x="457200" y="900112"/>
            <a:ext cx="4038600" cy="2545559"/>
          </a:xfrm>
          <a:prstGeom prst="rect">
            <a:avLst/>
          </a:prstGeom>
        </p:spPr>
        <p:txBody>
          <a:bodyPr/>
          <a:lstStyle>
            <a:lvl1pPr>
              <a:spcBef>
                <a:spcPts val="600"/>
              </a:spcBef>
              <a:defRPr sz="2800"/>
            </a:lvl1pPr>
            <a:lvl2pPr marL="790575" indent="-333375">
              <a:spcBef>
                <a:spcPts val="600"/>
              </a:spcBef>
              <a:defRPr sz="2800"/>
            </a:lvl2pPr>
            <a:lvl3pPr marL="1234438" indent="-320038">
              <a:spcBef>
                <a:spcPts val="600"/>
              </a:spcBef>
              <a:defRPr sz="2800"/>
            </a:lvl3pPr>
            <a:lvl4pPr marL="1727200" indent="-355600">
              <a:spcBef>
                <a:spcPts val="600"/>
              </a:spcBef>
              <a:defRPr sz="2800"/>
            </a:lvl4pPr>
            <a:lvl5pPr marL="2184400" indent="-355600">
              <a:spcBef>
                <a:spcPts val="600"/>
              </a:spcBef>
              <a:defRPr sz="2800"/>
            </a:lvl5pPr>
          </a:lstStyle>
          <a:p>
            <a:r>
              <a:t>Body Level One</a:t>
            </a:r>
          </a:p>
          <a:p>
            <a:pPr lvl="1"/>
            <a:r>
              <a:t>Body Level Two</a:t>
            </a:r>
          </a:p>
          <a:p>
            <a:pPr lvl="2"/>
            <a:r>
              <a:t>Body Level Three</a:t>
            </a:r>
          </a:p>
          <a:p>
            <a:pPr lvl="3"/>
            <a:r>
              <a:t>Body Level Four</a:t>
            </a:r>
          </a:p>
          <a:p>
            <a:pPr lvl="4"/>
            <a:r>
              <a:t>Body Level Five</a:t>
            </a: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7" name="Title Text"/>
          <p:cNvSpPr txBox="1">
            <a:spLocks noGrp="1"/>
          </p:cNvSpPr>
          <p:nvPr>
            <p:ph type="title"/>
          </p:nvPr>
        </p:nvSpPr>
        <p:spPr>
          <a:prstGeom prst="rect">
            <a:avLst/>
          </a:prstGeom>
        </p:spPr>
        <p:txBody>
          <a:bodyPr/>
          <a:lstStyle/>
          <a:p>
            <a:r>
              <a:t>Title Text</a:t>
            </a:r>
          </a:p>
        </p:txBody>
      </p:sp>
      <p:sp>
        <p:nvSpPr>
          <p:cNvPr id="48" name="Body Level One…"/>
          <p:cNvSpPr txBox="1">
            <a:spLocks noGrp="1"/>
          </p:cNvSpPr>
          <p:nvPr>
            <p:ph type="body" sz="quarter" idx="1"/>
          </p:nvPr>
        </p:nvSpPr>
        <p:spPr>
          <a:xfrm>
            <a:off x="457200" y="1151333"/>
            <a:ext cx="4040188" cy="479824"/>
          </a:xfrm>
          <a:prstGeom prst="rect">
            <a:avLst/>
          </a:prstGeom>
        </p:spPr>
        <p:txBody>
          <a:bodyPr anchor="b"/>
          <a:lstStyle>
            <a:lvl1pPr marL="0" indent="0">
              <a:spcBef>
                <a:spcPts val="500"/>
              </a:spcBef>
              <a:buSzTx/>
              <a:buFontTx/>
              <a:buNone/>
              <a:defRPr sz="2400" b="1"/>
            </a:lvl1pPr>
            <a:lvl2pPr marL="0" indent="0">
              <a:spcBef>
                <a:spcPts val="500"/>
              </a:spcBef>
              <a:buSzTx/>
              <a:buFontTx/>
              <a:buNone/>
              <a:defRPr sz="2400" b="1"/>
            </a:lvl2pPr>
            <a:lvl3pPr marL="0" indent="0">
              <a:spcBef>
                <a:spcPts val="500"/>
              </a:spcBef>
              <a:buSzTx/>
              <a:buFontTx/>
              <a:buNone/>
              <a:defRPr sz="2400" b="1"/>
            </a:lvl3pPr>
            <a:lvl4pPr marL="0" indent="0">
              <a:spcBef>
                <a:spcPts val="500"/>
              </a:spcBef>
              <a:buSzTx/>
              <a:buFontTx/>
              <a:buNone/>
              <a:defRPr sz="2400" b="1"/>
            </a:lvl4pPr>
            <a:lvl5pPr marL="0" indent="0">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9" name="Text Placeholder 4"/>
          <p:cNvSpPr>
            <a:spLocks noGrp="1"/>
          </p:cNvSpPr>
          <p:nvPr>
            <p:ph type="body" sz="quarter" idx="13"/>
          </p:nvPr>
        </p:nvSpPr>
        <p:spPr>
          <a:xfrm>
            <a:off x="4645026" y="1151333"/>
            <a:ext cx="4041777" cy="479824"/>
          </a:xfrm>
          <a:prstGeom prst="rect">
            <a:avLst/>
          </a:prstGeom>
        </p:spPr>
        <p:txBody>
          <a:bodyPr anchor="b"/>
          <a:lstStyle/>
          <a:p>
            <a:pPr marL="274320" indent="-274320" defTabSz="365760">
              <a:spcBef>
                <a:spcPts val="500"/>
              </a:spcBef>
              <a:defRPr sz="2560"/>
            </a:pPr>
            <a:endParaRPr/>
          </a:p>
        </p:txBody>
      </p:sp>
      <p:sp>
        <p:nvSpPr>
          <p:cNvPr id="50" name="Slide Number"/>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7" name="Title Text"/>
          <p:cNvSpPr txBox="1">
            <a:spLocks noGrp="1"/>
          </p:cNvSpPr>
          <p:nvPr>
            <p:ph type="title"/>
          </p:nvPr>
        </p:nvSpPr>
        <p:spPr>
          <a:prstGeom prst="rect">
            <a:avLst/>
          </a:prstGeom>
        </p:spPr>
        <p:txBody>
          <a:bodyPr/>
          <a:lstStyle/>
          <a:p>
            <a:r>
              <a:t>Title Text</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5" name="Slide Number"/>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Title Text"/>
          <p:cNvSpPr txBox="1">
            <a:spLocks noGrp="1"/>
          </p:cNvSpPr>
          <p:nvPr>
            <p:ph type="title"/>
          </p:nvPr>
        </p:nvSpPr>
        <p:spPr>
          <a:xfrm>
            <a:off x="457201" y="204785"/>
            <a:ext cx="3008315" cy="871540"/>
          </a:xfrm>
          <a:prstGeom prst="rect">
            <a:avLst/>
          </a:prstGeom>
        </p:spPr>
        <p:txBody>
          <a:bodyPr anchor="b"/>
          <a:lstStyle>
            <a:lvl1pPr algn="l">
              <a:defRPr sz="2000" b="1"/>
            </a:lvl1pPr>
          </a:lstStyle>
          <a:p>
            <a:r>
              <a:t>Title Text</a:t>
            </a:r>
          </a:p>
        </p:txBody>
      </p:sp>
      <p:sp>
        <p:nvSpPr>
          <p:cNvPr id="73" name="Body Level One…"/>
          <p:cNvSpPr txBox="1">
            <a:spLocks noGrp="1"/>
          </p:cNvSpPr>
          <p:nvPr>
            <p:ph type="body" idx="1"/>
          </p:nvPr>
        </p:nvSpPr>
        <p:spPr>
          <a:xfrm>
            <a:off x="3575050" y="204788"/>
            <a:ext cx="5111750" cy="438983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4" name="Text Placeholder 3"/>
          <p:cNvSpPr>
            <a:spLocks noGrp="1"/>
          </p:cNvSpPr>
          <p:nvPr>
            <p:ph type="body" sz="half" idx="13"/>
          </p:nvPr>
        </p:nvSpPr>
        <p:spPr>
          <a:xfrm>
            <a:off x="457200" y="1076326"/>
            <a:ext cx="3008316" cy="3518297"/>
          </a:xfrm>
          <a:prstGeom prst="rect">
            <a:avLst/>
          </a:prstGeom>
        </p:spPr>
        <p:txBody>
          <a:bodyPr/>
          <a:lstStyle/>
          <a:p>
            <a:endParaRPr/>
          </a:p>
        </p:txBody>
      </p:sp>
      <p:sp>
        <p:nvSpPr>
          <p:cNvPr id="75" name="Slide Number"/>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2" name="Title Text"/>
          <p:cNvSpPr txBox="1">
            <a:spLocks noGrp="1"/>
          </p:cNvSpPr>
          <p:nvPr>
            <p:ph type="title"/>
          </p:nvPr>
        </p:nvSpPr>
        <p:spPr>
          <a:xfrm>
            <a:off x="1792288" y="3600450"/>
            <a:ext cx="5486402" cy="425054"/>
          </a:xfrm>
          <a:prstGeom prst="rect">
            <a:avLst/>
          </a:prstGeom>
        </p:spPr>
        <p:txBody>
          <a:bodyPr anchor="b"/>
          <a:lstStyle>
            <a:lvl1pPr algn="l">
              <a:defRPr sz="2000" b="1"/>
            </a:lvl1pPr>
          </a:lstStyle>
          <a:p>
            <a:r>
              <a:t>Title Text</a:t>
            </a:r>
          </a:p>
        </p:txBody>
      </p:sp>
      <p:sp>
        <p:nvSpPr>
          <p:cNvPr id="83" name="Picture Placeholder 2"/>
          <p:cNvSpPr>
            <a:spLocks noGrp="1"/>
          </p:cNvSpPr>
          <p:nvPr>
            <p:ph type="pic" sz="half" idx="13"/>
          </p:nvPr>
        </p:nvSpPr>
        <p:spPr>
          <a:xfrm>
            <a:off x="1792288" y="459581"/>
            <a:ext cx="5486402" cy="3086101"/>
          </a:xfrm>
          <a:prstGeom prst="rect">
            <a:avLst/>
          </a:prstGeom>
        </p:spPr>
        <p:txBody>
          <a:bodyPr lIns="91439" tIns="45719" rIns="91439" bIns="45719">
            <a:noAutofit/>
          </a:bodyPr>
          <a:lstStyle/>
          <a:p>
            <a:endParaRPr/>
          </a:p>
        </p:txBody>
      </p:sp>
      <p:sp>
        <p:nvSpPr>
          <p:cNvPr id="84" name="Body Level One…"/>
          <p:cNvSpPr txBox="1">
            <a:spLocks noGrp="1"/>
          </p:cNvSpPr>
          <p:nvPr>
            <p:ph type="body" sz="quarter" idx="1"/>
          </p:nvPr>
        </p:nvSpPr>
        <p:spPr>
          <a:xfrm>
            <a:off x="1792288" y="4025503"/>
            <a:ext cx="5486402" cy="603649"/>
          </a:xfrm>
          <a:prstGeom prst="rect">
            <a:avLst/>
          </a:prstGeom>
        </p:spPr>
        <p:txBody>
          <a:bodyPr/>
          <a:lstStyle>
            <a:lvl1pPr marL="0" indent="0">
              <a:spcBef>
                <a:spcPts val="300"/>
              </a:spcBef>
              <a:buSzTx/>
              <a:buFontTx/>
              <a:buNone/>
              <a:defRPr sz="1400"/>
            </a:lvl1pPr>
            <a:lvl2pPr marL="0" indent="0">
              <a:spcBef>
                <a:spcPts val="300"/>
              </a:spcBef>
              <a:buSzTx/>
              <a:buFontTx/>
              <a:buNone/>
              <a:defRPr sz="1400"/>
            </a:lvl2pPr>
            <a:lvl3pPr marL="0" indent="0">
              <a:spcBef>
                <a:spcPts val="300"/>
              </a:spcBef>
              <a:buSzTx/>
              <a:buFontTx/>
              <a:buNone/>
              <a:defRPr sz="1400"/>
            </a:lvl3pPr>
            <a:lvl4pPr marL="0" indent="0">
              <a:spcBef>
                <a:spcPts val="300"/>
              </a:spcBef>
              <a:buSzTx/>
              <a:buFontTx/>
              <a:buNone/>
              <a:defRPr sz="1400"/>
            </a:lvl4pPr>
            <a:lvl5pPr marL="0" indent="0">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85" name="Slide Number"/>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92" name="Title Text"/>
          <p:cNvSpPr txBox="1">
            <a:spLocks noGrp="1"/>
          </p:cNvSpPr>
          <p:nvPr>
            <p:ph type="title"/>
          </p:nvPr>
        </p:nvSpPr>
        <p:spPr>
          <a:prstGeom prst="rect">
            <a:avLst/>
          </a:prstGeom>
        </p:spPr>
        <p:txBody>
          <a:bodyPr/>
          <a:lstStyle/>
          <a:p>
            <a:r>
              <a:t>Title Text</a:t>
            </a:r>
          </a:p>
        </p:txBody>
      </p:sp>
      <p:sp>
        <p:nvSpPr>
          <p:cNvPr id="93"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4" name="Slide Number"/>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457200" y="205978"/>
            <a:ext cx="8229600" cy="8572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chor="ctr">
            <a:normAutofit/>
          </a:bodyPr>
          <a:lstStyle/>
          <a:p>
            <a:r>
              <a:t>Title Text</a:t>
            </a:r>
          </a:p>
        </p:txBody>
      </p:sp>
      <p:sp>
        <p:nvSpPr>
          <p:cNvPr id="3" name="Body Level One…"/>
          <p:cNvSpPr txBox="1">
            <a:spLocks noGrp="1"/>
          </p:cNvSpPr>
          <p:nvPr>
            <p:ph type="body" idx="1"/>
          </p:nvPr>
        </p:nvSpPr>
        <p:spPr>
          <a:xfrm>
            <a:off x="457200" y="1200150"/>
            <a:ext cx="8229600" cy="33944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8428178" y="4769565"/>
            <a:ext cx="258623" cy="269239"/>
          </a:xfrm>
          <a:prstGeom prst="rect">
            <a:avLst/>
          </a:prstGeom>
          <a:ln w="12700">
            <a:miter lim="400000"/>
          </a:ln>
        </p:spPr>
        <p:txBody>
          <a:bodyPr wrap="none" lIns="45718" tIns="45718" rIns="45718" bIns="45718" anchor="ctr">
            <a:spAutoFit/>
          </a:bodyPr>
          <a:lstStyle>
            <a:lvl1pPr algn="r">
              <a:defRPr sz="1200">
                <a:solidFill>
                  <a:srgbClr val="888888"/>
                </a:solidFill>
              </a:defRPr>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74" r:id="rId13"/>
  </p:sldLayoutIdLst>
  <p:transition spd="med"/>
  <p:txStyles>
    <p:titleStyle>
      <a:lvl1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5pPr>
      <a:lvl6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6pPr>
      <a:lvl7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7pPr>
      <a:lvl8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8pPr>
      <a:lvl9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9pPr>
    </p:titleStyle>
    <p:bodyStyle>
      <a:lvl1pPr marL="342900" marR="0" indent="-3429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1pPr>
      <a:lvl2pPr marL="783771" marR="0" indent="-326571"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2pPr>
      <a:lvl3pPr marL="1219200" marR="0" indent="-3048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3pPr>
      <a:lvl4pPr marL="17373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4pPr>
      <a:lvl5pPr marL="21945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5pPr>
      <a:lvl6pPr marL="26517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6pPr>
      <a:lvl7pPr marL="31089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7pPr>
      <a:lvl8pPr marL="35661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8pPr>
      <a:lvl9pPr marL="40233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slideLayout" Target="../slideLayouts/slideLayout11.xml"/><Relationship Id="rId7" Type="http://schemas.openxmlformats.org/officeDocument/2006/relationships/image" Target="../media/image3.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png"/><Relationship Id="rId5" Type="http://schemas.openxmlformats.org/officeDocument/2006/relationships/image" Target="../media/image1.png"/><Relationship Id="rId10" Type="http://schemas.openxmlformats.org/officeDocument/2006/relationships/image" Target="../media/image6.png"/><Relationship Id="rId4" Type="http://schemas.openxmlformats.org/officeDocument/2006/relationships/notesSlide" Target="../notesSlides/notesSlide1.xml"/><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6.png"/><Relationship Id="rId5" Type="http://schemas.openxmlformats.org/officeDocument/2006/relationships/image" Target="../media/image24.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6.png"/><Relationship Id="rId5" Type="http://schemas.openxmlformats.org/officeDocument/2006/relationships/image" Target="../media/image25.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6.png"/><Relationship Id="rId5" Type="http://schemas.openxmlformats.org/officeDocument/2006/relationships/image" Target="../media/image26.jpe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slideLayout" Target="../slideLayouts/slideLayout11.xml"/><Relationship Id="rId7" Type="http://schemas.openxmlformats.org/officeDocument/2006/relationships/image" Target="../media/image29.png"/><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notesSlide" Target="../notesSlides/notesSlide13.xml"/><Relationship Id="rId9"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6.png"/><Relationship Id="rId5" Type="http://schemas.openxmlformats.org/officeDocument/2006/relationships/image" Target="../media/image31.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6.png"/><Relationship Id="rId5" Type="http://schemas.openxmlformats.org/officeDocument/2006/relationships/image" Target="../media/image32.jpe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6.png"/><Relationship Id="rId5" Type="http://schemas.openxmlformats.org/officeDocument/2006/relationships/image" Target="../media/image33.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34.jp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hyperlink" Target="https://www.teqsa.gov.au/sites/default/files/strategiesfor-using-online-invigilatedexams.pdf?v=1603758032" TargetMode="External"/><Relationship Id="rId7" Type="http://schemas.openxmlformats.org/officeDocument/2006/relationships/hyperlink" Target="https://quod.lib.umich.edu/t/tia/17063888.0039.308?view=text;rgn=main" TargetMode="External"/><Relationship Id="rId2" Type="http://schemas.openxmlformats.org/officeDocument/2006/relationships/hyperlink" Target="http://abre.ai/akkr" TargetMode="External"/><Relationship Id="rId1" Type="http://schemas.openxmlformats.org/officeDocument/2006/relationships/slideLayout" Target="../slideLayouts/slideLayout11.xml"/><Relationship Id="rId6" Type="http://schemas.openxmlformats.org/officeDocument/2006/relationships/hyperlink" Target="https://repositorioaberto.uab.pt/handle/10400.2/5774" TargetMode="External"/><Relationship Id="rId5" Type="http://schemas.openxmlformats.org/officeDocument/2006/relationships/hyperlink" Target="https://repositorioaberto.uab.pt/handle/10400.2/6114" TargetMode="External"/><Relationship Id="rId4" Type="http://schemas.openxmlformats.org/officeDocument/2006/relationships/hyperlink" Target="http://red-u.net/redu/index.php/REDU" TargetMode="Externa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6.png"/><Relationship Id="rId5" Type="http://schemas.openxmlformats.org/officeDocument/2006/relationships/image" Target="../media/image7.jpe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6.png"/><Relationship Id="rId5" Type="http://schemas.openxmlformats.org/officeDocument/2006/relationships/image" Target="../media/image8.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6.png"/><Relationship Id="rId5" Type="http://schemas.openxmlformats.org/officeDocument/2006/relationships/image" Target="../media/image9.jpe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6.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11.jpeg"/><Relationship Id="rId5" Type="http://schemas.openxmlformats.org/officeDocument/2006/relationships/image" Target="../media/image10.gif"/><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6.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image" Target="../media/image17.jpeg"/><Relationship Id="rId13" Type="http://schemas.openxmlformats.org/officeDocument/2006/relationships/image" Target="../media/image6.png"/><Relationship Id="rId3" Type="http://schemas.openxmlformats.org/officeDocument/2006/relationships/slideLayout" Target="../slideLayouts/slideLayout13.xml"/><Relationship Id="rId7" Type="http://schemas.openxmlformats.org/officeDocument/2006/relationships/image" Target="../media/image16.jpeg"/><Relationship Id="rId12" Type="http://schemas.openxmlformats.org/officeDocument/2006/relationships/image" Target="../media/image10.gif"/><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15.jpeg"/><Relationship Id="rId11" Type="http://schemas.openxmlformats.org/officeDocument/2006/relationships/image" Target="../media/image20.jpeg"/><Relationship Id="rId5" Type="http://schemas.openxmlformats.org/officeDocument/2006/relationships/image" Target="../media/image14.png"/><Relationship Id="rId10" Type="http://schemas.openxmlformats.org/officeDocument/2006/relationships/image" Target="../media/image19.jpeg"/><Relationship Id="rId4" Type="http://schemas.openxmlformats.org/officeDocument/2006/relationships/notesSlide" Target="../notesSlides/notesSlide7.xml"/><Relationship Id="rId9" Type="http://schemas.openxmlformats.org/officeDocument/2006/relationships/image" Target="../media/image18.jpeg"/></Relationships>
</file>

<file path=ppt/slides/_rels/slide8.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slideLayout" Target="../slideLayouts/slideLayout1.xml"/><Relationship Id="rId7" Type="http://schemas.openxmlformats.org/officeDocument/2006/relationships/diagramLayout" Target="../diagrams/layout1.xml"/><Relationship Id="rId12" Type="http://schemas.openxmlformats.org/officeDocument/2006/relationships/image" Target="../media/image6.pn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diagramData" Target="../diagrams/data1.xml"/><Relationship Id="rId11" Type="http://schemas.openxmlformats.org/officeDocument/2006/relationships/image" Target="../media/image22.jpeg"/><Relationship Id="rId5" Type="http://schemas.openxmlformats.org/officeDocument/2006/relationships/image" Target="../media/image21.png"/><Relationship Id="rId10" Type="http://schemas.microsoft.com/office/2007/relationships/diagramDrawing" Target="../diagrams/drawing1.xml"/><Relationship Id="rId4" Type="http://schemas.openxmlformats.org/officeDocument/2006/relationships/notesSlide" Target="../notesSlides/notesSlide8.xml"/><Relationship Id="rId9" Type="http://schemas.openxmlformats.org/officeDocument/2006/relationships/diagramColors" Target="../diagrams/colors1.xml"/></Relationships>
</file>

<file path=ppt/slides/_rels/slide9.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slideLayout" Target="../slideLayouts/slideLayout1.xml"/><Relationship Id="rId7" Type="http://schemas.openxmlformats.org/officeDocument/2006/relationships/diagramLayout" Target="../diagrams/layout2.xml"/><Relationship Id="rId12" Type="http://schemas.openxmlformats.org/officeDocument/2006/relationships/image" Target="../media/image6.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diagramData" Target="../diagrams/data2.xml"/><Relationship Id="rId11" Type="http://schemas.openxmlformats.org/officeDocument/2006/relationships/image" Target="../media/image23.png"/><Relationship Id="rId5" Type="http://schemas.openxmlformats.org/officeDocument/2006/relationships/image" Target="../media/image21.png"/><Relationship Id="rId10" Type="http://schemas.microsoft.com/office/2007/relationships/diagramDrawing" Target="../diagrams/drawing2.xml"/><Relationship Id="rId4" Type="http://schemas.openxmlformats.org/officeDocument/2006/relationships/notesSlide" Target="../notesSlides/notesSlide9.xml"/><Relationship Id="rId9" Type="http://schemas.openxmlformats.org/officeDocument/2006/relationships/diagramColors" Target="../diagrams/colors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AutoShape 4">
            <a:extLst>
              <a:ext uri="{FF2B5EF4-FFF2-40B4-BE49-F238E27FC236}">
                <a16:creationId xmlns:a16="http://schemas.microsoft.com/office/drawing/2014/main" id="{4FC9F239-01EE-464B-AC28-9D95302F99A6}"/>
              </a:ext>
            </a:extLst>
          </p:cNvPr>
          <p:cNvSpPr>
            <a:spLocks noChangeArrowheads="1"/>
          </p:cNvSpPr>
          <p:nvPr/>
        </p:nvSpPr>
        <p:spPr bwMode="auto">
          <a:xfrm rot="16200000">
            <a:off x="4951922" y="-1622248"/>
            <a:ext cx="2571753" cy="5812404"/>
          </a:xfrm>
          <a:prstGeom prst="triangle">
            <a:avLst>
              <a:gd name="adj" fmla="val 100000"/>
            </a:avLst>
          </a:prstGeom>
          <a:solidFill>
            <a:srgbClr val="D0ECD4"/>
          </a:solidFill>
          <a:ln>
            <a:noFill/>
          </a:ln>
          <a:effectLst/>
        </p:spPr>
        <p:txBody>
          <a:bodyPr vert="horz" wrap="square" lIns="27432" tIns="27432" rIns="27432" bIns="27432" numCol="1" anchor="t" anchorCtr="0" compatLnSpc="1">
            <a:prstTxWarp prst="textNoShape">
              <a:avLst/>
            </a:prstTxWarp>
          </a:bodyPr>
          <a:lstStyle/>
          <a:p>
            <a:endParaRPr lang="pt-PT" sz="1350" dirty="0"/>
          </a:p>
        </p:txBody>
      </p:sp>
      <p:sp>
        <p:nvSpPr>
          <p:cNvPr id="8" name="AutoShape 4"/>
          <p:cNvSpPr>
            <a:spLocks noChangeArrowheads="1"/>
          </p:cNvSpPr>
          <p:nvPr/>
        </p:nvSpPr>
        <p:spPr bwMode="auto">
          <a:xfrm rot="16200000">
            <a:off x="5246145" y="-1326107"/>
            <a:ext cx="2571752" cy="5223959"/>
          </a:xfrm>
          <a:prstGeom prst="triangle">
            <a:avLst>
              <a:gd name="adj" fmla="val 100000"/>
            </a:avLst>
          </a:prstGeom>
          <a:solidFill>
            <a:srgbClr val="348141"/>
          </a:solidFill>
          <a:ln>
            <a:noFill/>
          </a:ln>
          <a:effectLst/>
        </p:spPr>
        <p:txBody>
          <a:bodyPr vert="horz" wrap="square" lIns="27432" tIns="27432" rIns="27432" bIns="27432" numCol="1" anchor="t" anchorCtr="0" compatLnSpc="1">
            <a:prstTxWarp prst="textNoShape">
              <a:avLst/>
            </a:prstTxWarp>
          </a:bodyPr>
          <a:lstStyle/>
          <a:p>
            <a:endParaRPr lang="pt-PT" sz="1350"/>
          </a:p>
        </p:txBody>
      </p:sp>
      <p:sp>
        <p:nvSpPr>
          <p:cNvPr id="5" name="Text Box 2"/>
          <p:cNvSpPr txBox="1">
            <a:spLocks noChangeArrowheads="1"/>
          </p:cNvSpPr>
          <p:nvPr/>
        </p:nvSpPr>
        <p:spPr bwMode="auto">
          <a:xfrm>
            <a:off x="6933907" y="1029094"/>
            <a:ext cx="1876139" cy="57263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27432" tIns="27432" rIns="27432" bIns="27432" numCol="1" anchor="t" anchorCtr="0" compatLnSpc="1">
            <a:prstTxWarp prst="textNoShape">
              <a:avLst/>
            </a:prstTxWarp>
          </a:bodyPr>
          <a:lstStyle/>
          <a:p>
            <a:pPr algn="ctr" defTabSz="685800" eaLnBrk="0" fontAlgn="base">
              <a:spcBef>
                <a:spcPct val="0"/>
              </a:spcBef>
              <a:spcAft>
                <a:spcPct val="0"/>
              </a:spcAft>
            </a:pPr>
            <a:r>
              <a:rPr lang="pt-PT" altLang="pt-PT" sz="1200" dirty="0">
                <a:solidFill>
                  <a:schemeClr val="bg1"/>
                </a:solidFill>
                <a:latin typeface="Arial" panose="020B0604020202020204" pitchFamily="34" charset="0"/>
              </a:rPr>
              <a:t>A Qualidade e o Digital ao Serviço do Ensino</a:t>
            </a:r>
          </a:p>
        </p:txBody>
      </p:sp>
      <p:sp>
        <p:nvSpPr>
          <p:cNvPr id="12" name="Título arial bold 20pt…">
            <a:extLst>
              <a:ext uri="{FF2B5EF4-FFF2-40B4-BE49-F238E27FC236}">
                <a16:creationId xmlns:a16="http://schemas.microsoft.com/office/drawing/2014/main" id="{791F9CD3-A3B7-4410-BC0F-510E84B59F74}"/>
              </a:ext>
            </a:extLst>
          </p:cNvPr>
          <p:cNvSpPr txBox="1"/>
          <p:nvPr/>
        </p:nvSpPr>
        <p:spPr>
          <a:xfrm>
            <a:off x="751549" y="2075629"/>
            <a:ext cx="6708794" cy="4508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lnSpc>
                <a:spcPct val="130000"/>
              </a:lnSpc>
              <a:defRPr sz="2000" b="1" cap="all">
                <a:solidFill>
                  <a:srgbClr val="348141"/>
                </a:solidFill>
                <a:latin typeface="Arial"/>
                <a:ea typeface="Arial"/>
                <a:cs typeface="Arial"/>
                <a:sym typeface="Arial"/>
              </a:defRPr>
            </a:pPr>
            <a:r>
              <a:rPr lang="pt-PT" dirty="0"/>
              <a:t>DA CULTURA DO TESTE À CULTURA DA </a:t>
            </a:r>
            <a:r>
              <a:rPr lang="pt-PT" dirty="0" err="1"/>
              <a:t>AVALIAÇÃo</a:t>
            </a:r>
            <a:r>
              <a:rPr lang="pt-PT" dirty="0"/>
              <a:t> </a:t>
            </a:r>
          </a:p>
        </p:txBody>
      </p:sp>
      <p:sp>
        <p:nvSpPr>
          <p:cNvPr id="13" name="Autor  Arial Bold 12pt">
            <a:extLst>
              <a:ext uri="{FF2B5EF4-FFF2-40B4-BE49-F238E27FC236}">
                <a16:creationId xmlns:a16="http://schemas.microsoft.com/office/drawing/2014/main" id="{3833D9AC-9C93-416B-842F-415FA8CA4895}"/>
              </a:ext>
            </a:extLst>
          </p:cNvPr>
          <p:cNvSpPr txBox="1"/>
          <p:nvPr/>
        </p:nvSpPr>
        <p:spPr>
          <a:xfrm>
            <a:off x="751549" y="3350988"/>
            <a:ext cx="7018905" cy="5475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gn="r">
              <a:lnSpc>
                <a:spcPct val="130000"/>
              </a:lnSpc>
              <a:defRPr sz="1200" b="1" cap="all">
                <a:latin typeface="Arial"/>
                <a:ea typeface="Arial"/>
                <a:cs typeface="Arial"/>
                <a:sym typeface="Arial"/>
              </a:defRPr>
            </a:lvl1pPr>
          </a:lstStyle>
          <a:p>
            <a:pPr algn="l"/>
            <a:r>
              <a:rPr lang="pt-PT" dirty="0"/>
              <a:t>Lúcia Amante</a:t>
            </a:r>
          </a:p>
          <a:p>
            <a:pPr algn="l"/>
            <a:r>
              <a:rPr lang="pt-PT" dirty="0"/>
              <a:t>Laboratório de Educação a Distância e </a:t>
            </a:r>
            <a:r>
              <a:rPr lang="pt-PT" dirty="0" err="1"/>
              <a:t>Elearnig</a:t>
            </a:r>
            <a:r>
              <a:rPr lang="pt-PT" dirty="0"/>
              <a:t> – LE@D, Universidade Aberta</a:t>
            </a:r>
            <a:endParaRPr dirty="0"/>
          </a:p>
        </p:txBody>
      </p:sp>
      <p:grpSp>
        <p:nvGrpSpPr>
          <p:cNvPr id="17" name="Agrupar 16">
            <a:extLst>
              <a:ext uri="{FF2B5EF4-FFF2-40B4-BE49-F238E27FC236}">
                <a16:creationId xmlns:a16="http://schemas.microsoft.com/office/drawing/2014/main" id="{BE1AC70F-DEE8-4EFC-91AA-6468AEA5706A}"/>
              </a:ext>
            </a:extLst>
          </p:cNvPr>
          <p:cNvGrpSpPr/>
          <p:nvPr/>
        </p:nvGrpSpPr>
        <p:grpSpPr>
          <a:xfrm>
            <a:off x="6621113" y="186290"/>
            <a:ext cx="2063691" cy="656510"/>
            <a:chOff x="6627627" y="298150"/>
            <a:chExt cx="2063691" cy="656510"/>
          </a:xfrm>
        </p:grpSpPr>
        <p:pic>
          <p:nvPicPr>
            <p:cNvPr id="14" name="Imagem 13" descr="Uma imagem com texto, relógio&#10;&#10;Descrição gerada automaticamente">
              <a:extLst>
                <a:ext uri="{FF2B5EF4-FFF2-40B4-BE49-F238E27FC236}">
                  <a16:creationId xmlns:a16="http://schemas.microsoft.com/office/drawing/2014/main" id="{A4D9E643-F95D-421D-89EB-5A0DA87ADBDF}"/>
                </a:ext>
              </a:extLst>
            </p:cNvPr>
            <p:cNvPicPr>
              <a:picLocks noChangeAspect="1"/>
            </p:cNvPicPr>
            <p:nvPr/>
          </p:nvPicPr>
          <p:blipFill>
            <a:blip r:embed="rId5" cstate="print">
              <a:biLevel thresh="25000"/>
              <a:extLst>
                <a:ext uri="{28A0092B-C50C-407E-A947-70E740481C1C}">
                  <a14:useLocalDpi xmlns:a14="http://schemas.microsoft.com/office/drawing/2010/main" val="0"/>
                </a:ext>
              </a:extLst>
            </a:blip>
            <a:stretch>
              <a:fillRect/>
            </a:stretch>
          </p:blipFill>
          <p:spPr>
            <a:xfrm>
              <a:off x="6627627" y="298150"/>
              <a:ext cx="2063691" cy="656510"/>
            </a:xfrm>
            <a:prstGeom prst="rect">
              <a:avLst/>
            </a:prstGeom>
          </p:spPr>
        </p:pic>
        <p:pic>
          <p:nvPicPr>
            <p:cNvPr id="16" name="Imagem 15" descr="Uma imagem com texto, relógio&#10;&#10;Descrição gerada automaticamente">
              <a:extLst>
                <a:ext uri="{FF2B5EF4-FFF2-40B4-BE49-F238E27FC236}">
                  <a16:creationId xmlns:a16="http://schemas.microsoft.com/office/drawing/2014/main" id="{6566467C-33CA-4D8D-8C22-3DB42F4B6E8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32099" r="93077" b="10773"/>
            <a:stretch/>
          </p:blipFill>
          <p:spPr>
            <a:xfrm>
              <a:off x="6627627" y="506538"/>
              <a:ext cx="146730" cy="385207"/>
            </a:xfrm>
            <a:prstGeom prst="rect">
              <a:avLst/>
            </a:prstGeom>
          </p:spPr>
        </p:pic>
      </p:grpSp>
      <p:pic>
        <p:nvPicPr>
          <p:cNvPr id="20" name="Imagem 19">
            <a:extLst>
              <a:ext uri="{FF2B5EF4-FFF2-40B4-BE49-F238E27FC236}">
                <a16:creationId xmlns:a16="http://schemas.microsoft.com/office/drawing/2014/main" id="{0058C274-B309-469F-A133-51230011038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8400" y="77153"/>
            <a:ext cx="1890140" cy="948421"/>
          </a:xfrm>
          <a:prstGeom prst="rect">
            <a:avLst/>
          </a:prstGeom>
        </p:spPr>
      </p:pic>
      <p:sp>
        <p:nvSpPr>
          <p:cNvPr id="22" name="data arial bold 7 pt">
            <a:extLst>
              <a:ext uri="{FF2B5EF4-FFF2-40B4-BE49-F238E27FC236}">
                <a16:creationId xmlns:a16="http://schemas.microsoft.com/office/drawing/2014/main" id="{9944121D-644F-437C-A249-DA2574CCB73C}"/>
              </a:ext>
            </a:extLst>
          </p:cNvPr>
          <p:cNvSpPr txBox="1"/>
          <p:nvPr/>
        </p:nvSpPr>
        <p:spPr>
          <a:xfrm>
            <a:off x="792431" y="4322931"/>
            <a:ext cx="1256109" cy="217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gn="r">
              <a:lnSpc>
                <a:spcPct val="130000"/>
              </a:lnSpc>
              <a:defRPr sz="700" b="1" cap="all">
                <a:latin typeface="Arial"/>
                <a:ea typeface="Arial"/>
                <a:cs typeface="Arial"/>
                <a:sym typeface="Arial"/>
              </a:defRPr>
            </a:lvl1pPr>
          </a:lstStyle>
          <a:p>
            <a:r>
              <a:rPr lang="pt-PT" dirty="0"/>
              <a:t>22 DE FEVEREIRO DE 2022</a:t>
            </a:r>
            <a:endParaRPr dirty="0"/>
          </a:p>
        </p:txBody>
      </p:sp>
      <p:pic>
        <p:nvPicPr>
          <p:cNvPr id="18" name="Imagem 17" descr="base_ni">
            <a:extLst>
              <a:ext uri="{FF2B5EF4-FFF2-40B4-BE49-F238E27FC236}">
                <a16:creationId xmlns:a16="http://schemas.microsoft.com/office/drawing/2014/main" id="{5FCAB841-1607-40B6-9D72-4258B0555683}"/>
              </a:ext>
            </a:extLst>
          </p:cNvPr>
          <p:cNvPicPr>
            <a:picLocks noChangeAspect="1"/>
          </p:cNvPicPr>
          <p:nvPr/>
        </p:nvPicPr>
        <p:blipFill>
          <a:blip r:embed="rId8"/>
          <a:srcRect/>
          <a:stretch>
            <a:fillRect/>
          </a:stretch>
        </p:blipFill>
        <p:spPr>
          <a:xfrm>
            <a:off x="5679437" y="4114406"/>
            <a:ext cx="2192539" cy="716917"/>
          </a:xfrm>
          <a:prstGeom prst="rect">
            <a:avLst/>
          </a:prstGeom>
          <a:noFill/>
          <a:ln cap="flat">
            <a:noFill/>
          </a:ln>
        </p:spPr>
      </p:pic>
      <p:pic>
        <p:nvPicPr>
          <p:cNvPr id="19" name="Imagem 18" descr="Uma imagem com símbolo, desenho, prato&#10;&#10;Descrição gerada automaticamente">
            <a:extLst>
              <a:ext uri="{FF2B5EF4-FFF2-40B4-BE49-F238E27FC236}">
                <a16:creationId xmlns:a16="http://schemas.microsoft.com/office/drawing/2014/main" id="{53BBF6DA-987A-41BB-A191-84914F60BF13}"/>
              </a:ext>
            </a:extLst>
          </p:cNvPr>
          <p:cNvPicPr>
            <a:picLocks noChangeAspect="1"/>
          </p:cNvPicPr>
          <p:nvPr/>
        </p:nvPicPr>
        <p:blipFill>
          <a:blip r:embed="rId9"/>
          <a:stretch>
            <a:fillRect/>
          </a:stretch>
        </p:blipFill>
        <p:spPr>
          <a:xfrm>
            <a:off x="3772505" y="4254858"/>
            <a:ext cx="1791777" cy="571771"/>
          </a:xfrm>
          <a:prstGeom prst="rect">
            <a:avLst/>
          </a:prstGeom>
          <a:noFill/>
          <a:ln cap="flat">
            <a:noFill/>
          </a:ln>
        </p:spPr>
      </p:pic>
      <p:pic>
        <p:nvPicPr>
          <p:cNvPr id="3" name="Som gravado">
            <a:hlinkClick r:id="" action="ppaction://media"/>
            <a:extLst>
              <a:ext uri="{FF2B5EF4-FFF2-40B4-BE49-F238E27FC236}">
                <a16:creationId xmlns:a16="http://schemas.microsoft.com/office/drawing/2014/main" id="{6C3B9480-20A3-4D17-B6BC-4C2D21B24755}"/>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4327525" y="2327275"/>
            <a:ext cx="487363" cy="487363"/>
          </a:xfrm>
          <a:prstGeom prst="rect">
            <a:avLst/>
          </a:prstGeom>
        </p:spPr>
      </p:pic>
    </p:spTree>
    <p:extLst>
      <p:ext uri="{BB962C8B-B14F-4D97-AF65-F5344CB8AC3E}">
        <p14:creationId xmlns:p14="http://schemas.microsoft.com/office/powerpoint/2010/main" val="2832783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333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m 11">
            <a:extLst>
              <a:ext uri="{FF2B5EF4-FFF2-40B4-BE49-F238E27FC236}">
                <a16:creationId xmlns:a16="http://schemas.microsoft.com/office/drawing/2014/main" id="{AD0D50C6-6C81-4C25-9DA2-E1B10653148E}"/>
              </a:ext>
            </a:extLst>
          </p:cNvPr>
          <p:cNvPicPr>
            <a:picLocks noChangeAspect="1"/>
          </p:cNvPicPr>
          <p:nvPr/>
        </p:nvPicPr>
        <p:blipFill>
          <a:blip r:embed="rId5"/>
          <a:stretch>
            <a:fillRect/>
          </a:stretch>
        </p:blipFill>
        <p:spPr>
          <a:xfrm>
            <a:off x="0" y="-1"/>
            <a:ext cx="4572000" cy="5143500"/>
          </a:xfrm>
          <a:prstGeom prst="rect">
            <a:avLst/>
          </a:prstGeom>
        </p:spPr>
      </p:pic>
      <p:sp>
        <p:nvSpPr>
          <p:cNvPr id="13" name="Título 1">
            <a:extLst>
              <a:ext uri="{FF2B5EF4-FFF2-40B4-BE49-F238E27FC236}">
                <a16:creationId xmlns:a16="http://schemas.microsoft.com/office/drawing/2014/main" id="{7D53EDA8-C5EB-4524-BBA7-B151353E38AD}"/>
              </a:ext>
            </a:extLst>
          </p:cNvPr>
          <p:cNvSpPr txBox="1">
            <a:spLocks/>
          </p:cNvSpPr>
          <p:nvPr/>
        </p:nvSpPr>
        <p:spPr>
          <a:xfrm>
            <a:off x="4572000" y="0"/>
            <a:ext cx="4572000" cy="5143499"/>
          </a:xfrm>
          <a:prstGeom prst="rect">
            <a:avLst/>
          </a:prstGeom>
          <a:solidFill>
            <a:schemeClr val="accent3">
              <a:lumMod val="40000"/>
              <a:lumOff val="60000"/>
            </a:schemeClr>
          </a:solidFill>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br>
              <a:rPr lang="pt-PT" dirty="0"/>
            </a:br>
            <a:endParaRPr lang="pt-PT" dirty="0"/>
          </a:p>
          <a:p>
            <a:r>
              <a:rPr lang="pt-PT" sz="3300" b="1" dirty="0"/>
              <a:t>Competência</a:t>
            </a:r>
            <a:br>
              <a:rPr lang="pt-PT" dirty="0"/>
            </a:br>
            <a:br>
              <a:rPr lang="pt-PT" dirty="0"/>
            </a:br>
            <a:r>
              <a:rPr lang="pt-PT" sz="2700" dirty="0"/>
              <a:t>Saber mobilizar os conhecimentos, as capacidades e atitudes/valores necessários à realização de uma tarefa</a:t>
            </a:r>
            <a:br>
              <a:rPr lang="pt-PT" sz="2700" dirty="0"/>
            </a:br>
            <a:r>
              <a:rPr lang="pt-PT" sz="2700" dirty="0"/>
              <a:t> </a:t>
            </a:r>
            <a:br>
              <a:rPr lang="pt-PT" sz="2700" dirty="0"/>
            </a:br>
            <a:r>
              <a:rPr lang="pt-PT" dirty="0"/>
              <a:t> </a:t>
            </a:r>
          </a:p>
        </p:txBody>
      </p:sp>
      <p:grpSp>
        <p:nvGrpSpPr>
          <p:cNvPr id="16" name="Agrupar 15">
            <a:extLst>
              <a:ext uri="{FF2B5EF4-FFF2-40B4-BE49-F238E27FC236}">
                <a16:creationId xmlns:a16="http://schemas.microsoft.com/office/drawing/2014/main" id="{ED6C0F3C-9E24-4903-9769-810419E1D828}"/>
              </a:ext>
            </a:extLst>
          </p:cNvPr>
          <p:cNvGrpSpPr/>
          <p:nvPr/>
        </p:nvGrpSpPr>
        <p:grpSpPr>
          <a:xfrm>
            <a:off x="7537408" y="179401"/>
            <a:ext cx="1433619" cy="792730"/>
            <a:chOff x="2437868" y="1191226"/>
            <a:chExt cx="1433619" cy="792730"/>
          </a:xfrm>
        </p:grpSpPr>
        <p:sp>
          <p:nvSpPr>
            <p:cNvPr id="17" name="Retângulo: Cantos Arredondados 16">
              <a:extLst>
                <a:ext uri="{FF2B5EF4-FFF2-40B4-BE49-F238E27FC236}">
                  <a16:creationId xmlns:a16="http://schemas.microsoft.com/office/drawing/2014/main" id="{85C54589-E7EB-4F4F-8E31-02AB0699128B}"/>
                </a:ext>
              </a:extLst>
            </p:cNvPr>
            <p:cNvSpPr/>
            <p:nvPr/>
          </p:nvSpPr>
          <p:spPr>
            <a:xfrm>
              <a:off x="2437868" y="1191226"/>
              <a:ext cx="1426914" cy="792730"/>
            </a:xfrm>
            <a:prstGeom prst="roundRect">
              <a:avLst>
                <a:gd name="adj" fmla="val 10000"/>
              </a:avLst>
            </a:prstGeom>
            <a:solidFill>
              <a:schemeClr val="accent3">
                <a:lumMod val="75000"/>
              </a:schemeClr>
            </a:solidFill>
            <a:ln>
              <a:solidFill>
                <a:srgbClr val="348141"/>
              </a:solid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18" name="Retângulo: Cantos Arredondados 4">
              <a:extLst>
                <a:ext uri="{FF2B5EF4-FFF2-40B4-BE49-F238E27FC236}">
                  <a16:creationId xmlns:a16="http://schemas.microsoft.com/office/drawing/2014/main" id="{6D945F13-F740-4244-B167-BECACC0ED1C4}"/>
                </a:ext>
              </a:extLst>
            </p:cNvPr>
            <p:cNvSpPr txBox="1"/>
            <p:nvPr/>
          </p:nvSpPr>
          <p:spPr>
            <a:xfrm>
              <a:off x="2491009" y="1191226"/>
              <a:ext cx="1380478" cy="74629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pt-PT" sz="1600" kern="1200" dirty="0"/>
                <a:t>Outros conceitos</a:t>
              </a:r>
            </a:p>
          </p:txBody>
        </p:sp>
      </p:grpSp>
      <p:sp>
        <p:nvSpPr>
          <p:cNvPr id="19" name="Título da apresentação arial 7pt">
            <a:extLst>
              <a:ext uri="{FF2B5EF4-FFF2-40B4-BE49-F238E27FC236}">
                <a16:creationId xmlns:a16="http://schemas.microsoft.com/office/drawing/2014/main" id="{9646A521-4B81-4589-A3CE-51ACFC158F30}"/>
              </a:ext>
            </a:extLst>
          </p:cNvPr>
          <p:cNvSpPr txBox="1"/>
          <p:nvPr/>
        </p:nvSpPr>
        <p:spPr>
          <a:xfrm>
            <a:off x="179678" y="0"/>
            <a:ext cx="2493627" cy="217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30000"/>
              </a:lnSpc>
              <a:defRPr sz="700" b="1" cap="all">
                <a:solidFill>
                  <a:srgbClr val="348141"/>
                </a:solidFill>
                <a:latin typeface="Arial"/>
                <a:ea typeface="Arial"/>
                <a:cs typeface="Arial"/>
                <a:sym typeface="Arial"/>
              </a:defRPr>
            </a:lvl1pPr>
          </a:lstStyle>
          <a:p>
            <a:r>
              <a:rPr lang="pt-PT" dirty="0"/>
              <a:t>Da Cultura do teste à cultura da Avaliação</a:t>
            </a:r>
            <a:r>
              <a:rPr dirty="0"/>
              <a:t> </a:t>
            </a:r>
          </a:p>
        </p:txBody>
      </p:sp>
      <p:pic>
        <p:nvPicPr>
          <p:cNvPr id="3" name="Som gravado">
            <a:hlinkClick r:id="" action="ppaction://media"/>
            <a:extLst>
              <a:ext uri="{FF2B5EF4-FFF2-40B4-BE49-F238E27FC236}">
                <a16:creationId xmlns:a16="http://schemas.microsoft.com/office/drawing/2014/main" id="{067738AF-8D56-4BAC-B6AE-757F2C7ABF9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327525" y="2327275"/>
            <a:ext cx="487363" cy="487363"/>
          </a:xfrm>
          <a:prstGeom prst="rect">
            <a:avLst/>
          </a:prstGeom>
        </p:spPr>
      </p:pic>
    </p:spTree>
    <p:extLst>
      <p:ext uri="{BB962C8B-B14F-4D97-AF65-F5344CB8AC3E}">
        <p14:creationId xmlns:p14="http://schemas.microsoft.com/office/powerpoint/2010/main" val="1935950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874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000EEBBD-EB9B-4490-AFEC-B8067E3A857E}"/>
              </a:ext>
            </a:extLst>
          </p:cNvPr>
          <p:cNvPicPr>
            <a:picLocks noChangeAspect="1"/>
          </p:cNvPicPr>
          <p:nvPr/>
        </p:nvPicPr>
        <p:blipFill>
          <a:blip r:embed="rId5"/>
          <a:stretch>
            <a:fillRect/>
          </a:stretch>
        </p:blipFill>
        <p:spPr>
          <a:xfrm>
            <a:off x="0" y="89154"/>
            <a:ext cx="7324345" cy="5054346"/>
          </a:xfrm>
          <a:prstGeom prst="rect">
            <a:avLst/>
          </a:prstGeom>
          <a:solidFill>
            <a:schemeClr val="accent6">
              <a:lumMod val="40000"/>
              <a:lumOff val="60000"/>
            </a:schemeClr>
          </a:solidFill>
        </p:spPr>
      </p:pic>
      <p:grpSp>
        <p:nvGrpSpPr>
          <p:cNvPr id="4" name="Agrupar 3">
            <a:extLst>
              <a:ext uri="{FF2B5EF4-FFF2-40B4-BE49-F238E27FC236}">
                <a16:creationId xmlns:a16="http://schemas.microsoft.com/office/drawing/2014/main" id="{246613EF-30FB-4CBF-842C-3984F36A2D47}"/>
              </a:ext>
            </a:extLst>
          </p:cNvPr>
          <p:cNvGrpSpPr/>
          <p:nvPr/>
        </p:nvGrpSpPr>
        <p:grpSpPr>
          <a:xfrm>
            <a:off x="7017834" y="197928"/>
            <a:ext cx="1984005" cy="1147651"/>
            <a:chOff x="3178174" y="4431771"/>
            <a:chExt cx="1771650" cy="984250"/>
          </a:xfrm>
        </p:grpSpPr>
        <p:sp>
          <p:nvSpPr>
            <p:cNvPr id="5" name="Retângulo: Cantos Arredondados 4">
              <a:extLst>
                <a:ext uri="{FF2B5EF4-FFF2-40B4-BE49-F238E27FC236}">
                  <a16:creationId xmlns:a16="http://schemas.microsoft.com/office/drawing/2014/main" id="{AED6C49D-29C5-49DA-84AB-1C160F1D9607}"/>
                </a:ext>
              </a:extLst>
            </p:cNvPr>
            <p:cNvSpPr/>
            <p:nvPr/>
          </p:nvSpPr>
          <p:spPr>
            <a:xfrm>
              <a:off x="3178174" y="4431771"/>
              <a:ext cx="1771650" cy="984250"/>
            </a:xfrm>
            <a:prstGeom prst="roundRect">
              <a:avLst>
                <a:gd name="adj" fmla="val 10000"/>
              </a:avLst>
            </a:prstGeom>
            <a:solidFill>
              <a:srgbClr val="CCFF66"/>
            </a:solidFill>
          </p:spPr>
          <p:style>
            <a:lnRef idx="2">
              <a:schemeClr val="accent1">
                <a:shade val="80000"/>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6" name="Retângulo: Cantos Arredondados 4">
              <a:extLst>
                <a:ext uri="{FF2B5EF4-FFF2-40B4-BE49-F238E27FC236}">
                  <a16:creationId xmlns:a16="http://schemas.microsoft.com/office/drawing/2014/main" id="{9D85437F-11E5-427A-870D-9CD77697B878}"/>
                </a:ext>
              </a:extLst>
            </p:cNvPr>
            <p:cNvSpPr txBox="1"/>
            <p:nvPr/>
          </p:nvSpPr>
          <p:spPr>
            <a:xfrm>
              <a:off x="3207002" y="4460599"/>
              <a:ext cx="1713994" cy="92659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2865" tIns="62865" rIns="62865" bIns="62865" numCol="1" spcCol="1270" anchor="ctr" anchorCtr="0">
              <a:noAutofit/>
            </a:bodyPr>
            <a:lstStyle/>
            <a:p>
              <a:pPr algn="ctr" defTabSz="733425">
                <a:lnSpc>
                  <a:spcPct val="90000"/>
                </a:lnSpc>
                <a:spcBef>
                  <a:spcPct val="0"/>
                </a:spcBef>
                <a:spcAft>
                  <a:spcPct val="35000"/>
                </a:spcAft>
              </a:pPr>
              <a:r>
                <a:rPr lang="pt-PT" sz="1650" kern="1200" dirty="0"/>
                <a:t>Outros meios e instrumentos</a:t>
              </a:r>
            </a:p>
          </p:txBody>
        </p:sp>
      </p:grpSp>
      <p:sp>
        <p:nvSpPr>
          <p:cNvPr id="8" name="Título da apresentação arial 7pt">
            <a:extLst>
              <a:ext uri="{FF2B5EF4-FFF2-40B4-BE49-F238E27FC236}">
                <a16:creationId xmlns:a16="http://schemas.microsoft.com/office/drawing/2014/main" id="{69C5CF0D-F9AF-4FF3-A543-4A0920AC526C}"/>
              </a:ext>
            </a:extLst>
          </p:cNvPr>
          <p:cNvSpPr txBox="1"/>
          <p:nvPr/>
        </p:nvSpPr>
        <p:spPr>
          <a:xfrm>
            <a:off x="142161" y="231486"/>
            <a:ext cx="2493627" cy="217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30000"/>
              </a:lnSpc>
              <a:defRPr sz="700" b="1" cap="all">
                <a:solidFill>
                  <a:srgbClr val="348141"/>
                </a:solidFill>
                <a:latin typeface="Arial"/>
                <a:ea typeface="Arial"/>
                <a:cs typeface="Arial"/>
                <a:sym typeface="Arial"/>
              </a:defRPr>
            </a:lvl1pPr>
          </a:lstStyle>
          <a:p>
            <a:r>
              <a:rPr lang="pt-PT" dirty="0"/>
              <a:t>Da Cultura do teste à cultura da Avaliação</a:t>
            </a:r>
            <a:r>
              <a:rPr dirty="0"/>
              <a:t> </a:t>
            </a:r>
          </a:p>
        </p:txBody>
      </p:sp>
      <p:pic>
        <p:nvPicPr>
          <p:cNvPr id="2" name="Som gravado">
            <a:hlinkClick r:id="" action="ppaction://media"/>
            <a:extLst>
              <a:ext uri="{FF2B5EF4-FFF2-40B4-BE49-F238E27FC236}">
                <a16:creationId xmlns:a16="http://schemas.microsoft.com/office/drawing/2014/main" id="{E121752A-BCEA-42FD-B7BF-9A8BA28BE6C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327525" y="2327275"/>
            <a:ext cx="487363" cy="487363"/>
          </a:xfrm>
          <a:prstGeom prst="rect">
            <a:avLst/>
          </a:prstGeom>
        </p:spPr>
      </p:pic>
    </p:spTree>
    <p:extLst>
      <p:ext uri="{BB962C8B-B14F-4D97-AF65-F5344CB8AC3E}">
        <p14:creationId xmlns:p14="http://schemas.microsoft.com/office/powerpoint/2010/main" val="2900391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95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CaixaDeTexto 32">
            <a:extLst>
              <a:ext uri="{FF2B5EF4-FFF2-40B4-BE49-F238E27FC236}">
                <a16:creationId xmlns:a16="http://schemas.microsoft.com/office/drawing/2014/main" id="{01245239-B98B-40B4-928C-D2B14B61C1BE}"/>
              </a:ext>
            </a:extLst>
          </p:cNvPr>
          <p:cNvSpPr txBox="1"/>
          <p:nvPr/>
        </p:nvSpPr>
        <p:spPr>
          <a:xfrm>
            <a:off x="-14172" y="-27744"/>
            <a:ext cx="4499238" cy="1015663"/>
          </a:xfrm>
          <a:prstGeom prst="rect">
            <a:avLst/>
          </a:prstGeom>
          <a:solidFill>
            <a:schemeClr val="accent3">
              <a:lumMod val="40000"/>
              <a:lumOff val="60000"/>
            </a:schemeClr>
          </a:solidFill>
        </p:spPr>
        <p:txBody>
          <a:bodyPr wrap="square" rtlCol="0">
            <a:spAutoFit/>
          </a:bodyPr>
          <a:lstStyle/>
          <a:p>
            <a:pPr algn="ctr"/>
            <a:endParaRPr lang="pt-PT" sz="2400" b="1" dirty="0">
              <a:solidFill>
                <a:schemeClr val="bg1"/>
              </a:solidFill>
            </a:endParaRPr>
          </a:p>
          <a:p>
            <a:endParaRPr lang="pt-PT" sz="3600" dirty="0">
              <a:solidFill>
                <a:schemeClr val="accent6">
                  <a:lumMod val="60000"/>
                  <a:lumOff val="40000"/>
                </a:schemeClr>
              </a:solidFill>
            </a:endParaRPr>
          </a:p>
        </p:txBody>
      </p:sp>
      <p:pic>
        <p:nvPicPr>
          <p:cNvPr id="1026" name="Picture 2" descr="https://t3.ftcdn.net/jpg/02/06/24/58/240_F_206245829_ZcSXyhId7JCZl2RlBbgq5rL9Rqo0pJzF.jpg">
            <a:extLst>
              <a:ext uri="{FF2B5EF4-FFF2-40B4-BE49-F238E27FC236}">
                <a16:creationId xmlns:a16="http://schemas.microsoft.com/office/drawing/2014/main" id="{E18867D5-0995-41D0-A6F9-8AD14CF7AB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87298"/>
            <a:ext cx="6676703" cy="4550079"/>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Posição de Conteúdo 2">
            <a:extLst>
              <a:ext uri="{FF2B5EF4-FFF2-40B4-BE49-F238E27FC236}">
                <a16:creationId xmlns:a16="http://schemas.microsoft.com/office/drawing/2014/main" id="{96F294EC-2FF4-4BCA-87F8-97994C462C41}"/>
              </a:ext>
            </a:extLst>
          </p:cNvPr>
          <p:cNvSpPr txBox="1">
            <a:spLocks/>
          </p:cNvSpPr>
          <p:nvPr/>
        </p:nvSpPr>
        <p:spPr>
          <a:xfrm>
            <a:off x="4475989" y="-21622"/>
            <a:ext cx="4681427" cy="5165121"/>
          </a:xfrm>
          <a:prstGeom prst="rect">
            <a:avLst/>
          </a:prstGeom>
          <a:solidFill>
            <a:schemeClr val="accent3">
              <a:lumMod val="40000"/>
              <a:lumOff val="60000"/>
            </a:scheme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t-PT" sz="3600" dirty="0"/>
              <a:t>   </a:t>
            </a:r>
            <a:r>
              <a:rPr lang="pt-PT" sz="3300" dirty="0"/>
              <a:t> </a:t>
            </a:r>
          </a:p>
        </p:txBody>
      </p:sp>
      <p:sp>
        <p:nvSpPr>
          <p:cNvPr id="6" name="Marcador de Posição de Conteúdo 2">
            <a:extLst>
              <a:ext uri="{FF2B5EF4-FFF2-40B4-BE49-F238E27FC236}">
                <a16:creationId xmlns:a16="http://schemas.microsoft.com/office/drawing/2014/main" id="{843A2E49-3A04-418A-B325-669F9459E5E3}"/>
              </a:ext>
            </a:extLst>
          </p:cNvPr>
          <p:cNvSpPr txBox="1">
            <a:spLocks/>
          </p:cNvSpPr>
          <p:nvPr/>
        </p:nvSpPr>
        <p:spPr>
          <a:xfrm>
            <a:off x="4594677" y="844409"/>
            <a:ext cx="4453128" cy="3394472"/>
          </a:xfrm>
          <a:prstGeom prst="rect">
            <a:avLst/>
          </a:prstGeom>
          <a:solidFill>
            <a:schemeClr val="accent3">
              <a:lumMod val="40000"/>
              <a:lumOff val="60000"/>
            </a:schemeClr>
          </a:solidFill>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pt-PT" sz="1800" dirty="0"/>
              <a:t>Participação e envolvimento dos próprios estudantes no processo de avaliação.</a:t>
            </a:r>
            <a:endParaRPr lang="pt-PT" sz="1800" dirty="0">
              <a:solidFill>
                <a:schemeClr val="accent6">
                  <a:lumMod val="50000"/>
                </a:schemeClr>
              </a:solidFill>
            </a:endParaRPr>
          </a:p>
          <a:p>
            <a:pPr>
              <a:defRPr/>
            </a:pPr>
            <a:endParaRPr lang="pt-PT" sz="2100" dirty="0"/>
          </a:p>
        </p:txBody>
      </p:sp>
      <p:grpSp>
        <p:nvGrpSpPr>
          <p:cNvPr id="7" name="Agrupar 6">
            <a:extLst>
              <a:ext uri="{FF2B5EF4-FFF2-40B4-BE49-F238E27FC236}">
                <a16:creationId xmlns:a16="http://schemas.microsoft.com/office/drawing/2014/main" id="{574CBCEA-F2B8-429A-A3FF-FBA3347A60AE}"/>
              </a:ext>
            </a:extLst>
          </p:cNvPr>
          <p:cNvGrpSpPr/>
          <p:nvPr/>
        </p:nvGrpSpPr>
        <p:grpSpPr>
          <a:xfrm>
            <a:off x="2813538" y="826412"/>
            <a:ext cx="1504086" cy="738188"/>
            <a:chOff x="3178174" y="1479020"/>
            <a:chExt cx="1771650" cy="984250"/>
          </a:xfrm>
          <a:solidFill>
            <a:srgbClr val="EEF8EF"/>
          </a:solidFill>
        </p:grpSpPr>
        <p:sp>
          <p:nvSpPr>
            <p:cNvPr id="8" name="Retângulo: Cantos Arredondados 7">
              <a:extLst>
                <a:ext uri="{FF2B5EF4-FFF2-40B4-BE49-F238E27FC236}">
                  <a16:creationId xmlns:a16="http://schemas.microsoft.com/office/drawing/2014/main" id="{10FC0BE6-006F-4F83-A2BD-7AA8F1FB7872}"/>
                </a:ext>
              </a:extLst>
            </p:cNvPr>
            <p:cNvSpPr/>
            <p:nvPr/>
          </p:nvSpPr>
          <p:spPr>
            <a:xfrm>
              <a:off x="3178174" y="1479020"/>
              <a:ext cx="1771650" cy="984250"/>
            </a:xfrm>
            <a:prstGeom prst="roundRect">
              <a:avLst>
                <a:gd name="adj" fmla="val 10000"/>
              </a:avLst>
            </a:prstGeom>
            <a:grpFill/>
            <a:ln>
              <a:solidFill>
                <a:schemeClr val="bg1"/>
              </a:solidFill>
            </a:ln>
          </p:spPr>
          <p:style>
            <a:lnRef idx="2">
              <a:schemeClr val="accent1">
                <a:shade val="80000"/>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9" name="Retângulo: Cantos Arredondados 4">
              <a:extLst>
                <a:ext uri="{FF2B5EF4-FFF2-40B4-BE49-F238E27FC236}">
                  <a16:creationId xmlns:a16="http://schemas.microsoft.com/office/drawing/2014/main" id="{A0592A9A-F20E-49F7-B8C2-6AA67C125E6E}"/>
                </a:ext>
              </a:extLst>
            </p:cNvPr>
            <p:cNvSpPr txBox="1"/>
            <p:nvPr/>
          </p:nvSpPr>
          <p:spPr>
            <a:xfrm>
              <a:off x="3207002" y="1507848"/>
              <a:ext cx="1713994" cy="926594"/>
            </a:xfrm>
            <a:prstGeom prst="rect">
              <a:avLst/>
            </a:prstGeom>
            <a:grpFill/>
            <a:ln>
              <a:solidFill>
                <a:schemeClr val="bg1"/>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2865" tIns="62865" rIns="62865" bIns="62865" numCol="1" spcCol="1270" anchor="ctr" anchorCtr="0">
              <a:noAutofit/>
            </a:bodyPr>
            <a:lstStyle/>
            <a:p>
              <a:pPr algn="ctr" defTabSz="733425">
                <a:lnSpc>
                  <a:spcPct val="90000"/>
                </a:lnSpc>
                <a:spcBef>
                  <a:spcPct val="0"/>
                </a:spcBef>
                <a:spcAft>
                  <a:spcPct val="35000"/>
                </a:spcAft>
              </a:pPr>
              <a:r>
                <a:rPr lang="pt-PT" sz="1650" kern="1200" dirty="0"/>
                <a:t>Outros participantes</a:t>
              </a:r>
            </a:p>
          </p:txBody>
        </p:sp>
      </p:grpSp>
      <p:sp>
        <p:nvSpPr>
          <p:cNvPr id="23" name="Oval 22">
            <a:extLst>
              <a:ext uri="{FF2B5EF4-FFF2-40B4-BE49-F238E27FC236}">
                <a16:creationId xmlns:a16="http://schemas.microsoft.com/office/drawing/2014/main" id="{7161DD53-0AA5-4161-BC50-53B3BA1CD5F7}"/>
              </a:ext>
            </a:extLst>
          </p:cNvPr>
          <p:cNvSpPr/>
          <p:nvPr/>
        </p:nvSpPr>
        <p:spPr>
          <a:xfrm>
            <a:off x="3546088" y="1810931"/>
            <a:ext cx="3397650" cy="2592288"/>
          </a:xfrm>
          <a:prstGeom prst="ellipse">
            <a:avLst/>
          </a:prstGeom>
          <a:solidFill>
            <a:schemeClr val="tx1">
              <a:lumMod val="65000"/>
              <a:lumOff val="35000"/>
              <a:alpha val="78000"/>
            </a:scheme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sz="1350" dirty="0"/>
          </a:p>
        </p:txBody>
      </p:sp>
      <p:sp>
        <p:nvSpPr>
          <p:cNvPr id="24" name="Oval 23">
            <a:extLst>
              <a:ext uri="{FF2B5EF4-FFF2-40B4-BE49-F238E27FC236}">
                <a16:creationId xmlns:a16="http://schemas.microsoft.com/office/drawing/2014/main" id="{02DFB9C6-B6F9-411B-9FE2-6BE6464171BB}"/>
              </a:ext>
            </a:extLst>
          </p:cNvPr>
          <p:cNvSpPr/>
          <p:nvPr/>
        </p:nvSpPr>
        <p:spPr>
          <a:xfrm>
            <a:off x="6020204" y="1810931"/>
            <a:ext cx="3078342" cy="2592288"/>
          </a:xfrm>
          <a:prstGeom prst="ellipse">
            <a:avLst/>
          </a:prstGeom>
          <a:solidFill>
            <a:schemeClr val="tx1">
              <a:lumMod val="95000"/>
              <a:alpha val="78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sz="1350"/>
          </a:p>
        </p:txBody>
      </p:sp>
      <p:sp>
        <p:nvSpPr>
          <p:cNvPr id="26" name="CaixaDeTexto 25">
            <a:extLst>
              <a:ext uri="{FF2B5EF4-FFF2-40B4-BE49-F238E27FC236}">
                <a16:creationId xmlns:a16="http://schemas.microsoft.com/office/drawing/2014/main" id="{14428313-0588-429C-B917-75AA71209BB8}"/>
              </a:ext>
            </a:extLst>
          </p:cNvPr>
          <p:cNvSpPr txBox="1"/>
          <p:nvPr/>
        </p:nvSpPr>
        <p:spPr>
          <a:xfrm>
            <a:off x="4059044" y="2128884"/>
            <a:ext cx="1931523" cy="369332"/>
          </a:xfrm>
          <a:prstGeom prst="rect">
            <a:avLst/>
          </a:prstGeom>
          <a:noFill/>
        </p:spPr>
        <p:txBody>
          <a:bodyPr wrap="square" rtlCol="0">
            <a:spAutoFit/>
          </a:bodyPr>
          <a:lstStyle/>
          <a:p>
            <a:r>
              <a:rPr lang="pt-PT" b="1" dirty="0" err="1">
                <a:solidFill>
                  <a:schemeClr val="bg1"/>
                </a:solidFill>
              </a:rPr>
              <a:t>Hetero-avaliação</a:t>
            </a:r>
            <a:endParaRPr lang="pt-PT" b="1" dirty="0">
              <a:solidFill>
                <a:schemeClr val="bg1"/>
              </a:solidFill>
            </a:endParaRPr>
          </a:p>
        </p:txBody>
      </p:sp>
      <p:sp>
        <p:nvSpPr>
          <p:cNvPr id="27" name="CaixaDeTexto 26">
            <a:extLst>
              <a:ext uri="{FF2B5EF4-FFF2-40B4-BE49-F238E27FC236}">
                <a16:creationId xmlns:a16="http://schemas.microsoft.com/office/drawing/2014/main" id="{B12FF2F6-2064-4283-8DF5-6AD5F1D90069}"/>
              </a:ext>
            </a:extLst>
          </p:cNvPr>
          <p:cNvSpPr txBox="1"/>
          <p:nvPr/>
        </p:nvSpPr>
        <p:spPr>
          <a:xfrm>
            <a:off x="6912526" y="2208902"/>
            <a:ext cx="1674186" cy="369332"/>
          </a:xfrm>
          <a:prstGeom prst="rect">
            <a:avLst/>
          </a:prstGeom>
          <a:noFill/>
        </p:spPr>
        <p:txBody>
          <a:bodyPr wrap="square" rtlCol="0">
            <a:spAutoFit/>
          </a:bodyPr>
          <a:lstStyle/>
          <a:p>
            <a:r>
              <a:rPr lang="pt-PT" b="1" dirty="0" err="1">
                <a:solidFill>
                  <a:schemeClr val="bg1"/>
                </a:solidFill>
              </a:rPr>
              <a:t>Auto-avaliação</a:t>
            </a:r>
            <a:endParaRPr lang="pt-PT" b="1" dirty="0">
              <a:solidFill>
                <a:schemeClr val="bg1"/>
              </a:solidFill>
            </a:endParaRPr>
          </a:p>
        </p:txBody>
      </p:sp>
      <p:sp>
        <p:nvSpPr>
          <p:cNvPr id="28" name="CaixaDeTexto 27">
            <a:extLst>
              <a:ext uri="{FF2B5EF4-FFF2-40B4-BE49-F238E27FC236}">
                <a16:creationId xmlns:a16="http://schemas.microsoft.com/office/drawing/2014/main" id="{16A5B78F-CFB2-45F7-907D-A0693C1358F2}"/>
              </a:ext>
            </a:extLst>
          </p:cNvPr>
          <p:cNvSpPr txBox="1"/>
          <p:nvPr/>
        </p:nvSpPr>
        <p:spPr>
          <a:xfrm>
            <a:off x="6020203" y="2928616"/>
            <a:ext cx="943892" cy="276999"/>
          </a:xfrm>
          <a:prstGeom prst="rect">
            <a:avLst/>
          </a:prstGeom>
          <a:solidFill>
            <a:srgbClr val="92D050"/>
          </a:solidFill>
        </p:spPr>
        <p:txBody>
          <a:bodyPr wrap="square" rtlCol="0">
            <a:spAutoFit/>
          </a:bodyPr>
          <a:lstStyle/>
          <a:p>
            <a:r>
              <a:rPr lang="pt-PT" sz="1200" b="1" dirty="0" err="1"/>
              <a:t>Coavaliação</a:t>
            </a:r>
            <a:endParaRPr lang="pt-PT" sz="1200" b="1" dirty="0"/>
          </a:p>
        </p:txBody>
      </p:sp>
      <p:sp>
        <p:nvSpPr>
          <p:cNvPr id="29" name="CaixaDeTexto 28">
            <a:extLst>
              <a:ext uri="{FF2B5EF4-FFF2-40B4-BE49-F238E27FC236}">
                <a16:creationId xmlns:a16="http://schemas.microsoft.com/office/drawing/2014/main" id="{8ED1B096-028B-48F0-8A50-D145A772F8A1}"/>
              </a:ext>
            </a:extLst>
          </p:cNvPr>
          <p:cNvSpPr txBox="1"/>
          <p:nvPr/>
        </p:nvSpPr>
        <p:spPr>
          <a:xfrm>
            <a:off x="4749849" y="2896626"/>
            <a:ext cx="1216350" cy="461665"/>
          </a:xfrm>
          <a:prstGeom prst="rect">
            <a:avLst/>
          </a:prstGeom>
          <a:solidFill>
            <a:srgbClr val="00B050"/>
          </a:solidFill>
        </p:spPr>
        <p:txBody>
          <a:bodyPr wrap="square" rtlCol="0">
            <a:spAutoFit/>
          </a:bodyPr>
          <a:lstStyle/>
          <a:p>
            <a:r>
              <a:rPr lang="pt-PT" sz="1200" b="1" dirty="0"/>
              <a:t>Avaliação entre pares</a:t>
            </a:r>
          </a:p>
        </p:txBody>
      </p:sp>
      <p:sp>
        <p:nvSpPr>
          <p:cNvPr id="30" name="CaixaDeTexto 29">
            <a:extLst>
              <a:ext uri="{FF2B5EF4-FFF2-40B4-BE49-F238E27FC236}">
                <a16:creationId xmlns:a16="http://schemas.microsoft.com/office/drawing/2014/main" id="{A5FC64EA-9099-4BF0-9806-A81CFA7C4B70}"/>
              </a:ext>
            </a:extLst>
          </p:cNvPr>
          <p:cNvSpPr txBox="1"/>
          <p:nvPr/>
        </p:nvSpPr>
        <p:spPr>
          <a:xfrm>
            <a:off x="7003291" y="2919710"/>
            <a:ext cx="1190016" cy="276999"/>
          </a:xfrm>
          <a:prstGeom prst="rect">
            <a:avLst/>
          </a:prstGeom>
          <a:solidFill>
            <a:schemeClr val="accent3">
              <a:lumMod val="75000"/>
            </a:schemeClr>
          </a:solidFill>
        </p:spPr>
        <p:txBody>
          <a:bodyPr wrap="square" rtlCol="0">
            <a:spAutoFit/>
          </a:bodyPr>
          <a:lstStyle/>
          <a:p>
            <a:r>
              <a:rPr lang="pt-PT" sz="1200" b="1" dirty="0"/>
              <a:t>Auto avaliação</a:t>
            </a:r>
          </a:p>
        </p:txBody>
      </p:sp>
      <p:sp>
        <p:nvSpPr>
          <p:cNvPr id="31" name="CaixaDeTexto 30">
            <a:extLst>
              <a:ext uri="{FF2B5EF4-FFF2-40B4-BE49-F238E27FC236}">
                <a16:creationId xmlns:a16="http://schemas.microsoft.com/office/drawing/2014/main" id="{3238F555-A723-4BA7-8616-D47095274B4B}"/>
              </a:ext>
            </a:extLst>
          </p:cNvPr>
          <p:cNvSpPr txBox="1"/>
          <p:nvPr/>
        </p:nvSpPr>
        <p:spPr>
          <a:xfrm>
            <a:off x="3622785" y="2896626"/>
            <a:ext cx="1047882" cy="461665"/>
          </a:xfrm>
          <a:prstGeom prst="rect">
            <a:avLst/>
          </a:prstGeom>
          <a:solidFill>
            <a:schemeClr val="accent3">
              <a:lumMod val="60000"/>
              <a:lumOff val="40000"/>
            </a:schemeClr>
          </a:solidFill>
        </p:spPr>
        <p:txBody>
          <a:bodyPr wrap="square" rtlCol="0">
            <a:spAutoFit/>
          </a:bodyPr>
          <a:lstStyle/>
          <a:p>
            <a:r>
              <a:rPr lang="pt-PT" sz="1200" b="1" dirty="0"/>
              <a:t>Avaliação do professor</a:t>
            </a:r>
          </a:p>
        </p:txBody>
      </p:sp>
      <p:sp>
        <p:nvSpPr>
          <p:cNvPr id="32" name="CaixaDeTexto 31">
            <a:extLst>
              <a:ext uri="{FF2B5EF4-FFF2-40B4-BE49-F238E27FC236}">
                <a16:creationId xmlns:a16="http://schemas.microsoft.com/office/drawing/2014/main" id="{421E18CB-301A-4E44-B693-1DBA372D819A}"/>
              </a:ext>
            </a:extLst>
          </p:cNvPr>
          <p:cNvSpPr txBox="1"/>
          <p:nvPr/>
        </p:nvSpPr>
        <p:spPr>
          <a:xfrm>
            <a:off x="5734537" y="3454508"/>
            <a:ext cx="2049354" cy="300082"/>
          </a:xfrm>
          <a:prstGeom prst="rect">
            <a:avLst/>
          </a:prstGeom>
          <a:noFill/>
        </p:spPr>
        <p:txBody>
          <a:bodyPr wrap="square" rtlCol="0">
            <a:spAutoFit/>
          </a:bodyPr>
          <a:lstStyle/>
          <a:p>
            <a:r>
              <a:rPr lang="pt-PT" sz="1350" b="1" dirty="0">
                <a:solidFill>
                  <a:schemeClr val="bg1"/>
                </a:solidFill>
              </a:rPr>
              <a:t>Participação dos alunos</a:t>
            </a:r>
          </a:p>
        </p:txBody>
      </p:sp>
      <p:sp>
        <p:nvSpPr>
          <p:cNvPr id="25" name="Oval 24">
            <a:extLst>
              <a:ext uri="{FF2B5EF4-FFF2-40B4-BE49-F238E27FC236}">
                <a16:creationId xmlns:a16="http://schemas.microsoft.com/office/drawing/2014/main" id="{6A28B999-C5D2-4882-9A5E-5DBACBEBB652}"/>
              </a:ext>
            </a:extLst>
          </p:cNvPr>
          <p:cNvSpPr/>
          <p:nvPr/>
        </p:nvSpPr>
        <p:spPr>
          <a:xfrm>
            <a:off x="4692012" y="2494848"/>
            <a:ext cx="3542438" cy="1327614"/>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sz="1350"/>
          </a:p>
        </p:txBody>
      </p:sp>
      <p:sp>
        <p:nvSpPr>
          <p:cNvPr id="36" name="Título da apresentação arial 7pt">
            <a:extLst>
              <a:ext uri="{FF2B5EF4-FFF2-40B4-BE49-F238E27FC236}">
                <a16:creationId xmlns:a16="http://schemas.microsoft.com/office/drawing/2014/main" id="{AE0DD7B8-E263-47D9-B0B4-3E0817059375}"/>
              </a:ext>
            </a:extLst>
          </p:cNvPr>
          <p:cNvSpPr txBox="1"/>
          <p:nvPr/>
        </p:nvSpPr>
        <p:spPr>
          <a:xfrm>
            <a:off x="162241" y="118443"/>
            <a:ext cx="2493627" cy="217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30000"/>
              </a:lnSpc>
              <a:defRPr sz="700" b="1" cap="all">
                <a:solidFill>
                  <a:srgbClr val="348141"/>
                </a:solidFill>
                <a:latin typeface="Arial"/>
                <a:ea typeface="Arial"/>
                <a:cs typeface="Arial"/>
                <a:sym typeface="Arial"/>
              </a:defRPr>
            </a:lvl1pPr>
          </a:lstStyle>
          <a:p>
            <a:r>
              <a:rPr lang="pt-PT" dirty="0"/>
              <a:t>Da Cultura do teste à cultura da Avaliação</a:t>
            </a:r>
            <a:r>
              <a:rPr dirty="0"/>
              <a:t> </a:t>
            </a:r>
          </a:p>
        </p:txBody>
      </p:sp>
      <p:pic>
        <p:nvPicPr>
          <p:cNvPr id="3" name="Som gravado">
            <a:hlinkClick r:id="" action="ppaction://media"/>
            <a:extLst>
              <a:ext uri="{FF2B5EF4-FFF2-40B4-BE49-F238E27FC236}">
                <a16:creationId xmlns:a16="http://schemas.microsoft.com/office/drawing/2014/main" id="{808DEF2C-DAF0-40F0-A648-A349AE4B524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327525" y="2327275"/>
            <a:ext cx="487363" cy="487363"/>
          </a:xfrm>
          <a:prstGeom prst="rect">
            <a:avLst/>
          </a:prstGeom>
        </p:spPr>
      </p:pic>
    </p:spTree>
    <p:extLst>
      <p:ext uri="{BB962C8B-B14F-4D97-AF65-F5344CB8AC3E}">
        <p14:creationId xmlns:p14="http://schemas.microsoft.com/office/powerpoint/2010/main" val="47582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607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61D2E77E-0111-4069-A2F4-22A43B8DAE4D}"/>
              </a:ext>
            </a:extLst>
          </p:cNvPr>
          <p:cNvPicPr>
            <a:picLocks noChangeAspect="1"/>
          </p:cNvPicPr>
          <p:nvPr/>
        </p:nvPicPr>
        <p:blipFill>
          <a:blip r:embed="rId5"/>
          <a:stretch>
            <a:fillRect/>
          </a:stretch>
        </p:blipFill>
        <p:spPr>
          <a:xfrm>
            <a:off x="1491330" y="375229"/>
            <a:ext cx="5922169" cy="4120781"/>
          </a:xfrm>
          <a:prstGeom prst="rect">
            <a:avLst/>
          </a:prstGeom>
        </p:spPr>
      </p:pic>
      <p:pic>
        <p:nvPicPr>
          <p:cNvPr id="4" name="Picture 7" descr="https://encrypted-tbn3.google.com/images?q=tbn:ANd9GcT8bjV7Q7kZFKp6gAuJJ0BITdC33Wp-w2JHKTSgBmmUx4u2hNCl">
            <a:extLst>
              <a:ext uri="{FF2B5EF4-FFF2-40B4-BE49-F238E27FC236}">
                <a16:creationId xmlns:a16="http://schemas.microsoft.com/office/drawing/2014/main" id="{594832CE-7659-4ADB-B397-BF882A3EA19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6200000">
            <a:off x="-1093851" y="1919754"/>
            <a:ext cx="3679031" cy="1473481"/>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m 4">
            <a:extLst>
              <a:ext uri="{FF2B5EF4-FFF2-40B4-BE49-F238E27FC236}">
                <a16:creationId xmlns:a16="http://schemas.microsoft.com/office/drawing/2014/main" id="{60A70643-C512-40CD-8BD3-2BA4D97C6C3B}"/>
              </a:ext>
            </a:extLst>
          </p:cNvPr>
          <p:cNvPicPr>
            <a:picLocks noChangeAspect="1"/>
          </p:cNvPicPr>
          <p:nvPr/>
        </p:nvPicPr>
        <p:blipFill>
          <a:blip r:embed="rId7"/>
          <a:stretch>
            <a:fillRect/>
          </a:stretch>
        </p:blipFill>
        <p:spPr>
          <a:xfrm>
            <a:off x="7422422" y="375230"/>
            <a:ext cx="1737023" cy="4120780"/>
          </a:xfrm>
          <a:prstGeom prst="rect">
            <a:avLst/>
          </a:prstGeom>
        </p:spPr>
      </p:pic>
      <p:pic>
        <p:nvPicPr>
          <p:cNvPr id="6" name="Imagem 5">
            <a:extLst>
              <a:ext uri="{FF2B5EF4-FFF2-40B4-BE49-F238E27FC236}">
                <a16:creationId xmlns:a16="http://schemas.microsoft.com/office/drawing/2014/main" id="{734C9686-D58B-4ADA-86CE-774FFC9213F4}"/>
              </a:ext>
            </a:extLst>
          </p:cNvPr>
          <p:cNvPicPr>
            <a:picLocks noChangeAspect="1"/>
          </p:cNvPicPr>
          <p:nvPr/>
        </p:nvPicPr>
        <p:blipFill>
          <a:blip r:embed="rId8"/>
          <a:stretch>
            <a:fillRect/>
          </a:stretch>
        </p:blipFill>
        <p:spPr>
          <a:xfrm rot="16200000">
            <a:off x="-1283505" y="1673170"/>
            <a:ext cx="4120781" cy="1524901"/>
          </a:xfrm>
          <a:prstGeom prst="rect">
            <a:avLst/>
          </a:prstGeom>
        </p:spPr>
      </p:pic>
      <p:sp>
        <p:nvSpPr>
          <p:cNvPr id="7" name="Título da apresentação arial 7pt">
            <a:extLst>
              <a:ext uri="{FF2B5EF4-FFF2-40B4-BE49-F238E27FC236}">
                <a16:creationId xmlns:a16="http://schemas.microsoft.com/office/drawing/2014/main" id="{E29F525C-04A1-4412-86BB-8122EE8015B2}"/>
              </a:ext>
            </a:extLst>
          </p:cNvPr>
          <p:cNvSpPr txBox="1"/>
          <p:nvPr/>
        </p:nvSpPr>
        <p:spPr>
          <a:xfrm>
            <a:off x="162241" y="118443"/>
            <a:ext cx="2493627" cy="217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30000"/>
              </a:lnSpc>
              <a:defRPr sz="700" b="1" cap="all">
                <a:solidFill>
                  <a:srgbClr val="348141"/>
                </a:solidFill>
                <a:latin typeface="Arial"/>
                <a:ea typeface="Arial"/>
                <a:cs typeface="Arial"/>
                <a:sym typeface="Arial"/>
              </a:defRPr>
            </a:lvl1pPr>
          </a:lstStyle>
          <a:p>
            <a:r>
              <a:rPr lang="pt-PT" dirty="0"/>
              <a:t>Da Cultura do teste à cultura da Avaliação</a:t>
            </a:r>
            <a:r>
              <a:rPr dirty="0"/>
              <a:t> </a:t>
            </a:r>
          </a:p>
        </p:txBody>
      </p:sp>
      <p:pic>
        <p:nvPicPr>
          <p:cNvPr id="10" name="Som gravado">
            <a:hlinkClick r:id="" action="ppaction://media"/>
            <a:extLst>
              <a:ext uri="{FF2B5EF4-FFF2-40B4-BE49-F238E27FC236}">
                <a16:creationId xmlns:a16="http://schemas.microsoft.com/office/drawing/2014/main" id="{9F0A8DDE-559F-403D-83F8-1A07342C72C9}"/>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4327525" y="2327275"/>
            <a:ext cx="487363" cy="487363"/>
          </a:xfrm>
          <a:prstGeom prst="rect">
            <a:avLst/>
          </a:prstGeom>
        </p:spPr>
      </p:pic>
    </p:spTree>
    <p:extLst>
      <p:ext uri="{BB962C8B-B14F-4D97-AF65-F5344CB8AC3E}">
        <p14:creationId xmlns:p14="http://schemas.microsoft.com/office/powerpoint/2010/main" val="192467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6783"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0"/>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a:extLst>
              <a:ext uri="{FF2B5EF4-FFF2-40B4-BE49-F238E27FC236}">
                <a16:creationId xmlns:a16="http://schemas.microsoft.com/office/drawing/2014/main" id="{EB3C7929-09B5-478E-9807-46C2C15A3FE6}"/>
              </a:ext>
            </a:extLst>
          </p:cNvPr>
          <p:cNvSpPr>
            <a:spLocks noGrp="1"/>
          </p:cNvSpPr>
          <p:nvPr>
            <p:ph idx="1"/>
          </p:nvPr>
        </p:nvSpPr>
        <p:spPr>
          <a:xfrm>
            <a:off x="107442" y="3042571"/>
            <a:ext cx="7886700" cy="3263504"/>
          </a:xfrm>
        </p:spPr>
        <p:txBody>
          <a:bodyPr/>
          <a:lstStyle/>
          <a:p>
            <a:r>
              <a:rPr lang="pt-PT" dirty="0"/>
              <a:t>,,,,,,,,</a:t>
            </a:r>
          </a:p>
        </p:txBody>
      </p:sp>
      <p:pic>
        <p:nvPicPr>
          <p:cNvPr id="4" name="Picture 4">
            <a:extLst>
              <a:ext uri="{FF2B5EF4-FFF2-40B4-BE49-F238E27FC236}">
                <a16:creationId xmlns:a16="http://schemas.microsoft.com/office/drawing/2014/main" id="{57CB52A9-50C7-43E9-A4EF-A6ECC3F2960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937" y="1783081"/>
            <a:ext cx="4383635" cy="3360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Marcador de Posição de Conteúdo 2">
            <a:extLst>
              <a:ext uri="{FF2B5EF4-FFF2-40B4-BE49-F238E27FC236}">
                <a16:creationId xmlns:a16="http://schemas.microsoft.com/office/drawing/2014/main" id="{96F294EC-2FF4-4BCA-87F8-97994C462C41}"/>
              </a:ext>
            </a:extLst>
          </p:cNvPr>
          <p:cNvSpPr txBox="1">
            <a:spLocks/>
          </p:cNvSpPr>
          <p:nvPr/>
        </p:nvSpPr>
        <p:spPr>
          <a:xfrm>
            <a:off x="4462573" y="0"/>
            <a:ext cx="4681427" cy="5143500"/>
          </a:xfrm>
          <a:prstGeom prst="rect">
            <a:avLst/>
          </a:prstGeom>
          <a:solidFill>
            <a:schemeClr val="accent3">
              <a:lumMod val="60000"/>
              <a:lumOff val="40000"/>
            </a:scheme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t-PT" sz="3600" dirty="0"/>
              <a:t>   </a:t>
            </a:r>
            <a:r>
              <a:rPr lang="pt-PT" sz="3300" dirty="0"/>
              <a:t> </a:t>
            </a:r>
          </a:p>
          <a:p>
            <a:pPr marL="0" indent="0">
              <a:buNone/>
            </a:pPr>
            <a:r>
              <a:rPr lang="pt-PT" sz="3000" dirty="0"/>
              <a:t> </a:t>
            </a:r>
          </a:p>
        </p:txBody>
      </p:sp>
      <p:sp>
        <p:nvSpPr>
          <p:cNvPr id="6" name="Marcador de Posição de Conteúdo 2">
            <a:extLst>
              <a:ext uri="{FF2B5EF4-FFF2-40B4-BE49-F238E27FC236}">
                <a16:creationId xmlns:a16="http://schemas.microsoft.com/office/drawing/2014/main" id="{843A2E49-3A04-418A-B325-669F9459E5E3}"/>
              </a:ext>
            </a:extLst>
          </p:cNvPr>
          <p:cNvSpPr txBox="1">
            <a:spLocks/>
          </p:cNvSpPr>
          <p:nvPr/>
        </p:nvSpPr>
        <p:spPr>
          <a:xfrm>
            <a:off x="4576722" y="1021842"/>
            <a:ext cx="4453128" cy="3538728"/>
          </a:xfrm>
          <a:prstGeom prst="rect">
            <a:avLst/>
          </a:prstGeom>
          <a:solidFill>
            <a:schemeClr val="accent3">
              <a:lumMod val="60000"/>
              <a:lumOff val="40000"/>
            </a:schemeClr>
          </a:solidFill>
        </p:spPr>
        <p:txBody>
          <a:bodyPr vert="horz" lIns="68580" tIns="34290" rIns="68580" bIns="3429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pt-PT" sz="2100" dirty="0"/>
              <a:t> </a:t>
            </a:r>
          </a:p>
          <a:p>
            <a:pPr>
              <a:defRPr/>
            </a:pPr>
            <a:r>
              <a:rPr lang="pt-PT" sz="2300" dirty="0"/>
              <a:t>Foco nos produtos e </a:t>
            </a:r>
            <a:r>
              <a:rPr lang="pt-PT" sz="2300" u="sng" dirty="0"/>
              <a:t>nos processos</a:t>
            </a:r>
            <a:endParaRPr lang="pt-PT" sz="2550" u="sng" dirty="0"/>
          </a:p>
          <a:p>
            <a:pPr marL="0" indent="0" algn="just">
              <a:buNone/>
              <a:defRPr/>
            </a:pPr>
            <a:endParaRPr lang="pt-PT" sz="2550" dirty="0"/>
          </a:p>
          <a:p>
            <a:pPr>
              <a:defRPr/>
            </a:pPr>
            <a:r>
              <a:rPr lang="pt-PT" sz="2300" dirty="0"/>
              <a:t>Autenticidade aproximação aos contextos reais/profissionais</a:t>
            </a:r>
          </a:p>
          <a:p>
            <a:pPr marL="0" indent="0" algn="just">
              <a:buNone/>
              <a:defRPr/>
            </a:pPr>
            <a:endParaRPr lang="pt-PT" sz="2300" dirty="0"/>
          </a:p>
          <a:p>
            <a:pPr>
              <a:defRPr/>
            </a:pPr>
            <a:r>
              <a:rPr lang="pt-PT" sz="2300" dirty="0"/>
              <a:t>Envolvimento do estudante (autorreflexão; autorregulação)</a:t>
            </a:r>
          </a:p>
          <a:p>
            <a:pPr marL="0" indent="0" algn="just">
              <a:buNone/>
              <a:defRPr/>
            </a:pPr>
            <a:endParaRPr lang="pt-PT" sz="2300" dirty="0"/>
          </a:p>
          <a:p>
            <a:pPr>
              <a:defRPr/>
            </a:pPr>
            <a:r>
              <a:rPr lang="pt-PT" sz="2300" dirty="0"/>
              <a:t>Transparência (objetivos, critérios…)</a:t>
            </a:r>
          </a:p>
          <a:p>
            <a:pPr algn="just">
              <a:defRPr/>
            </a:pPr>
            <a:endParaRPr lang="pt-PT" sz="2550" dirty="0"/>
          </a:p>
          <a:p>
            <a:pPr>
              <a:defRPr/>
            </a:pPr>
            <a:endParaRPr lang="pt-PT" sz="2100" dirty="0"/>
          </a:p>
        </p:txBody>
      </p:sp>
      <p:sp>
        <p:nvSpPr>
          <p:cNvPr id="2" name="Retângulo 1">
            <a:extLst>
              <a:ext uri="{FF2B5EF4-FFF2-40B4-BE49-F238E27FC236}">
                <a16:creationId xmlns:a16="http://schemas.microsoft.com/office/drawing/2014/main" id="{C8B7C04D-7DC4-4F50-B1FE-FA8999FC3FFC}"/>
              </a:ext>
            </a:extLst>
          </p:cNvPr>
          <p:cNvSpPr/>
          <p:nvPr/>
        </p:nvSpPr>
        <p:spPr>
          <a:xfrm>
            <a:off x="107442" y="201444"/>
            <a:ext cx="4174626" cy="523220"/>
          </a:xfrm>
          <a:prstGeom prst="rect">
            <a:avLst/>
          </a:prstGeom>
        </p:spPr>
        <p:txBody>
          <a:bodyPr wrap="square">
            <a:spAutoFit/>
          </a:bodyPr>
          <a:lstStyle/>
          <a:p>
            <a:r>
              <a:rPr lang="pt-PT" sz="2800" dirty="0"/>
              <a:t> </a:t>
            </a:r>
          </a:p>
        </p:txBody>
      </p:sp>
      <p:sp>
        <p:nvSpPr>
          <p:cNvPr id="7" name="Marcador de Posição de Conteúdo 2">
            <a:extLst>
              <a:ext uri="{FF2B5EF4-FFF2-40B4-BE49-F238E27FC236}">
                <a16:creationId xmlns:a16="http://schemas.microsoft.com/office/drawing/2014/main" id="{904F0C02-269B-45B0-B774-7D51801A66B1}"/>
              </a:ext>
            </a:extLst>
          </p:cNvPr>
          <p:cNvSpPr txBox="1">
            <a:spLocks/>
          </p:cNvSpPr>
          <p:nvPr/>
        </p:nvSpPr>
        <p:spPr>
          <a:xfrm>
            <a:off x="0" y="253415"/>
            <a:ext cx="6084288" cy="1052536"/>
          </a:xfrm>
          <a:prstGeom prst="rect">
            <a:avLst/>
          </a:prstGeom>
          <a:solidFill>
            <a:schemeClr val="accent3">
              <a:lumMod val="60000"/>
              <a:lumOff val="40000"/>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fontScale="92500" lnSpcReduction="10000"/>
          </a:bodyPr>
          <a:lstStyle>
            <a:lvl1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1pPr>
            <a:lvl2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2pPr>
            <a:lvl3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3pPr>
            <a:lvl4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4pPr>
            <a:lvl5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5pPr>
            <a:lvl6pPr marL="26517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6pPr>
            <a:lvl7pPr marL="31089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7pPr>
            <a:lvl8pPr marL="35661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8pPr>
            <a:lvl9pPr marL="40233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9pPr>
          </a:lstStyle>
          <a:p>
            <a:pPr algn="l" hangingPunct="1"/>
            <a:r>
              <a:rPr lang="pt-PT" sz="4800" dirty="0"/>
              <a:t> </a:t>
            </a:r>
            <a:r>
              <a:rPr lang="pt-PT" sz="4800" dirty="0">
                <a:solidFill>
                  <a:schemeClr val="tx1"/>
                </a:solidFill>
              </a:rPr>
              <a:t>3. </a:t>
            </a:r>
            <a:r>
              <a:rPr lang="pt-PT" sz="3000" dirty="0">
                <a:solidFill>
                  <a:schemeClr val="tx1"/>
                </a:solidFill>
              </a:rPr>
              <a:t>A cultura da avaliação</a:t>
            </a:r>
          </a:p>
          <a:p>
            <a:pPr hangingPunct="1"/>
            <a:r>
              <a:rPr lang="pt-PT" sz="1800" dirty="0">
                <a:solidFill>
                  <a:schemeClr val="tx1"/>
                </a:solidFill>
              </a:rPr>
              <a:t>                                                              </a:t>
            </a:r>
          </a:p>
        </p:txBody>
      </p:sp>
      <p:sp>
        <p:nvSpPr>
          <p:cNvPr id="8" name="Título da apresentação arial 7pt">
            <a:extLst>
              <a:ext uri="{FF2B5EF4-FFF2-40B4-BE49-F238E27FC236}">
                <a16:creationId xmlns:a16="http://schemas.microsoft.com/office/drawing/2014/main" id="{6C5FA25C-5898-424C-B6BA-81333E9A33F3}"/>
              </a:ext>
            </a:extLst>
          </p:cNvPr>
          <p:cNvSpPr txBox="1"/>
          <p:nvPr/>
        </p:nvSpPr>
        <p:spPr>
          <a:xfrm>
            <a:off x="0" y="50470"/>
            <a:ext cx="2493627" cy="217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30000"/>
              </a:lnSpc>
              <a:defRPr sz="700" b="1" cap="all">
                <a:solidFill>
                  <a:srgbClr val="348141"/>
                </a:solidFill>
                <a:latin typeface="Arial"/>
                <a:ea typeface="Arial"/>
                <a:cs typeface="Arial"/>
                <a:sym typeface="Arial"/>
              </a:defRPr>
            </a:lvl1pPr>
          </a:lstStyle>
          <a:p>
            <a:r>
              <a:rPr lang="pt-PT" dirty="0"/>
              <a:t>Da Cultura do teste à cultura da Avaliação</a:t>
            </a:r>
            <a:r>
              <a:rPr dirty="0"/>
              <a:t> </a:t>
            </a:r>
          </a:p>
        </p:txBody>
      </p:sp>
      <p:pic>
        <p:nvPicPr>
          <p:cNvPr id="9" name="Som gravado">
            <a:hlinkClick r:id="" action="ppaction://media"/>
            <a:extLst>
              <a:ext uri="{FF2B5EF4-FFF2-40B4-BE49-F238E27FC236}">
                <a16:creationId xmlns:a16="http://schemas.microsoft.com/office/drawing/2014/main" id="{124C92A2-29CB-4691-ADF0-3E9CF7D8868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327525" y="2327275"/>
            <a:ext cx="487363" cy="487363"/>
          </a:xfrm>
          <a:prstGeom prst="rect">
            <a:avLst/>
          </a:prstGeom>
        </p:spPr>
      </p:pic>
    </p:spTree>
    <p:extLst>
      <p:ext uri="{BB962C8B-B14F-4D97-AF65-F5344CB8AC3E}">
        <p14:creationId xmlns:p14="http://schemas.microsoft.com/office/powerpoint/2010/main" val="1060969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2990"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9"/>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iálogo saudável: como fazê-lo? | GZH">
            <a:extLst>
              <a:ext uri="{FF2B5EF4-FFF2-40B4-BE49-F238E27FC236}">
                <a16:creationId xmlns:a16="http://schemas.microsoft.com/office/drawing/2014/main" id="{0DFB9816-3BC5-4AB3-8D93-9E5C68F1703B}"/>
              </a:ext>
            </a:extLst>
          </p:cNvPr>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bwMode="auto">
          <a:xfrm>
            <a:off x="9445" y="-1"/>
            <a:ext cx="4576722" cy="4222595"/>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Posição de Conteúdo 2">
            <a:extLst>
              <a:ext uri="{FF2B5EF4-FFF2-40B4-BE49-F238E27FC236}">
                <a16:creationId xmlns:a16="http://schemas.microsoft.com/office/drawing/2014/main" id="{96F294EC-2FF4-4BCA-87F8-97994C462C41}"/>
              </a:ext>
            </a:extLst>
          </p:cNvPr>
          <p:cNvSpPr txBox="1">
            <a:spLocks/>
          </p:cNvSpPr>
          <p:nvPr/>
        </p:nvSpPr>
        <p:spPr>
          <a:xfrm>
            <a:off x="4462573" y="0"/>
            <a:ext cx="4681427" cy="5143500"/>
          </a:xfrm>
          <a:prstGeom prst="rect">
            <a:avLst/>
          </a:prstGeom>
          <a:solidFill>
            <a:schemeClr val="accent3">
              <a:lumMod val="60000"/>
              <a:lumOff val="40000"/>
            </a:scheme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t-PT" sz="3600" dirty="0"/>
              <a:t>   </a:t>
            </a:r>
            <a:r>
              <a:rPr lang="pt-PT" sz="3300" dirty="0"/>
              <a:t> </a:t>
            </a:r>
          </a:p>
          <a:p>
            <a:pPr marL="0" indent="0">
              <a:buNone/>
            </a:pPr>
            <a:r>
              <a:rPr lang="pt-PT" sz="3000" dirty="0"/>
              <a:t> </a:t>
            </a:r>
          </a:p>
        </p:txBody>
      </p:sp>
      <p:sp>
        <p:nvSpPr>
          <p:cNvPr id="6" name="Marcador de Posição de Conteúdo 2">
            <a:extLst>
              <a:ext uri="{FF2B5EF4-FFF2-40B4-BE49-F238E27FC236}">
                <a16:creationId xmlns:a16="http://schemas.microsoft.com/office/drawing/2014/main" id="{843A2E49-3A04-418A-B325-669F9459E5E3}"/>
              </a:ext>
            </a:extLst>
          </p:cNvPr>
          <p:cNvSpPr txBox="1">
            <a:spLocks/>
          </p:cNvSpPr>
          <p:nvPr/>
        </p:nvSpPr>
        <p:spPr>
          <a:xfrm>
            <a:off x="4586167" y="802386"/>
            <a:ext cx="4453128" cy="3538728"/>
          </a:xfrm>
          <a:prstGeom prst="rect">
            <a:avLst/>
          </a:prstGeom>
          <a:solidFill>
            <a:schemeClr val="accent3">
              <a:lumMod val="60000"/>
              <a:lumOff val="40000"/>
            </a:schemeClr>
          </a:solidFill>
        </p:spPr>
        <p:txBody>
          <a:bodyPr vert="horz" lIns="68580" tIns="34290" rIns="68580" bIns="3429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defRPr/>
            </a:pPr>
            <a:endParaRPr lang="pt-PT" sz="2100" dirty="0"/>
          </a:p>
          <a:p>
            <a:pPr algn="just">
              <a:defRPr/>
            </a:pPr>
            <a:endParaRPr lang="pt-PT" sz="2300" dirty="0"/>
          </a:p>
          <a:p>
            <a:pPr>
              <a:defRPr/>
            </a:pPr>
            <a:r>
              <a:rPr lang="pt-PT" sz="2300" dirty="0"/>
              <a:t>Avaliação como processo de comunicação</a:t>
            </a:r>
          </a:p>
          <a:p>
            <a:pPr algn="just">
              <a:defRPr/>
            </a:pPr>
            <a:endParaRPr lang="pt-PT" sz="2300" dirty="0"/>
          </a:p>
          <a:p>
            <a:pPr>
              <a:defRPr/>
            </a:pPr>
            <a:r>
              <a:rPr lang="pt-PT" sz="2300" dirty="0"/>
              <a:t>Diversidade das formas de avaliação</a:t>
            </a:r>
          </a:p>
          <a:p>
            <a:pPr marL="0" indent="0" algn="just">
              <a:buNone/>
              <a:defRPr/>
            </a:pPr>
            <a:endParaRPr lang="pt-PT" sz="2300" dirty="0"/>
          </a:p>
          <a:p>
            <a:pPr>
              <a:defRPr/>
            </a:pPr>
            <a:r>
              <a:rPr lang="pt-PT" sz="2300" dirty="0"/>
              <a:t>Integração no processo de aprendizagem (avaliação contínua)</a:t>
            </a:r>
          </a:p>
          <a:p>
            <a:pPr marL="0" indent="0">
              <a:buNone/>
              <a:defRPr/>
            </a:pPr>
            <a:endParaRPr lang="pt-PT" sz="2550" dirty="0"/>
          </a:p>
          <a:p>
            <a:pPr algn="just">
              <a:defRPr/>
            </a:pPr>
            <a:endParaRPr lang="pt-PT" sz="2550" dirty="0"/>
          </a:p>
          <a:p>
            <a:pPr>
              <a:defRPr/>
            </a:pPr>
            <a:endParaRPr lang="pt-PT" sz="2100" dirty="0"/>
          </a:p>
        </p:txBody>
      </p:sp>
      <p:sp>
        <p:nvSpPr>
          <p:cNvPr id="8" name="Título da apresentação arial 7pt">
            <a:extLst>
              <a:ext uri="{FF2B5EF4-FFF2-40B4-BE49-F238E27FC236}">
                <a16:creationId xmlns:a16="http://schemas.microsoft.com/office/drawing/2014/main" id="{6CF279C2-2710-4D82-AC4F-0BED84F71011}"/>
              </a:ext>
            </a:extLst>
          </p:cNvPr>
          <p:cNvSpPr txBox="1"/>
          <p:nvPr/>
        </p:nvSpPr>
        <p:spPr>
          <a:xfrm>
            <a:off x="362266" y="4854749"/>
            <a:ext cx="2493627" cy="217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30000"/>
              </a:lnSpc>
              <a:defRPr sz="700" b="1" cap="all">
                <a:solidFill>
                  <a:srgbClr val="348141"/>
                </a:solidFill>
                <a:latin typeface="Arial"/>
                <a:ea typeface="Arial"/>
                <a:cs typeface="Arial"/>
                <a:sym typeface="Arial"/>
              </a:defRPr>
            </a:lvl1pPr>
          </a:lstStyle>
          <a:p>
            <a:r>
              <a:rPr lang="pt-PT" dirty="0"/>
              <a:t>Da Cultura do teste à cultura da Avaliação</a:t>
            </a:r>
            <a:r>
              <a:rPr dirty="0"/>
              <a:t> </a:t>
            </a:r>
          </a:p>
        </p:txBody>
      </p:sp>
      <p:pic>
        <p:nvPicPr>
          <p:cNvPr id="2" name="Som gravado">
            <a:hlinkClick r:id="" action="ppaction://media"/>
            <a:extLst>
              <a:ext uri="{FF2B5EF4-FFF2-40B4-BE49-F238E27FC236}">
                <a16:creationId xmlns:a16="http://schemas.microsoft.com/office/drawing/2014/main" id="{F97D2085-78A3-47C0-B3D3-F1E8098DD2B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327525" y="2327275"/>
            <a:ext cx="487363" cy="487363"/>
          </a:xfrm>
          <a:prstGeom prst="rect">
            <a:avLst/>
          </a:prstGeom>
        </p:spPr>
      </p:pic>
    </p:spTree>
    <p:extLst>
      <p:ext uri="{BB962C8B-B14F-4D97-AF65-F5344CB8AC3E}">
        <p14:creationId xmlns:p14="http://schemas.microsoft.com/office/powerpoint/2010/main" val="1563669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92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003F7494-42EF-4B15-917A-81C3DE7F1B8B}"/>
              </a:ext>
            </a:extLst>
          </p:cNvPr>
          <p:cNvPicPr>
            <a:picLocks noChangeAspect="1"/>
          </p:cNvPicPr>
          <p:nvPr/>
        </p:nvPicPr>
        <p:blipFill>
          <a:blip r:embed="rId5"/>
          <a:stretch>
            <a:fillRect/>
          </a:stretch>
        </p:blipFill>
        <p:spPr>
          <a:xfrm>
            <a:off x="0" y="1"/>
            <a:ext cx="9144000" cy="5143499"/>
          </a:xfrm>
          <a:prstGeom prst="rect">
            <a:avLst/>
          </a:prstGeom>
          <a:solidFill>
            <a:srgbClr val="EEF8EF"/>
          </a:solidFill>
        </p:spPr>
      </p:pic>
      <p:sp>
        <p:nvSpPr>
          <p:cNvPr id="5" name="Retângulo 4">
            <a:extLst>
              <a:ext uri="{FF2B5EF4-FFF2-40B4-BE49-F238E27FC236}">
                <a16:creationId xmlns:a16="http://schemas.microsoft.com/office/drawing/2014/main" id="{01273FB6-017D-4294-9781-D63CD64A9C7C}"/>
              </a:ext>
            </a:extLst>
          </p:cNvPr>
          <p:cNvSpPr/>
          <p:nvPr/>
        </p:nvSpPr>
        <p:spPr>
          <a:xfrm>
            <a:off x="940419" y="1755650"/>
            <a:ext cx="6880303" cy="1754326"/>
          </a:xfrm>
          <a:prstGeom prst="rect">
            <a:avLst/>
          </a:prstGeom>
        </p:spPr>
        <p:txBody>
          <a:bodyPr wrap="square">
            <a:spAutoFit/>
          </a:bodyPr>
          <a:lstStyle/>
          <a:p>
            <a:r>
              <a:rPr lang="pt-PT" i="1" dirty="0">
                <a:solidFill>
                  <a:schemeClr val="tx1"/>
                </a:solidFill>
              </a:rPr>
              <a:t>É necessário construir novos modelos de organização e de aprendizagem que tornem sustentáveis práticas de avaliação verdadeiramente contínua. </a:t>
            </a:r>
            <a:r>
              <a:rPr lang="pt-PT" dirty="0">
                <a:solidFill>
                  <a:schemeClr val="tx1"/>
                </a:solidFill>
              </a:rPr>
              <a:t>É necessário consolidar uma cultura académica que valorize as dimensões da docência e da pedagogia. </a:t>
            </a:r>
            <a:r>
              <a:rPr lang="pt-PT" i="1" dirty="0">
                <a:solidFill>
                  <a:schemeClr val="tx1"/>
                </a:solidFill>
              </a:rPr>
              <a:t>No  quadro de uma nova pedagogia universitária. </a:t>
            </a:r>
          </a:p>
          <a:p>
            <a:endParaRPr lang="pt-PT" i="1" dirty="0">
              <a:solidFill>
                <a:srgbClr val="348141"/>
              </a:solidFill>
            </a:endParaRPr>
          </a:p>
        </p:txBody>
      </p:sp>
      <p:sp>
        <p:nvSpPr>
          <p:cNvPr id="6" name="Título da apresentação arial 7pt">
            <a:extLst>
              <a:ext uri="{FF2B5EF4-FFF2-40B4-BE49-F238E27FC236}">
                <a16:creationId xmlns:a16="http://schemas.microsoft.com/office/drawing/2014/main" id="{3EE1A633-4FD7-4422-AD10-B22BAEC7E060}"/>
              </a:ext>
            </a:extLst>
          </p:cNvPr>
          <p:cNvSpPr txBox="1"/>
          <p:nvPr/>
        </p:nvSpPr>
        <p:spPr>
          <a:xfrm>
            <a:off x="128587" y="146460"/>
            <a:ext cx="2493627" cy="217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30000"/>
              </a:lnSpc>
              <a:defRPr sz="700" b="1" cap="all">
                <a:solidFill>
                  <a:srgbClr val="348141"/>
                </a:solidFill>
                <a:latin typeface="Arial"/>
                <a:ea typeface="Arial"/>
                <a:cs typeface="Arial"/>
                <a:sym typeface="Arial"/>
              </a:defRPr>
            </a:lvl1pPr>
          </a:lstStyle>
          <a:p>
            <a:r>
              <a:rPr lang="pt-PT" dirty="0"/>
              <a:t>Da Cultura do teste à cultura da Avaliação</a:t>
            </a:r>
            <a:r>
              <a:rPr dirty="0"/>
              <a:t> </a:t>
            </a:r>
          </a:p>
        </p:txBody>
      </p:sp>
      <p:sp>
        <p:nvSpPr>
          <p:cNvPr id="7" name="Marcador de Posição de Conteúdo 2">
            <a:extLst>
              <a:ext uri="{FF2B5EF4-FFF2-40B4-BE49-F238E27FC236}">
                <a16:creationId xmlns:a16="http://schemas.microsoft.com/office/drawing/2014/main" id="{F15BAB8F-6BF2-4569-BF48-2EDC4A76419C}"/>
              </a:ext>
            </a:extLst>
          </p:cNvPr>
          <p:cNvSpPr txBox="1">
            <a:spLocks/>
          </p:cNvSpPr>
          <p:nvPr/>
        </p:nvSpPr>
        <p:spPr>
          <a:xfrm>
            <a:off x="940419" y="798172"/>
            <a:ext cx="6880302" cy="523578"/>
          </a:xfrm>
          <a:prstGeom prst="rect">
            <a:avLst/>
          </a:prstGeom>
          <a:solidFill>
            <a:schemeClr val="accent3">
              <a:lumMod val="60000"/>
              <a:lumOff val="40000"/>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fontScale="62500" lnSpcReduction="20000"/>
          </a:bodyPr>
          <a:lstStyle>
            <a:lvl1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1pPr>
            <a:lvl2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2pPr>
            <a:lvl3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3pPr>
            <a:lvl4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4pPr>
            <a:lvl5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5pPr>
            <a:lvl6pPr marL="26517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6pPr>
            <a:lvl7pPr marL="31089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7pPr>
            <a:lvl8pPr marL="35661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8pPr>
            <a:lvl9pPr marL="40233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9pPr>
          </a:lstStyle>
          <a:p>
            <a:pPr algn="l" hangingPunct="1"/>
            <a:r>
              <a:rPr lang="pt-PT" sz="5000" dirty="0"/>
              <a:t> </a:t>
            </a:r>
            <a:r>
              <a:rPr lang="pt-PT" sz="4500" dirty="0">
                <a:solidFill>
                  <a:schemeClr val="tx1"/>
                </a:solidFill>
              </a:rPr>
              <a:t>A concluir...                                                               </a:t>
            </a:r>
          </a:p>
        </p:txBody>
      </p:sp>
      <p:pic>
        <p:nvPicPr>
          <p:cNvPr id="9" name="Som gravado">
            <a:hlinkClick r:id="" action="ppaction://media"/>
            <a:extLst>
              <a:ext uri="{FF2B5EF4-FFF2-40B4-BE49-F238E27FC236}">
                <a16:creationId xmlns:a16="http://schemas.microsoft.com/office/drawing/2014/main" id="{F739EAA3-C755-49E2-B461-D1AE3BDD31A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327525" y="2327275"/>
            <a:ext cx="487363" cy="487363"/>
          </a:xfrm>
          <a:prstGeom prst="rect">
            <a:avLst/>
          </a:prstGeom>
        </p:spPr>
      </p:pic>
    </p:spTree>
    <p:extLst>
      <p:ext uri="{BB962C8B-B14F-4D97-AF65-F5344CB8AC3E}">
        <p14:creationId xmlns:p14="http://schemas.microsoft.com/office/powerpoint/2010/main" val="327469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6682"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9"/>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5BE4ED01-01FE-436C-B69C-93F516A8879C}"/>
              </a:ext>
            </a:extLst>
          </p:cNvPr>
          <p:cNvSpPr txBox="1"/>
          <p:nvPr/>
        </p:nvSpPr>
        <p:spPr>
          <a:xfrm>
            <a:off x="3436144" y="2230572"/>
            <a:ext cx="3464719" cy="123110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pt-PT" sz="2800" b="1" i="0" u="none" strike="noStrike" cap="none" spc="0" normalizeH="0" baseline="0" dirty="0">
                <a:ln>
                  <a:noFill/>
                </a:ln>
                <a:solidFill>
                  <a:schemeClr val="tx1"/>
                </a:solidFill>
                <a:effectLst/>
                <a:uFillTx/>
                <a:latin typeface="+mj-lt"/>
                <a:ea typeface="+mj-ea"/>
                <a:cs typeface="+mj-cs"/>
                <a:sym typeface="Calibri"/>
              </a:rPr>
              <a:t>Muito obrigada!</a:t>
            </a:r>
          </a:p>
          <a:p>
            <a:pPr marL="0" marR="0" indent="0" algn="l" defTabSz="457200" rtl="0" fontAlgn="auto" latinLnBrk="0" hangingPunct="0">
              <a:lnSpc>
                <a:spcPct val="100000"/>
              </a:lnSpc>
              <a:spcBef>
                <a:spcPts val="0"/>
              </a:spcBef>
              <a:spcAft>
                <a:spcPts val="0"/>
              </a:spcAft>
              <a:buClrTx/>
              <a:buSzTx/>
              <a:buFontTx/>
              <a:buNone/>
              <a:tabLst/>
            </a:pPr>
            <a:endParaRPr lang="pt-PT" sz="2800" b="1" dirty="0">
              <a:solidFill>
                <a:schemeClr val="tx1"/>
              </a:solidFill>
            </a:endParaRPr>
          </a:p>
          <a:p>
            <a:pPr marL="0" marR="0" indent="0" algn="l" defTabSz="457200" rtl="0" fontAlgn="auto" latinLnBrk="0" hangingPunct="0">
              <a:lnSpc>
                <a:spcPct val="100000"/>
              </a:lnSpc>
              <a:spcBef>
                <a:spcPts val="0"/>
              </a:spcBef>
              <a:spcAft>
                <a:spcPts val="0"/>
              </a:spcAft>
              <a:buClrTx/>
              <a:buSzTx/>
              <a:buFontTx/>
              <a:buNone/>
              <a:tabLst/>
            </a:pPr>
            <a:r>
              <a:rPr kumimoji="0" lang="pt-PT" i="0" u="none" strike="noStrike" cap="none" spc="0" normalizeH="0" baseline="0" dirty="0">
                <a:ln>
                  <a:noFill/>
                </a:ln>
                <a:solidFill>
                  <a:schemeClr val="tx1"/>
                </a:solidFill>
                <a:effectLst/>
                <a:uFillTx/>
                <a:latin typeface="+mj-lt"/>
                <a:ea typeface="+mj-ea"/>
                <a:cs typeface="+mj-cs"/>
                <a:sym typeface="Calibri"/>
              </a:rPr>
              <a:t> Lucia.Amante@uab.pt</a:t>
            </a:r>
          </a:p>
        </p:txBody>
      </p:sp>
      <p:pic>
        <p:nvPicPr>
          <p:cNvPr id="3" name="Som gravado">
            <a:hlinkClick r:id="" action="ppaction://media"/>
            <a:extLst>
              <a:ext uri="{FF2B5EF4-FFF2-40B4-BE49-F238E27FC236}">
                <a16:creationId xmlns:a16="http://schemas.microsoft.com/office/drawing/2014/main" id="{811A6D2E-2004-40FC-9FA6-9243BB6D101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328318" y="2230572"/>
            <a:ext cx="487363" cy="487363"/>
          </a:xfrm>
          <a:prstGeom prst="rect">
            <a:avLst/>
          </a:prstGeom>
        </p:spPr>
      </p:pic>
      <p:pic>
        <p:nvPicPr>
          <p:cNvPr id="5" name="Imagem 4">
            <a:extLst>
              <a:ext uri="{FF2B5EF4-FFF2-40B4-BE49-F238E27FC236}">
                <a16:creationId xmlns:a16="http://schemas.microsoft.com/office/drawing/2014/main" id="{CEB089D2-7389-422C-B033-8ABF6E51B8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62295" y="2345495"/>
            <a:ext cx="1529080" cy="1859280"/>
          </a:xfrm>
          <a:prstGeom prst="rect">
            <a:avLst/>
          </a:prstGeom>
        </p:spPr>
      </p:pic>
    </p:spTree>
    <p:extLst>
      <p:ext uri="{BB962C8B-B14F-4D97-AF65-F5344CB8AC3E}">
        <p14:creationId xmlns:p14="http://schemas.microsoft.com/office/powerpoint/2010/main" val="4119288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850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aixaDeTexto 9">
            <a:extLst>
              <a:ext uri="{FF2B5EF4-FFF2-40B4-BE49-F238E27FC236}">
                <a16:creationId xmlns:a16="http://schemas.microsoft.com/office/drawing/2014/main" id="{E71688B9-47DF-47B5-AA73-E81E9B1E6523}"/>
              </a:ext>
            </a:extLst>
          </p:cNvPr>
          <p:cNvSpPr txBox="1"/>
          <p:nvPr/>
        </p:nvSpPr>
        <p:spPr>
          <a:xfrm>
            <a:off x="0" y="116586"/>
            <a:ext cx="9120643" cy="300082"/>
          </a:xfrm>
          <a:prstGeom prst="rect">
            <a:avLst/>
          </a:prstGeom>
          <a:solidFill>
            <a:schemeClr val="accent3">
              <a:lumMod val="60000"/>
              <a:lumOff val="40000"/>
            </a:schemeClr>
          </a:solidFill>
        </p:spPr>
        <p:txBody>
          <a:bodyPr wrap="square" rtlCol="0">
            <a:spAutoFit/>
          </a:bodyPr>
          <a:lstStyle/>
          <a:p>
            <a:endParaRPr lang="pt-PT" sz="1350" dirty="0"/>
          </a:p>
        </p:txBody>
      </p:sp>
      <p:sp>
        <p:nvSpPr>
          <p:cNvPr id="4" name="Retângulo 4">
            <a:extLst>
              <a:ext uri="{FF2B5EF4-FFF2-40B4-BE49-F238E27FC236}">
                <a16:creationId xmlns:a16="http://schemas.microsoft.com/office/drawing/2014/main" id="{9C31D60D-F647-4FA2-B812-E84CF4134559}"/>
              </a:ext>
            </a:extLst>
          </p:cNvPr>
          <p:cNvSpPr>
            <a:spLocks noChangeArrowheads="1"/>
          </p:cNvSpPr>
          <p:nvPr/>
        </p:nvSpPr>
        <p:spPr bwMode="auto">
          <a:xfrm>
            <a:off x="1489850" y="266627"/>
            <a:ext cx="6325790" cy="5332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pt-PT" sz="1050" dirty="0"/>
          </a:p>
          <a:p>
            <a:endParaRPr lang="pt-PT" sz="800" dirty="0"/>
          </a:p>
          <a:p>
            <a:r>
              <a:rPr lang="pt-PT" sz="800" dirty="0"/>
              <a:t>AMANTE, L.; OLIVEIRA, I. (2019). Avaliação e Feedback. Desafios Atuais. e-book, </a:t>
            </a:r>
            <a:r>
              <a:rPr lang="pt-PT" sz="800" dirty="0" err="1"/>
              <a:t>MPV_Inovaç@o</a:t>
            </a:r>
            <a:r>
              <a:rPr lang="pt-PT" sz="800" dirty="0"/>
              <a:t>, Universidade Aberta: Lisboa 27 pp. ISBN 978-972-674-846-5 </a:t>
            </a:r>
            <a:r>
              <a:rPr lang="pt-PT" sz="800" dirty="0">
                <a:hlinkClick r:id="rId2"/>
              </a:rPr>
              <a:t>http://abre.ai/akkr</a:t>
            </a:r>
            <a:endParaRPr lang="pt-PT" sz="800" dirty="0"/>
          </a:p>
          <a:p>
            <a:endParaRPr lang="pt-PT" sz="800" dirty="0"/>
          </a:p>
          <a:p>
            <a:r>
              <a:rPr lang="pt-PT" sz="800" dirty="0"/>
              <a:t>BAARTMAN, L.K.J., BASTIAENS, T.J., KIRSCHNER, P.A. &amp; VLEUTEN, C.P.M. (2007). </a:t>
            </a:r>
            <a:r>
              <a:rPr lang="pt-PT" sz="800" dirty="0" err="1"/>
              <a:t>Evaluating</a:t>
            </a:r>
            <a:r>
              <a:rPr lang="pt-PT" sz="800" dirty="0"/>
              <a:t> </a:t>
            </a:r>
            <a:r>
              <a:rPr lang="pt-PT" sz="800" dirty="0" err="1"/>
              <a:t>assessment</a:t>
            </a:r>
            <a:r>
              <a:rPr lang="pt-PT" sz="800" dirty="0"/>
              <a:t> </a:t>
            </a:r>
            <a:r>
              <a:rPr lang="pt-PT" sz="800" dirty="0" err="1"/>
              <a:t>quality</a:t>
            </a:r>
            <a:r>
              <a:rPr lang="pt-PT" sz="800" dirty="0"/>
              <a:t> in </a:t>
            </a:r>
            <a:r>
              <a:rPr lang="pt-PT" sz="800" dirty="0" err="1"/>
              <a:t>competence-based</a:t>
            </a:r>
            <a:r>
              <a:rPr lang="pt-PT" sz="800" dirty="0"/>
              <a:t> </a:t>
            </a:r>
            <a:r>
              <a:rPr lang="pt-PT" sz="800" dirty="0" err="1"/>
              <a:t>education</a:t>
            </a:r>
            <a:r>
              <a:rPr lang="pt-PT" sz="800" dirty="0"/>
              <a:t>: A </a:t>
            </a:r>
            <a:r>
              <a:rPr lang="pt-PT" sz="800" dirty="0" err="1"/>
              <a:t>qualitative</a:t>
            </a:r>
            <a:r>
              <a:rPr lang="pt-PT" sz="800" dirty="0"/>
              <a:t> </a:t>
            </a:r>
            <a:r>
              <a:rPr lang="pt-PT" sz="800" dirty="0" err="1"/>
              <a:t>comparison</a:t>
            </a:r>
            <a:r>
              <a:rPr lang="pt-PT" sz="800" dirty="0"/>
              <a:t> </a:t>
            </a:r>
            <a:r>
              <a:rPr lang="pt-PT" sz="800" dirty="0" err="1"/>
              <a:t>of</a:t>
            </a:r>
            <a:r>
              <a:rPr lang="pt-PT" sz="800" dirty="0"/>
              <a:t> </a:t>
            </a:r>
            <a:r>
              <a:rPr lang="pt-PT" sz="800" dirty="0" err="1"/>
              <a:t>two</a:t>
            </a:r>
            <a:r>
              <a:rPr lang="pt-PT" sz="800" dirty="0"/>
              <a:t> </a:t>
            </a:r>
            <a:r>
              <a:rPr lang="pt-PT" sz="800" dirty="0" err="1"/>
              <a:t>frameworks</a:t>
            </a:r>
            <a:r>
              <a:rPr lang="pt-PT" sz="800" dirty="0"/>
              <a:t>. </a:t>
            </a:r>
            <a:r>
              <a:rPr lang="pt-PT" sz="800" dirty="0" err="1"/>
              <a:t>Educational</a:t>
            </a:r>
            <a:r>
              <a:rPr lang="pt-PT" sz="800" dirty="0"/>
              <a:t> Research </a:t>
            </a:r>
            <a:r>
              <a:rPr lang="pt-PT" sz="800" dirty="0" err="1"/>
              <a:t>Review</a:t>
            </a:r>
            <a:r>
              <a:rPr lang="pt-PT" sz="800" dirty="0"/>
              <a:t>, 2, 114-129, 2007. </a:t>
            </a:r>
            <a:r>
              <a:rPr lang="pt-PT" sz="800" dirty="0" err="1"/>
              <a:t>doi</a:t>
            </a:r>
            <a:r>
              <a:rPr lang="pt-PT" sz="800" dirty="0"/>
              <a:t>: 10.1016/j.edurev.2007.06.001</a:t>
            </a:r>
          </a:p>
          <a:p>
            <a:endParaRPr lang="pt-PT" sz="800" dirty="0"/>
          </a:p>
          <a:p>
            <a:r>
              <a:rPr lang="en-US" sz="800" dirty="0"/>
              <a:t>DAWSON, P. (2020). Strategies for using online invigilated exams. Canberra, Australia: Tertiary Education Quality and Standards Agency. Available: </a:t>
            </a:r>
            <a:r>
              <a:rPr lang="en-US" sz="800" dirty="0">
                <a:hlinkClick r:id="rId3"/>
              </a:rPr>
              <a:t>https://www.teqsa.gov.au/sites/default/files/strategiesfor-using-online-invigilatedexams.pdf?v=1603758032</a:t>
            </a:r>
            <a:endParaRPr lang="en-US" sz="800" dirty="0"/>
          </a:p>
          <a:p>
            <a:endParaRPr lang="pt-PT" sz="800" dirty="0"/>
          </a:p>
          <a:p>
            <a:r>
              <a:rPr lang="en-US" sz="800" dirty="0"/>
              <a:t>DIERICK. S. &amp; DOCHY, F.J.R.C. (2001). New lines in </a:t>
            </a:r>
            <a:r>
              <a:rPr lang="en-US" sz="800" dirty="0" err="1"/>
              <a:t>edumetrics</a:t>
            </a:r>
            <a:r>
              <a:rPr lang="en-US" sz="800" dirty="0"/>
              <a:t>: new forms of assessment lead to new assessment criteria. Studies in Educational Evaluation, 7, 307-329.</a:t>
            </a:r>
          </a:p>
          <a:p>
            <a:endParaRPr lang="en-US" sz="800" dirty="0"/>
          </a:p>
          <a:p>
            <a:r>
              <a:rPr lang="en-US" sz="800" dirty="0"/>
              <a:t>EATON, S. E. (2021, June 9-11). Communities of Integrity: Engaging Ethically Online for Teaching, Learning, and Research [Closing keynote address]. European Conference on Academic Integrity and Plagiarism 2021, Online. http://hdl.handle.net/1880/113490 conference paper</a:t>
            </a:r>
          </a:p>
          <a:p>
            <a:endParaRPr lang="en-US" sz="800" dirty="0"/>
          </a:p>
          <a:p>
            <a:r>
              <a:rPr lang="pt-PT" sz="800" dirty="0"/>
              <a:t>NÓVOA, A. e AMANTE, L. (2015). “Em busca da Liberdade. A pedagogia universitária do nosso tempo”. In </a:t>
            </a:r>
            <a:r>
              <a:rPr lang="pt-PT" sz="800" i="1" dirty="0"/>
              <a:t>REDU Revista de Docência Universitária, </a:t>
            </a:r>
            <a:r>
              <a:rPr lang="pt-PT" sz="800" dirty="0"/>
              <a:t>Vol. 13 (1) </a:t>
            </a:r>
            <a:r>
              <a:rPr lang="pt-PT" sz="800" dirty="0" err="1"/>
              <a:t>Enero</a:t>
            </a:r>
            <a:r>
              <a:rPr lang="pt-PT" sz="800" dirty="0"/>
              <a:t>-abril 2015, 21-34. </a:t>
            </a:r>
            <a:r>
              <a:rPr lang="pt-PT" sz="800" u="sng" dirty="0">
                <a:hlinkClick r:id="rId4"/>
              </a:rPr>
              <a:t>http://red-u.net/redu/index.php/REDU</a:t>
            </a:r>
            <a:r>
              <a:rPr lang="pt-PT" sz="800" u="sng" dirty="0"/>
              <a:t>.</a:t>
            </a:r>
            <a:endParaRPr lang="pt-PT" sz="800" dirty="0"/>
          </a:p>
          <a:p>
            <a:endParaRPr lang="es-ES" sz="800" dirty="0"/>
          </a:p>
          <a:p>
            <a:r>
              <a:rPr lang="pt-PT" sz="800" dirty="0"/>
              <a:t>NÓVOA, A. (2022) </a:t>
            </a:r>
            <a:r>
              <a:rPr lang="pt-PT" sz="800" i="1" dirty="0"/>
              <a:t>Escolas e Professores: Proteger, Transformar, Valorizar. </a:t>
            </a:r>
            <a:r>
              <a:rPr lang="pt-PT" sz="800" dirty="0"/>
              <a:t>Colaboração Yara Alvim. SEC/IAT – Instituto Anísio Teixeira. Salvador, Bahia (116 p.)</a:t>
            </a:r>
          </a:p>
          <a:p>
            <a:endParaRPr lang="pt-PT" sz="800" dirty="0"/>
          </a:p>
          <a:p>
            <a:r>
              <a:rPr lang="pt-PT" sz="800" dirty="0"/>
              <a:t>OLIVEIRA I.; AMANTE, L. (2016) Nova Cultura de Avaliação: Contextos e fundamentos. In Lúcia Amante &amp; Isolina Oliveira (</a:t>
            </a:r>
            <a:r>
              <a:rPr lang="pt-PT" sz="800" dirty="0" err="1"/>
              <a:t>Coords</a:t>
            </a:r>
            <a:r>
              <a:rPr lang="pt-PT" sz="800" dirty="0"/>
              <a:t>.) Avaliação das Aprendizagens: Perspetivas, contextos e práticas, Universidade Aberta-LE@D (41-53). ). </a:t>
            </a:r>
            <a:r>
              <a:rPr lang="pt-PT" sz="800" dirty="0">
                <a:hlinkClick r:id="rId5"/>
              </a:rPr>
              <a:t>https://repositorioaberto.uab.pt/handle/10400.2/6114</a:t>
            </a:r>
            <a:endParaRPr lang="pt-PT" sz="800" dirty="0"/>
          </a:p>
          <a:p>
            <a:endParaRPr lang="es-ES" sz="800" dirty="0"/>
          </a:p>
          <a:p>
            <a:r>
              <a:rPr lang="pt-PT" sz="800" dirty="0"/>
              <a:t>PEREIRA, A., OLIVEIRA, I., TINOCA, L., PINTO, M.C. &amp; AMANTE, L. (2015). Desafios da avaliação digital no Ensino Superior. Lisboa, Portugal: Universidade Aberta. </a:t>
            </a:r>
            <a:r>
              <a:rPr lang="pt-PT" sz="800" dirty="0">
                <a:hlinkClick r:id="rId6"/>
              </a:rPr>
              <a:t>https://repositorioaberto.uab.pt/handle/10400.2/5774</a:t>
            </a:r>
            <a:endParaRPr lang="pt-PT" sz="800" dirty="0"/>
          </a:p>
          <a:p>
            <a:endParaRPr lang="pt-PT" sz="800" dirty="0"/>
          </a:p>
          <a:p>
            <a:r>
              <a:rPr lang="pt-PT" sz="800" dirty="0"/>
              <a:t>SILVERMAN, S.;CAINES, A.;CASEY, C.; HURTADO,B. G.; RIVIERE, J.; SINTJAGO, A. &amp; VECCHIOLA, C.(2021). </a:t>
            </a:r>
            <a:r>
              <a:rPr lang="en-US" sz="800" dirty="0"/>
              <a:t>What Happens When You Close the Door on Remote Proctoring? Moving Toward Authentic Assessments with a People-Centered Approach. In </a:t>
            </a:r>
            <a:r>
              <a:rPr lang="en-US" sz="800" i="1" dirty="0"/>
              <a:t>To Improve the Academy,</a:t>
            </a:r>
            <a:r>
              <a:rPr lang="en-US" sz="800" dirty="0"/>
              <a:t> Vol 39, nº 3 (115-131). </a:t>
            </a:r>
            <a:r>
              <a:rPr lang="en-US" sz="800" dirty="0">
                <a:hlinkClick r:id="rId7"/>
              </a:rPr>
              <a:t>What Happens When You Close the Door on Remote Proctoring? Moving Toward Authentic Assessments with a People-Centered Approach (umich.edu)</a:t>
            </a:r>
            <a:endParaRPr lang="en-US" sz="800" dirty="0"/>
          </a:p>
          <a:p>
            <a:endParaRPr lang="pt-PT" sz="900" dirty="0"/>
          </a:p>
          <a:p>
            <a:endParaRPr lang="pt-PT" sz="825" dirty="0"/>
          </a:p>
          <a:p>
            <a:endParaRPr lang="pt-PT" sz="825" dirty="0"/>
          </a:p>
          <a:p>
            <a:endParaRPr lang="pt-PT" sz="825" dirty="0"/>
          </a:p>
          <a:p>
            <a:r>
              <a:rPr lang="pt-PT" sz="825" dirty="0"/>
              <a:t> </a:t>
            </a:r>
          </a:p>
        </p:txBody>
      </p:sp>
      <p:sp>
        <p:nvSpPr>
          <p:cNvPr id="2" name="CaixaDeTexto 1">
            <a:extLst>
              <a:ext uri="{FF2B5EF4-FFF2-40B4-BE49-F238E27FC236}">
                <a16:creationId xmlns:a16="http://schemas.microsoft.com/office/drawing/2014/main" id="{36667769-705A-409F-AC0A-EE6D72819CE3}"/>
              </a:ext>
            </a:extLst>
          </p:cNvPr>
          <p:cNvSpPr txBox="1"/>
          <p:nvPr/>
        </p:nvSpPr>
        <p:spPr>
          <a:xfrm>
            <a:off x="1487092" y="116586"/>
            <a:ext cx="2154506" cy="300082"/>
          </a:xfrm>
          <a:prstGeom prst="rect">
            <a:avLst/>
          </a:prstGeom>
          <a:noFill/>
        </p:spPr>
        <p:txBody>
          <a:bodyPr wrap="square" rtlCol="0">
            <a:spAutoFit/>
          </a:bodyPr>
          <a:lstStyle/>
          <a:p>
            <a:r>
              <a:rPr lang="pt-PT" sz="1350" b="1" dirty="0">
                <a:solidFill>
                  <a:schemeClr val="bg1"/>
                </a:solidFill>
              </a:rPr>
              <a:t>Bibliografia</a:t>
            </a:r>
          </a:p>
        </p:txBody>
      </p:sp>
    </p:spTree>
    <p:extLst>
      <p:ext uri="{BB962C8B-B14F-4D97-AF65-F5344CB8AC3E}">
        <p14:creationId xmlns:p14="http://schemas.microsoft.com/office/powerpoint/2010/main" val="2748259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Marcador de Posição de Conteúdo 2">
            <a:extLst>
              <a:ext uri="{FF2B5EF4-FFF2-40B4-BE49-F238E27FC236}">
                <a16:creationId xmlns:a16="http://schemas.microsoft.com/office/drawing/2014/main" id="{50FF21D4-88F0-44D7-B53D-9359954AB152}"/>
              </a:ext>
            </a:extLst>
          </p:cNvPr>
          <p:cNvSpPr txBox="1">
            <a:spLocks/>
          </p:cNvSpPr>
          <p:nvPr/>
        </p:nvSpPr>
        <p:spPr>
          <a:xfrm>
            <a:off x="0" y="402969"/>
            <a:ext cx="9144000" cy="1228921"/>
          </a:xfrm>
          <a:prstGeom prst="rect">
            <a:avLst/>
          </a:prstGeom>
          <a:solidFill>
            <a:schemeClr val="accent3">
              <a:lumMod val="60000"/>
              <a:lumOff val="40000"/>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lvl1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1pPr>
            <a:lvl2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2pPr>
            <a:lvl3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3pPr>
            <a:lvl4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4pPr>
            <a:lvl5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5pPr>
            <a:lvl6pPr marL="26517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6pPr>
            <a:lvl7pPr marL="31089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7pPr>
            <a:lvl8pPr marL="35661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8pPr>
            <a:lvl9pPr marL="40233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9pPr>
          </a:lstStyle>
          <a:p>
            <a:pPr algn="l" hangingPunct="1"/>
            <a:r>
              <a:rPr lang="pt-PT" sz="4800" dirty="0"/>
              <a:t> </a:t>
            </a:r>
            <a:r>
              <a:rPr lang="pt-PT" sz="4800" dirty="0">
                <a:solidFill>
                  <a:schemeClr val="tx1"/>
                </a:solidFill>
              </a:rPr>
              <a:t>1. </a:t>
            </a:r>
            <a:r>
              <a:rPr lang="pt-PT" sz="2800" dirty="0">
                <a:solidFill>
                  <a:schemeClr val="tx1"/>
                </a:solidFill>
              </a:rPr>
              <a:t>como garantir a integridade Académica?</a:t>
            </a:r>
          </a:p>
        </p:txBody>
      </p:sp>
      <p:sp>
        <p:nvSpPr>
          <p:cNvPr id="15" name="Título da apresentação arial 7pt">
            <a:extLst>
              <a:ext uri="{FF2B5EF4-FFF2-40B4-BE49-F238E27FC236}">
                <a16:creationId xmlns:a16="http://schemas.microsoft.com/office/drawing/2014/main" id="{44329898-305F-471F-8BFB-203E7E4E9568}"/>
              </a:ext>
            </a:extLst>
          </p:cNvPr>
          <p:cNvSpPr txBox="1"/>
          <p:nvPr/>
        </p:nvSpPr>
        <p:spPr>
          <a:xfrm>
            <a:off x="162241" y="118443"/>
            <a:ext cx="2493627" cy="217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30000"/>
              </a:lnSpc>
              <a:defRPr sz="700" b="1" cap="all">
                <a:solidFill>
                  <a:srgbClr val="348141"/>
                </a:solidFill>
                <a:latin typeface="Arial"/>
                <a:ea typeface="Arial"/>
                <a:cs typeface="Arial"/>
                <a:sym typeface="Arial"/>
              </a:defRPr>
            </a:lvl1pPr>
          </a:lstStyle>
          <a:p>
            <a:r>
              <a:rPr lang="pt-PT" dirty="0"/>
              <a:t>Da Cultura do teste à cultura da Avaliação</a:t>
            </a:r>
            <a:r>
              <a:rPr dirty="0"/>
              <a:t> </a:t>
            </a:r>
          </a:p>
        </p:txBody>
      </p:sp>
      <p:pic>
        <p:nvPicPr>
          <p:cNvPr id="5" name="Picture 8" descr="Corporate, integrity, ethics, principles, honesty, values text on signpost outdoors.">
            <a:extLst>
              <a:ext uri="{FF2B5EF4-FFF2-40B4-BE49-F238E27FC236}">
                <a16:creationId xmlns:a16="http://schemas.microsoft.com/office/drawing/2014/main" id="{0DDCCF9B-CF27-4891-A844-54F25133985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750" y="1631890"/>
            <a:ext cx="5435408" cy="3511610"/>
          </a:xfrm>
          <a:prstGeom prst="rect">
            <a:avLst/>
          </a:prstGeom>
          <a:noFill/>
          <a:extLst>
            <a:ext uri="{909E8E84-426E-40DD-AFC4-6F175D3DCCD1}">
              <a14:hiddenFill xmlns:a14="http://schemas.microsoft.com/office/drawing/2010/main">
                <a:solidFill>
                  <a:srgbClr val="FFFFFF"/>
                </a:solidFill>
              </a14:hiddenFill>
            </a:ext>
          </a:extLst>
        </p:spPr>
      </p:pic>
      <p:sp>
        <p:nvSpPr>
          <p:cNvPr id="6" name="CaixaDeTexto 5">
            <a:extLst>
              <a:ext uri="{FF2B5EF4-FFF2-40B4-BE49-F238E27FC236}">
                <a16:creationId xmlns:a16="http://schemas.microsoft.com/office/drawing/2014/main" id="{AE574EA9-DD9E-441B-A3C9-B2A57E137998}"/>
              </a:ext>
            </a:extLst>
          </p:cNvPr>
          <p:cNvSpPr txBox="1"/>
          <p:nvPr/>
        </p:nvSpPr>
        <p:spPr>
          <a:xfrm>
            <a:off x="5702400" y="2486358"/>
            <a:ext cx="3204000" cy="147732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r>
              <a:rPr lang="pt-PT" dirty="0"/>
              <a:t>Uma das questões que se coloca em </a:t>
            </a:r>
            <a:r>
              <a:rPr lang="pt-PT" dirty="0" err="1"/>
              <a:t>EaD</a:t>
            </a:r>
            <a:r>
              <a:rPr lang="pt-PT" dirty="0"/>
              <a:t> ou em situações de ensino remoto é a questão da integridade académica da avaliação das aprendizagens.</a:t>
            </a:r>
            <a:endParaRPr kumimoji="0" lang="pt-PT" sz="1800" i="0" u="none" strike="noStrike" cap="none" spc="0" normalizeH="0" baseline="0" dirty="0">
              <a:ln>
                <a:noFill/>
              </a:ln>
              <a:solidFill>
                <a:srgbClr val="000000"/>
              </a:solidFill>
              <a:effectLst/>
              <a:uFillTx/>
              <a:latin typeface="+mj-lt"/>
              <a:ea typeface="+mj-ea"/>
              <a:cs typeface="+mj-cs"/>
              <a:sym typeface="Calibri"/>
            </a:endParaRPr>
          </a:p>
        </p:txBody>
      </p:sp>
      <p:pic>
        <p:nvPicPr>
          <p:cNvPr id="3" name="Som gravado">
            <a:hlinkClick r:id="" action="ppaction://media"/>
            <a:extLst>
              <a:ext uri="{FF2B5EF4-FFF2-40B4-BE49-F238E27FC236}">
                <a16:creationId xmlns:a16="http://schemas.microsoft.com/office/drawing/2014/main" id="{7E3983F5-019B-4534-9A76-B24EC65F3C2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327525" y="2327275"/>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29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ítulo da apresentação arial 7pt">
            <a:extLst>
              <a:ext uri="{FF2B5EF4-FFF2-40B4-BE49-F238E27FC236}">
                <a16:creationId xmlns:a16="http://schemas.microsoft.com/office/drawing/2014/main" id="{44329898-305F-471F-8BFB-203E7E4E9568}"/>
              </a:ext>
            </a:extLst>
          </p:cNvPr>
          <p:cNvSpPr txBox="1"/>
          <p:nvPr/>
        </p:nvSpPr>
        <p:spPr>
          <a:xfrm>
            <a:off x="162241" y="118443"/>
            <a:ext cx="2493627" cy="217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30000"/>
              </a:lnSpc>
              <a:defRPr sz="700" b="1" cap="all">
                <a:solidFill>
                  <a:srgbClr val="348141"/>
                </a:solidFill>
                <a:latin typeface="Arial"/>
                <a:ea typeface="Arial"/>
                <a:cs typeface="Arial"/>
                <a:sym typeface="Arial"/>
              </a:defRPr>
            </a:lvl1pPr>
          </a:lstStyle>
          <a:p>
            <a:r>
              <a:rPr lang="pt-PT" dirty="0"/>
              <a:t>Da Cultura do teste à cultura da Avaliação</a:t>
            </a:r>
            <a:r>
              <a:rPr dirty="0"/>
              <a:t> </a:t>
            </a:r>
          </a:p>
        </p:txBody>
      </p:sp>
      <p:sp>
        <p:nvSpPr>
          <p:cNvPr id="6" name="CaixaDeTexto 5">
            <a:extLst>
              <a:ext uri="{FF2B5EF4-FFF2-40B4-BE49-F238E27FC236}">
                <a16:creationId xmlns:a16="http://schemas.microsoft.com/office/drawing/2014/main" id="{AE574EA9-DD9E-441B-A3C9-B2A57E137998}"/>
              </a:ext>
            </a:extLst>
          </p:cNvPr>
          <p:cNvSpPr txBox="1"/>
          <p:nvPr/>
        </p:nvSpPr>
        <p:spPr>
          <a:xfrm>
            <a:off x="5515200" y="1698603"/>
            <a:ext cx="3628800" cy="25853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r>
              <a:rPr lang="pt-PT" dirty="0"/>
              <a:t>Várias ferramentas de </a:t>
            </a:r>
            <a:r>
              <a:rPr lang="pt-PT" i="1" dirty="0" err="1"/>
              <a:t>proctoring</a:t>
            </a:r>
            <a:r>
              <a:rPr lang="pt-PT" i="1" dirty="0"/>
              <a:t> </a:t>
            </a:r>
            <a:r>
              <a:rPr lang="pt-PT" dirty="0"/>
              <a:t>remoto estão disponíveis no mercado. Incluem serviços de software que realizam vigilância auditiva ou visual das situações de exame, bem como navegadores de bloqueio que impedem os alunos de usar outros aplicativos ou janelas do navegador durante uma avaliação. </a:t>
            </a:r>
            <a:endParaRPr kumimoji="0" lang="pt-PT" sz="1800" i="0" u="none" strike="noStrike" cap="none" spc="0" normalizeH="0" baseline="0" dirty="0">
              <a:ln>
                <a:noFill/>
              </a:ln>
              <a:solidFill>
                <a:srgbClr val="000000"/>
              </a:solidFill>
              <a:effectLst/>
              <a:uFillTx/>
              <a:latin typeface="+mj-lt"/>
              <a:ea typeface="+mj-ea"/>
              <a:cs typeface="+mj-cs"/>
              <a:sym typeface="Calibri"/>
            </a:endParaRPr>
          </a:p>
        </p:txBody>
      </p:sp>
      <p:pic>
        <p:nvPicPr>
          <p:cNvPr id="2050" name="Picture 2" descr="https://t3.ftcdn.net/jpg/03/29/80/30/240_F_329803091_x0Xzr5hl0gG5t2sSDGKKJr4r2zRFfmDS.jpg">
            <a:extLst>
              <a:ext uri="{FF2B5EF4-FFF2-40B4-BE49-F238E27FC236}">
                <a16:creationId xmlns:a16="http://schemas.microsoft.com/office/drawing/2014/main" id="{BF8EC5B0-DF5E-406D-81C8-EA97FE8643D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1631890"/>
            <a:ext cx="5267415" cy="3511610"/>
          </a:xfrm>
          <a:prstGeom prst="rect">
            <a:avLst/>
          </a:prstGeom>
          <a:noFill/>
          <a:extLst>
            <a:ext uri="{909E8E84-426E-40DD-AFC4-6F175D3DCCD1}">
              <a14:hiddenFill xmlns:a14="http://schemas.microsoft.com/office/drawing/2010/main">
                <a:solidFill>
                  <a:srgbClr val="FFFFFF"/>
                </a:solidFill>
              </a14:hiddenFill>
            </a:ext>
          </a:extLst>
        </p:spPr>
      </p:pic>
      <p:sp>
        <p:nvSpPr>
          <p:cNvPr id="7" name="Marcador de Posição de Conteúdo 2">
            <a:extLst>
              <a:ext uri="{FF2B5EF4-FFF2-40B4-BE49-F238E27FC236}">
                <a16:creationId xmlns:a16="http://schemas.microsoft.com/office/drawing/2014/main" id="{C7E5B2DB-871D-47AB-8444-0BEB9B2CC5DF}"/>
              </a:ext>
            </a:extLst>
          </p:cNvPr>
          <p:cNvSpPr txBox="1">
            <a:spLocks/>
          </p:cNvSpPr>
          <p:nvPr/>
        </p:nvSpPr>
        <p:spPr>
          <a:xfrm>
            <a:off x="0" y="402969"/>
            <a:ext cx="9144000" cy="1228921"/>
          </a:xfrm>
          <a:prstGeom prst="rect">
            <a:avLst/>
          </a:prstGeom>
          <a:solidFill>
            <a:schemeClr val="accent3">
              <a:lumMod val="60000"/>
              <a:lumOff val="40000"/>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lvl1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1pPr>
            <a:lvl2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2pPr>
            <a:lvl3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3pPr>
            <a:lvl4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4pPr>
            <a:lvl5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5pPr>
            <a:lvl6pPr marL="26517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6pPr>
            <a:lvl7pPr marL="31089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7pPr>
            <a:lvl8pPr marL="35661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8pPr>
            <a:lvl9pPr marL="40233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9pPr>
          </a:lstStyle>
          <a:p>
            <a:pPr algn="l" hangingPunct="1"/>
            <a:r>
              <a:rPr lang="pt-PT" sz="4800" dirty="0"/>
              <a:t> </a:t>
            </a:r>
            <a:r>
              <a:rPr lang="pt-PT" sz="2400" dirty="0">
                <a:solidFill>
                  <a:schemeClr val="tx1"/>
                </a:solidFill>
              </a:rPr>
              <a:t>Os sistemas de monitorização remota</a:t>
            </a:r>
          </a:p>
        </p:txBody>
      </p:sp>
      <p:pic>
        <p:nvPicPr>
          <p:cNvPr id="4" name="Som gravado">
            <a:hlinkClick r:id="" action="ppaction://media"/>
            <a:extLst>
              <a:ext uri="{FF2B5EF4-FFF2-40B4-BE49-F238E27FC236}">
                <a16:creationId xmlns:a16="http://schemas.microsoft.com/office/drawing/2014/main" id="{3AC1BCCF-AE0F-4C4D-9422-29D152F64F6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327525" y="2327275"/>
            <a:ext cx="487363" cy="487363"/>
          </a:xfrm>
          <a:prstGeom prst="rect">
            <a:avLst/>
          </a:prstGeom>
        </p:spPr>
      </p:pic>
    </p:spTree>
    <p:extLst>
      <p:ext uri="{BB962C8B-B14F-4D97-AF65-F5344CB8AC3E}">
        <p14:creationId xmlns:p14="http://schemas.microsoft.com/office/powerpoint/2010/main" val="3139073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769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ítulo da apresentação arial 7pt">
            <a:extLst>
              <a:ext uri="{FF2B5EF4-FFF2-40B4-BE49-F238E27FC236}">
                <a16:creationId xmlns:a16="http://schemas.microsoft.com/office/drawing/2014/main" id="{44329898-305F-471F-8BFB-203E7E4E9568}"/>
              </a:ext>
            </a:extLst>
          </p:cNvPr>
          <p:cNvSpPr txBox="1"/>
          <p:nvPr/>
        </p:nvSpPr>
        <p:spPr>
          <a:xfrm>
            <a:off x="162241" y="118443"/>
            <a:ext cx="2493627" cy="217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30000"/>
              </a:lnSpc>
              <a:defRPr sz="700" b="1" cap="all">
                <a:solidFill>
                  <a:srgbClr val="348141"/>
                </a:solidFill>
                <a:latin typeface="Arial"/>
                <a:ea typeface="Arial"/>
                <a:cs typeface="Arial"/>
                <a:sym typeface="Arial"/>
              </a:defRPr>
            </a:lvl1pPr>
          </a:lstStyle>
          <a:p>
            <a:r>
              <a:rPr lang="pt-PT" dirty="0"/>
              <a:t>Da Cultura do teste à cultura da Avaliação</a:t>
            </a:r>
            <a:r>
              <a:rPr dirty="0"/>
              <a:t> </a:t>
            </a:r>
          </a:p>
        </p:txBody>
      </p:sp>
      <p:pic>
        <p:nvPicPr>
          <p:cNvPr id="3074" name="Picture 2" descr="https://t3.ftcdn.net/jpg/01/95/32/24/240_F_195322426_UYyA6SvO4Xtbb9Zixu3HwrYdqb7Sm6M6.jpg">
            <a:extLst>
              <a:ext uri="{FF2B5EF4-FFF2-40B4-BE49-F238E27FC236}">
                <a16:creationId xmlns:a16="http://schemas.microsoft.com/office/drawing/2014/main" id="{BB6AE87A-C027-4EA3-A53A-459E2BE276D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1607714"/>
            <a:ext cx="6048000" cy="3511610"/>
          </a:xfrm>
          <a:prstGeom prst="rect">
            <a:avLst/>
          </a:prstGeom>
          <a:noFill/>
          <a:extLst>
            <a:ext uri="{909E8E84-426E-40DD-AFC4-6F175D3DCCD1}">
              <a14:hiddenFill xmlns:a14="http://schemas.microsoft.com/office/drawing/2010/main">
                <a:solidFill>
                  <a:srgbClr val="FFFFFF"/>
                </a:solidFill>
              </a14:hiddenFill>
            </a:ext>
          </a:extLst>
        </p:spPr>
      </p:pic>
      <p:sp>
        <p:nvSpPr>
          <p:cNvPr id="7" name="Marcador de Posição de Conteúdo 2">
            <a:extLst>
              <a:ext uri="{FF2B5EF4-FFF2-40B4-BE49-F238E27FC236}">
                <a16:creationId xmlns:a16="http://schemas.microsoft.com/office/drawing/2014/main" id="{696571C7-4E98-4F36-900D-B7E63BC57895}"/>
              </a:ext>
            </a:extLst>
          </p:cNvPr>
          <p:cNvSpPr txBox="1">
            <a:spLocks/>
          </p:cNvSpPr>
          <p:nvPr/>
        </p:nvSpPr>
        <p:spPr>
          <a:xfrm>
            <a:off x="0" y="402969"/>
            <a:ext cx="9144000" cy="1228921"/>
          </a:xfrm>
          <a:prstGeom prst="rect">
            <a:avLst/>
          </a:prstGeom>
          <a:solidFill>
            <a:schemeClr val="accent3">
              <a:lumMod val="60000"/>
              <a:lumOff val="40000"/>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lvl1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1pPr>
            <a:lvl2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2pPr>
            <a:lvl3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3pPr>
            <a:lvl4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4pPr>
            <a:lvl5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5pPr>
            <a:lvl6pPr marL="26517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6pPr>
            <a:lvl7pPr marL="31089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7pPr>
            <a:lvl8pPr marL="35661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8pPr>
            <a:lvl9pPr marL="40233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9pPr>
          </a:lstStyle>
          <a:p>
            <a:pPr algn="l" hangingPunct="1"/>
            <a:r>
              <a:rPr lang="pt-PT" sz="4800" dirty="0"/>
              <a:t> </a:t>
            </a:r>
            <a:r>
              <a:rPr lang="pt-PT" sz="2400" dirty="0">
                <a:solidFill>
                  <a:schemeClr val="tx1"/>
                </a:solidFill>
              </a:rPr>
              <a:t>Objeções aos sistemas de monitorização remota… </a:t>
            </a:r>
          </a:p>
        </p:txBody>
      </p:sp>
      <p:sp>
        <p:nvSpPr>
          <p:cNvPr id="2" name="CaixaDeTexto 1">
            <a:extLst>
              <a:ext uri="{FF2B5EF4-FFF2-40B4-BE49-F238E27FC236}">
                <a16:creationId xmlns:a16="http://schemas.microsoft.com/office/drawing/2014/main" id="{CE03B4A7-851F-414D-AF3D-89C50FACD7BC}"/>
              </a:ext>
            </a:extLst>
          </p:cNvPr>
          <p:cNvSpPr txBox="1"/>
          <p:nvPr/>
        </p:nvSpPr>
        <p:spPr>
          <a:xfrm>
            <a:off x="5756401" y="1944448"/>
            <a:ext cx="3387599" cy="28623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r>
              <a:rPr kumimoji="0" lang="pt-PT" sz="1800" b="0" i="0" u="none" strike="noStrike" cap="none" spc="0" normalizeH="0" baseline="0" dirty="0">
                <a:ln>
                  <a:noFill/>
                </a:ln>
                <a:solidFill>
                  <a:srgbClr val="000000"/>
                </a:solidFill>
                <a:effectLst/>
                <a:uFillTx/>
                <a:latin typeface="+mj-lt"/>
                <a:ea typeface="+mj-ea"/>
                <a:cs typeface="+mj-cs"/>
                <a:sym typeface="Calibri"/>
              </a:rPr>
              <a:t>Acesso à tecnologia;</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endParaRPr kumimoji="0" lang="pt-PT" sz="1800" b="0" i="0" u="none" strike="noStrike" cap="none" spc="0" normalizeH="0" baseline="0" dirty="0">
              <a:ln>
                <a:noFill/>
              </a:ln>
              <a:solidFill>
                <a:srgbClr val="000000"/>
              </a:solidFill>
              <a:effectLst/>
              <a:uFillTx/>
              <a:latin typeface="+mj-lt"/>
              <a:ea typeface="+mj-ea"/>
              <a:cs typeface="+mj-cs"/>
              <a:sym typeface="Calibri"/>
            </a:endParaRP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r>
              <a:rPr kumimoji="0" lang="pt-PT" sz="1800" b="0" i="0" u="none" strike="noStrike" cap="none" spc="0" normalizeH="0" baseline="0" dirty="0">
                <a:ln>
                  <a:noFill/>
                </a:ln>
                <a:solidFill>
                  <a:srgbClr val="000000"/>
                </a:solidFill>
                <a:effectLst/>
                <a:uFillTx/>
                <a:latin typeface="+mj-lt"/>
                <a:ea typeface="+mj-ea"/>
                <a:cs typeface="+mj-cs"/>
                <a:sym typeface="Calibri"/>
              </a:rPr>
              <a:t>Preocupações com a segurança;</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endParaRPr kumimoji="0" lang="pt-PT" sz="1800" b="0" i="0" u="none" strike="noStrike" cap="none" spc="0" normalizeH="0" baseline="0" dirty="0">
              <a:ln>
                <a:noFill/>
              </a:ln>
              <a:solidFill>
                <a:srgbClr val="000000"/>
              </a:solidFill>
              <a:effectLst/>
              <a:uFillTx/>
              <a:latin typeface="+mj-lt"/>
              <a:ea typeface="+mj-ea"/>
              <a:cs typeface="+mj-cs"/>
              <a:sym typeface="Calibri"/>
            </a:endParaRP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r>
              <a:rPr lang="pt-PT" dirty="0"/>
              <a:t>Invasão da privacidade;</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endParaRPr lang="pt-PT" dirty="0"/>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r>
              <a:rPr kumimoji="0" lang="pt-PT" sz="1800" b="0" i="0" u="none" strike="noStrike" cap="none" spc="0" normalizeH="0" baseline="0" dirty="0">
                <a:ln>
                  <a:noFill/>
                </a:ln>
                <a:solidFill>
                  <a:srgbClr val="000000"/>
                </a:solidFill>
                <a:effectLst/>
                <a:uFillTx/>
                <a:latin typeface="+mj-lt"/>
                <a:ea typeface="+mj-ea"/>
                <a:cs typeface="+mj-cs"/>
                <a:sym typeface="Calibri"/>
              </a:rPr>
              <a:t>Ansiedade do teste;</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endParaRPr kumimoji="0" lang="pt-PT" sz="1800" b="0" i="0" u="none" strike="noStrike" cap="none" spc="0" normalizeH="0" baseline="0" dirty="0">
              <a:ln>
                <a:noFill/>
              </a:ln>
              <a:solidFill>
                <a:srgbClr val="000000"/>
              </a:solidFill>
              <a:effectLst/>
              <a:uFillTx/>
              <a:latin typeface="+mj-lt"/>
              <a:ea typeface="+mj-ea"/>
              <a:cs typeface="+mj-cs"/>
              <a:sym typeface="Calibri"/>
            </a:endParaRP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r>
              <a:rPr lang="pt-PT" dirty="0"/>
              <a:t>Descriminação de estudantes c/ NEE…</a:t>
            </a:r>
            <a:endParaRPr kumimoji="0" lang="pt-PT" sz="1800" b="0" i="0" u="none" strike="noStrike" cap="none" spc="0" normalizeH="0" baseline="0" dirty="0">
              <a:ln>
                <a:noFill/>
              </a:ln>
              <a:solidFill>
                <a:srgbClr val="000000"/>
              </a:solidFill>
              <a:effectLst/>
              <a:uFillTx/>
              <a:latin typeface="+mj-lt"/>
              <a:ea typeface="+mj-ea"/>
              <a:cs typeface="+mj-cs"/>
              <a:sym typeface="Calibri"/>
            </a:endParaRPr>
          </a:p>
        </p:txBody>
      </p:sp>
      <p:pic>
        <p:nvPicPr>
          <p:cNvPr id="4" name="Som gravado">
            <a:hlinkClick r:id="" action="ppaction://media"/>
            <a:extLst>
              <a:ext uri="{FF2B5EF4-FFF2-40B4-BE49-F238E27FC236}">
                <a16:creationId xmlns:a16="http://schemas.microsoft.com/office/drawing/2014/main" id="{BA2CAAFB-8993-4822-B0DB-E9A60E203BF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327525" y="2327275"/>
            <a:ext cx="487363" cy="487363"/>
          </a:xfrm>
          <a:prstGeom prst="rect">
            <a:avLst/>
          </a:prstGeom>
        </p:spPr>
      </p:pic>
    </p:spTree>
    <p:extLst>
      <p:ext uri="{BB962C8B-B14F-4D97-AF65-F5344CB8AC3E}">
        <p14:creationId xmlns:p14="http://schemas.microsoft.com/office/powerpoint/2010/main" val="1810095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855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ítulo da apresentação arial 7pt">
            <a:extLst>
              <a:ext uri="{FF2B5EF4-FFF2-40B4-BE49-F238E27FC236}">
                <a16:creationId xmlns:a16="http://schemas.microsoft.com/office/drawing/2014/main" id="{44329898-305F-471F-8BFB-203E7E4E9568}"/>
              </a:ext>
            </a:extLst>
          </p:cNvPr>
          <p:cNvSpPr txBox="1"/>
          <p:nvPr/>
        </p:nvSpPr>
        <p:spPr>
          <a:xfrm>
            <a:off x="162241" y="118443"/>
            <a:ext cx="2493627" cy="217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30000"/>
              </a:lnSpc>
              <a:defRPr sz="700" b="1" cap="all">
                <a:solidFill>
                  <a:srgbClr val="348141"/>
                </a:solidFill>
                <a:latin typeface="Arial"/>
                <a:ea typeface="Arial"/>
                <a:cs typeface="Arial"/>
                <a:sym typeface="Arial"/>
              </a:defRPr>
            </a:lvl1pPr>
          </a:lstStyle>
          <a:p>
            <a:r>
              <a:rPr lang="pt-PT" dirty="0"/>
              <a:t>Da Cultura do teste à cultura da Avaliação</a:t>
            </a:r>
            <a:r>
              <a:rPr dirty="0"/>
              <a:t> </a:t>
            </a:r>
          </a:p>
        </p:txBody>
      </p:sp>
      <p:sp>
        <p:nvSpPr>
          <p:cNvPr id="7" name="Marcador de Posição de Conteúdo 2">
            <a:extLst>
              <a:ext uri="{FF2B5EF4-FFF2-40B4-BE49-F238E27FC236}">
                <a16:creationId xmlns:a16="http://schemas.microsoft.com/office/drawing/2014/main" id="{696571C7-4E98-4F36-900D-B7E63BC57895}"/>
              </a:ext>
            </a:extLst>
          </p:cNvPr>
          <p:cNvSpPr txBox="1">
            <a:spLocks/>
          </p:cNvSpPr>
          <p:nvPr/>
        </p:nvSpPr>
        <p:spPr>
          <a:xfrm>
            <a:off x="0" y="402969"/>
            <a:ext cx="9144000" cy="1228921"/>
          </a:xfrm>
          <a:prstGeom prst="rect">
            <a:avLst/>
          </a:prstGeom>
          <a:solidFill>
            <a:schemeClr val="accent3">
              <a:lumMod val="60000"/>
              <a:lumOff val="40000"/>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lvl1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1pPr>
            <a:lvl2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2pPr>
            <a:lvl3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3pPr>
            <a:lvl4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4pPr>
            <a:lvl5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5pPr>
            <a:lvl6pPr marL="26517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6pPr>
            <a:lvl7pPr marL="31089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7pPr>
            <a:lvl8pPr marL="35661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8pPr>
            <a:lvl9pPr marL="40233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9pPr>
          </a:lstStyle>
          <a:p>
            <a:pPr algn="l" hangingPunct="1"/>
            <a:endParaRPr lang="pt-PT" sz="2400" dirty="0">
              <a:solidFill>
                <a:schemeClr val="tx1"/>
              </a:solidFill>
            </a:endParaRPr>
          </a:p>
          <a:p>
            <a:pPr algn="l" hangingPunct="1"/>
            <a:r>
              <a:rPr lang="pt-PT" sz="2400" dirty="0">
                <a:solidFill>
                  <a:schemeClr val="tx1"/>
                </a:solidFill>
              </a:rPr>
              <a:t> e uma outra objeção… </a:t>
            </a:r>
          </a:p>
        </p:txBody>
      </p:sp>
      <p:pic>
        <p:nvPicPr>
          <p:cNvPr id="1038" name="Picture 14" descr="Christopher Casey">
            <a:extLst>
              <a:ext uri="{FF2B5EF4-FFF2-40B4-BE49-F238E27FC236}">
                <a16:creationId xmlns:a16="http://schemas.microsoft.com/office/drawing/2014/main" id="{A3BE9F16-D7FB-44A1-A07D-F63925916B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67238" y="2566988"/>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Christopher Casey">
            <a:extLst>
              <a:ext uri="{FF2B5EF4-FFF2-40B4-BE49-F238E27FC236}">
                <a16:creationId xmlns:a16="http://schemas.microsoft.com/office/drawing/2014/main" id="{A5934AD7-3BCE-43BD-8505-863370A637D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9638" y="2719388"/>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Phillip Dawson">
            <a:extLst>
              <a:ext uri="{FF2B5EF4-FFF2-40B4-BE49-F238E27FC236}">
                <a16:creationId xmlns:a16="http://schemas.microsoft.com/office/drawing/2014/main" id="{5F08D1E0-819D-4421-882A-854BE9CB70A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1631890"/>
            <a:ext cx="2633882" cy="2633882"/>
          </a:xfrm>
          <a:prstGeom prst="rect">
            <a:avLst/>
          </a:prstGeom>
          <a:noFill/>
          <a:extLst>
            <a:ext uri="{909E8E84-426E-40DD-AFC4-6F175D3DCCD1}">
              <a14:hiddenFill xmlns:a14="http://schemas.microsoft.com/office/drawing/2010/main">
                <a:solidFill>
                  <a:srgbClr val="FFFFFF"/>
                </a:solidFill>
              </a14:hiddenFill>
            </a:ext>
          </a:extLst>
        </p:spPr>
      </p:pic>
      <p:sp>
        <p:nvSpPr>
          <p:cNvPr id="3" name="CaixaDeTexto 2">
            <a:extLst>
              <a:ext uri="{FF2B5EF4-FFF2-40B4-BE49-F238E27FC236}">
                <a16:creationId xmlns:a16="http://schemas.microsoft.com/office/drawing/2014/main" id="{47530310-9EB5-49BA-9BF7-5D8F4B11F382}"/>
              </a:ext>
            </a:extLst>
          </p:cNvPr>
          <p:cNvSpPr txBox="1"/>
          <p:nvPr/>
        </p:nvSpPr>
        <p:spPr>
          <a:xfrm>
            <a:off x="112542" y="4410222"/>
            <a:ext cx="3235569" cy="4616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r>
              <a:rPr lang="en-US" sz="1200" dirty="0"/>
              <a:t>Phillip Dawson, Center for Research in Assessment and Digital Learning at Deakin University, </a:t>
            </a:r>
            <a:r>
              <a:rPr lang="en-US" sz="1200" dirty="0" err="1"/>
              <a:t>Austrália</a:t>
            </a:r>
            <a:endParaRPr kumimoji="0" lang="pt-PT" sz="1200" b="0" i="0" u="none" strike="noStrike" cap="none" spc="0" normalizeH="0" baseline="0" dirty="0">
              <a:ln>
                <a:noFill/>
              </a:ln>
              <a:solidFill>
                <a:srgbClr val="000000"/>
              </a:solidFill>
              <a:effectLst/>
              <a:uFillTx/>
              <a:latin typeface="+mj-lt"/>
              <a:ea typeface="+mj-ea"/>
              <a:cs typeface="+mj-cs"/>
              <a:sym typeface="Calibri"/>
            </a:endParaRPr>
          </a:p>
        </p:txBody>
      </p:sp>
      <p:sp>
        <p:nvSpPr>
          <p:cNvPr id="5" name="CaixaDeTexto 4">
            <a:extLst>
              <a:ext uri="{FF2B5EF4-FFF2-40B4-BE49-F238E27FC236}">
                <a16:creationId xmlns:a16="http://schemas.microsoft.com/office/drawing/2014/main" id="{92015E67-AD2F-404F-9B93-510A2C531333}"/>
              </a:ext>
            </a:extLst>
          </p:cNvPr>
          <p:cNvSpPr txBox="1"/>
          <p:nvPr/>
        </p:nvSpPr>
        <p:spPr>
          <a:xfrm>
            <a:off x="3566160" y="1885071"/>
            <a:ext cx="5127674" cy="28623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pt-PT" sz="1800" b="0" i="0" u="none" strike="noStrike" cap="none" spc="0" normalizeH="0" baseline="0" dirty="0">
                <a:ln>
                  <a:noFill/>
                </a:ln>
                <a:solidFill>
                  <a:srgbClr val="000000"/>
                </a:solidFill>
                <a:effectLst/>
                <a:uFillTx/>
                <a:latin typeface="+mj-lt"/>
                <a:ea typeface="+mj-ea"/>
                <a:cs typeface="+mj-cs"/>
                <a:sym typeface="Calibri"/>
              </a:rPr>
              <a:t>Para </a:t>
            </a:r>
            <a:r>
              <a:rPr kumimoji="0" lang="pt-PT" sz="1800" b="0" i="0" u="none" strike="noStrike" cap="none" spc="0" normalizeH="0" baseline="0" dirty="0" err="1">
                <a:ln>
                  <a:noFill/>
                </a:ln>
                <a:solidFill>
                  <a:srgbClr val="000000"/>
                </a:solidFill>
                <a:effectLst/>
                <a:uFillTx/>
                <a:latin typeface="+mj-lt"/>
                <a:ea typeface="+mj-ea"/>
                <a:cs typeface="+mj-cs"/>
                <a:sym typeface="Calibri"/>
              </a:rPr>
              <a:t>Dawson</a:t>
            </a:r>
            <a:r>
              <a:rPr kumimoji="0" lang="pt-PT" sz="1800" b="0" i="0" u="none" strike="noStrike" cap="none" spc="0" normalizeH="0" baseline="0" dirty="0">
                <a:ln>
                  <a:noFill/>
                </a:ln>
                <a:solidFill>
                  <a:srgbClr val="000000"/>
                </a:solidFill>
                <a:effectLst/>
                <a:uFillTx/>
                <a:latin typeface="+mj-lt"/>
                <a:ea typeface="+mj-ea"/>
                <a:cs typeface="+mj-cs"/>
                <a:sym typeface="Calibri"/>
              </a:rPr>
              <a:t>, apostar em sistemas de vigilância para controle da realização de exames,</a:t>
            </a:r>
          </a:p>
          <a:p>
            <a:pPr marL="0" marR="0" indent="0" algn="l" defTabSz="457200" rtl="0" fontAlgn="auto" latinLnBrk="0" hangingPunct="0">
              <a:lnSpc>
                <a:spcPct val="100000"/>
              </a:lnSpc>
              <a:spcBef>
                <a:spcPts val="0"/>
              </a:spcBef>
              <a:spcAft>
                <a:spcPts val="0"/>
              </a:spcAft>
              <a:buClrTx/>
              <a:buSzTx/>
              <a:buFontTx/>
              <a:buNone/>
              <a:tabLst/>
            </a:pPr>
            <a:endParaRPr lang="pt-PT" dirty="0"/>
          </a:p>
          <a:p>
            <a:pPr marL="0" marR="0" indent="0" algn="l" defTabSz="457200" rtl="0" fontAlgn="auto" latinLnBrk="0" hangingPunct="0">
              <a:lnSpc>
                <a:spcPct val="100000"/>
              </a:lnSpc>
              <a:spcBef>
                <a:spcPts val="0"/>
              </a:spcBef>
              <a:spcAft>
                <a:spcPts val="0"/>
              </a:spcAft>
              <a:buClrTx/>
              <a:buSzTx/>
              <a:buFontTx/>
              <a:buNone/>
              <a:tabLst/>
            </a:pPr>
            <a:r>
              <a:rPr kumimoji="0" lang="pt-PT" sz="1800" b="0" i="0" u="none" strike="noStrike" cap="none" spc="0" normalizeH="0" baseline="0" dirty="0">
                <a:ln>
                  <a:noFill/>
                </a:ln>
                <a:solidFill>
                  <a:srgbClr val="000000"/>
                </a:solidFill>
                <a:effectLst/>
                <a:uFillTx/>
                <a:latin typeface="+mj-lt"/>
                <a:ea typeface="+mj-ea"/>
                <a:cs typeface="+mj-cs"/>
                <a:sym typeface="Calibri"/>
              </a:rPr>
              <a:t>“</a:t>
            </a:r>
            <a:r>
              <a:rPr kumimoji="0" lang="pt-PT" sz="1800" b="0" i="1" u="none" strike="noStrike" cap="none" spc="0" normalizeH="0" baseline="0" dirty="0">
                <a:ln>
                  <a:noFill/>
                </a:ln>
                <a:solidFill>
                  <a:srgbClr val="000000"/>
                </a:solidFill>
                <a:effectLst/>
                <a:uFillTx/>
                <a:latin typeface="+mj-lt"/>
                <a:ea typeface="+mj-ea"/>
                <a:cs typeface="+mj-cs"/>
                <a:sym typeface="Calibri"/>
              </a:rPr>
              <a:t>torna </a:t>
            </a:r>
            <a:r>
              <a:rPr lang="pt-PT" i="1" dirty="0"/>
              <a:t>fácil continuar fazendo os mesmos exames que sempre fizemos. Estou preocupado que isso pode impedir repensar o que a avaliação deve ser para o futuro. É como um sistema artificial de suporte à vida de um tipo de avaliação moribunda: o exame supervisionado”  </a:t>
            </a:r>
          </a:p>
          <a:p>
            <a:pPr marL="0" marR="0" indent="0" algn="l" defTabSz="457200" rtl="0" fontAlgn="auto" latinLnBrk="0" hangingPunct="0">
              <a:lnSpc>
                <a:spcPct val="100000"/>
              </a:lnSpc>
              <a:spcBef>
                <a:spcPts val="0"/>
              </a:spcBef>
              <a:spcAft>
                <a:spcPts val="0"/>
              </a:spcAft>
              <a:buClrTx/>
              <a:buSzTx/>
              <a:buFontTx/>
              <a:buNone/>
              <a:tabLst/>
            </a:pPr>
            <a:r>
              <a:rPr lang="pt-PT" dirty="0"/>
              <a:t>					</a:t>
            </a:r>
            <a:r>
              <a:rPr lang="pt-PT" dirty="0" err="1"/>
              <a:t>Dawson</a:t>
            </a:r>
            <a:r>
              <a:rPr lang="pt-PT" dirty="0"/>
              <a:t>, Janeiro de 2021</a:t>
            </a:r>
            <a:endParaRPr kumimoji="0" lang="pt-PT" sz="1800" b="0" i="0" u="none" strike="noStrike" cap="none" spc="0" normalizeH="0" baseline="0" dirty="0">
              <a:ln>
                <a:noFill/>
              </a:ln>
              <a:solidFill>
                <a:srgbClr val="000000"/>
              </a:solidFill>
              <a:effectLst/>
              <a:uFillTx/>
              <a:latin typeface="+mj-lt"/>
              <a:ea typeface="+mj-ea"/>
              <a:cs typeface="+mj-cs"/>
              <a:sym typeface="Calibri"/>
            </a:endParaRPr>
          </a:p>
        </p:txBody>
      </p:sp>
      <p:pic>
        <p:nvPicPr>
          <p:cNvPr id="14" name="Som gravado">
            <a:hlinkClick r:id="" action="ppaction://media"/>
            <a:extLst>
              <a:ext uri="{FF2B5EF4-FFF2-40B4-BE49-F238E27FC236}">
                <a16:creationId xmlns:a16="http://schemas.microsoft.com/office/drawing/2014/main" id="{8D3347F4-E151-457F-864D-EB6569EBF70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327525" y="2327275"/>
            <a:ext cx="487363" cy="487363"/>
          </a:xfrm>
          <a:prstGeom prst="rect">
            <a:avLst/>
          </a:prstGeom>
        </p:spPr>
      </p:pic>
    </p:spTree>
    <p:extLst>
      <p:ext uri="{BB962C8B-B14F-4D97-AF65-F5344CB8AC3E}">
        <p14:creationId xmlns:p14="http://schemas.microsoft.com/office/powerpoint/2010/main" val="4135622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0528"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Marcador de Posição de Conteúdo 2">
            <a:extLst>
              <a:ext uri="{FF2B5EF4-FFF2-40B4-BE49-F238E27FC236}">
                <a16:creationId xmlns:a16="http://schemas.microsoft.com/office/drawing/2014/main" id="{50FF21D4-88F0-44D7-B53D-9359954AB152}"/>
              </a:ext>
            </a:extLst>
          </p:cNvPr>
          <p:cNvSpPr txBox="1">
            <a:spLocks/>
          </p:cNvSpPr>
          <p:nvPr/>
        </p:nvSpPr>
        <p:spPr>
          <a:xfrm>
            <a:off x="0" y="369612"/>
            <a:ext cx="9144000" cy="1228921"/>
          </a:xfrm>
          <a:prstGeom prst="rect">
            <a:avLst/>
          </a:prstGeom>
          <a:solidFill>
            <a:schemeClr val="accent3">
              <a:lumMod val="60000"/>
              <a:lumOff val="40000"/>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lvl1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1pPr>
            <a:lvl2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2pPr>
            <a:lvl3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3pPr>
            <a:lvl4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4pPr>
            <a:lvl5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5pPr>
            <a:lvl6pPr marL="26517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6pPr>
            <a:lvl7pPr marL="31089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7pPr>
            <a:lvl8pPr marL="35661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8pPr>
            <a:lvl9pPr marL="40233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9pPr>
          </a:lstStyle>
          <a:p>
            <a:pPr algn="l" hangingPunct="1"/>
            <a:r>
              <a:rPr lang="pt-PT" sz="2400" dirty="0">
                <a:solidFill>
                  <a:schemeClr val="tx1"/>
                </a:solidFill>
              </a:rPr>
              <a:t> </a:t>
            </a:r>
          </a:p>
          <a:p>
            <a:pPr algn="l" hangingPunct="1"/>
            <a:r>
              <a:rPr lang="pt-PT" sz="2400" dirty="0">
                <a:solidFill>
                  <a:schemeClr val="tx1"/>
                </a:solidFill>
              </a:rPr>
              <a:t>Possíveis respostas ao problema</a:t>
            </a:r>
          </a:p>
        </p:txBody>
      </p:sp>
      <p:sp>
        <p:nvSpPr>
          <p:cNvPr id="15" name="Título da apresentação arial 7pt">
            <a:extLst>
              <a:ext uri="{FF2B5EF4-FFF2-40B4-BE49-F238E27FC236}">
                <a16:creationId xmlns:a16="http://schemas.microsoft.com/office/drawing/2014/main" id="{44329898-305F-471F-8BFB-203E7E4E9568}"/>
              </a:ext>
            </a:extLst>
          </p:cNvPr>
          <p:cNvSpPr txBox="1"/>
          <p:nvPr/>
        </p:nvSpPr>
        <p:spPr>
          <a:xfrm>
            <a:off x="162241" y="118443"/>
            <a:ext cx="2493627" cy="217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30000"/>
              </a:lnSpc>
              <a:defRPr sz="700" b="1" cap="all">
                <a:solidFill>
                  <a:srgbClr val="348141"/>
                </a:solidFill>
                <a:latin typeface="Arial"/>
                <a:ea typeface="Arial"/>
                <a:cs typeface="Arial"/>
                <a:sym typeface="Arial"/>
              </a:defRPr>
            </a:lvl1pPr>
          </a:lstStyle>
          <a:p>
            <a:r>
              <a:rPr lang="pt-PT" dirty="0"/>
              <a:t>Da Cultura do teste à cultura da Avaliação</a:t>
            </a:r>
            <a:r>
              <a:rPr dirty="0"/>
              <a:t> </a:t>
            </a:r>
          </a:p>
        </p:txBody>
      </p:sp>
      <p:sp>
        <p:nvSpPr>
          <p:cNvPr id="6" name="CaixaDeTexto 5">
            <a:extLst>
              <a:ext uri="{FF2B5EF4-FFF2-40B4-BE49-F238E27FC236}">
                <a16:creationId xmlns:a16="http://schemas.microsoft.com/office/drawing/2014/main" id="{AE574EA9-DD9E-441B-A3C9-B2A57E137998}"/>
              </a:ext>
            </a:extLst>
          </p:cNvPr>
          <p:cNvSpPr txBox="1"/>
          <p:nvPr/>
        </p:nvSpPr>
        <p:spPr>
          <a:xfrm>
            <a:off x="5478908" y="1972887"/>
            <a:ext cx="3665092" cy="22467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r>
              <a:rPr lang="pt-PT" dirty="0"/>
              <a:t>“A resposta ao problema pode passar por duas opções: usar a tecnologia de </a:t>
            </a:r>
            <a:r>
              <a:rPr lang="pt-PT" i="1" dirty="0" err="1"/>
              <a:t>proctoring</a:t>
            </a:r>
            <a:r>
              <a:rPr lang="pt-PT" dirty="0"/>
              <a:t> online ou adotar uma avaliação autêntica”</a:t>
            </a:r>
          </a:p>
          <a:p>
            <a:endParaRPr lang="pt-PT" dirty="0"/>
          </a:p>
          <a:p>
            <a:endParaRPr lang="pt-PT" dirty="0"/>
          </a:p>
          <a:p>
            <a:r>
              <a:rPr kumimoji="0" lang="pt-PT" sz="1800" i="0" u="none" strike="noStrike" cap="none" spc="0" normalizeH="0" baseline="0" dirty="0">
                <a:ln>
                  <a:noFill/>
                </a:ln>
                <a:solidFill>
                  <a:srgbClr val="000000"/>
                </a:solidFill>
                <a:effectLst/>
                <a:uFillTx/>
                <a:latin typeface="+mj-lt"/>
                <a:ea typeface="+mj-ea"/>
                <a:cs typeface="+mj-cs"/>
                <a:sym typeface="Calibri"/>
              </a:rPr>
              <a:t>(</a:t>
            </a:r>
            <a:r>
              <a:rPr kumimoji="0" lang="pt-PT" sz="1400" i="0" u="none" strike="noStrike" cap="none" spc="0" normalizeH="0" baseline="0" dirty="0">
                <a:ln>
                  <a:noFill/>
                </a:ln>
                <a:solidFill>
                  <a:srgbClr val="000000"/>
                </a:solidFill>
                <a:effectLst/>
                <a:uFillTx/>
                <a:latin typeface="+mj-lt"/>
                <a:ea typeface="+mj-ea"/>
                <a:cs typeface="+mj-cs"/>
                <a:sym typeface="Calibri"/>
              </a:rPr>
              <a:t>Sarah </a:t>
            </a:r>
            <a:r>
              <a:rPr kumimoji="0" lang="pt-PT" sz="1400" i="0" u="none" strike="noStrike" cap="none" spc="0" normalizeH="0" baseline="0" dirty="0" err="1">
                <a:ln>
                  <a:noFill/>
                </a:ln>
                <a:solidFill>
                  <a:srgbClr val="000000"/>
                </a:solidFill>
                <a:effectLst/>
                <a:uFillTx/>
                <a:latin typeface="+mj-lt"/>
                <a:ea typeface="+mj-ea"/>
                <a:cs typeface="+mj-cs"/>
                <a:sym typeface="Calibri"/>
              </a:rPr>
              <a:t>Eaton</a:t>
            </a:r>
            <a:r>
              <a:rPr kumimoji="0" lang="pt-PT" sz="1400" i="0" u="none" strike="noStrike" cap="none" spc="0" normalizeH="0" baseline="0" dirty="0">
                <a:ln>
                  <a:noFill/>
                </a:ln>
                <a:solidFill>
                  <a:srgbClr val="000000"/>
                </a:solidFill>
                <a:effectLst/>
                <a:uFillTx/>
                <a:latin typeface="+mj-lt"/>
                <a:ea typeface="+mj-ea"/>
                <a:cs typeface="+mj-cs"/>
                <a:sym typeface="Calibri"/>
              </a:rPr>
              <a:t>, 2021</a:t>
            </a:r>
          </a:p>
          <a:p>
            <a:r>
              <a:rPr kumimoji="0" lang="pt-PT" sz="1400" i="0" u="none" strike="noStrike" cap="none" spc="0" normalizeH="0" baseline="0" dirty="0">
                <a:ln>
                  <a:noFill/>
                </a:ln>
                <a:solidFill>
                  <a:srgbClr val="000000"/>
                </a:solidFill>
                <a:effectLst/>
                <a:uFillTx/>
                <a:latin typeface="+mj-lt"/>
                <a:ea typeface="+mj-ea"/>
                <a:cs typeface="+mj-cs"/>
                <a:sym typeface="Calibri"/>
              </a:rPr>
              <a:t>Universidade de </a:t>
            </a:r>
            <a:r>
              <a:rPr kumimoji="0" lang="pt-PT" sz="1400" i="0" u="none" strike="noStrike" cap="none" spc="0" normalizeH="0" baseline="0" dirty="0" err="1">
                <a:ln>
                  <a:noFill/>
                </a:ln>
                <a:solidFill>
                  <a:srgbClr val="000000"/>
                </a:solidFill>
                <a:effectLst/>
                <a:uFillTx/>
                <a:latin typeface="+mj-lt"/>
                <a:ea typeface="+mj-ea"/>
                <a:cs typeface="+mj-cs"/>
                <a:sym typeface="Calibri"/>
              </a:rPr>
              <a:t>Calgary</a:t>
            </a:r>
            <a:r>
              <a:rPr lang="pt-PT" sz="1400" dirty="0"/>
              <a:t>)</a:t>
            </a:r>
            <a:endParaRPr kumimoji="0" lang="pt-PT" sz="1400" i="0" u="none" strike="noStrike" cap="none" spc="0" normalizeH="0" baseline="0" dirty="0">
              <a:ln>
                <a:noFill/>
              </a:ln>
              <a:solidFill>
                <a:srgbClr val="000000"/>
              </a:solidFill>
              <a:effectLst/>
              <a:uFillTx/>
              <a:latin typeface="+mj-lt"/>
              <a:ea typeface="+mj-ea"/>
              <a:cs typeface="+mj-cs"/>
              <a:sym typeface="Calibri"/>
            </a:endParaRPr>
          </a:p>
        </p:txBody>
      </p:sp>
      <p:pic>
        <p:nvPicPr>
          <p:cNvPr id="2" name="Imagem 1">
            <a:extLst>
              <a:ext uri="{FF2B5EF4-FFF2-40B4-BE49-F238E27FC236}">
                <a16:creationId xmlns:a16="http://schemas.microsoft.com/office/drawing/2014/main" id="{018D7217-D1AF-4DF3-A759-BA6B334F2045}"/>
              </a:ext>
            </a:extLst>
          </p:cNvPr>
          <p:cNvPicPr>
            <a:picLocks noChangeAspect="1"/>
          </p:cNvPicPr>
          <p:nvPr/>
        </p:nvPicPr>
        <p:blipFill>
          <a:blip r:embed="rId5"/>
          <a:stretch>
            <a:fillRect/>
          </a:stretch>
        </p:blipFill>
        <p:spPr>
          <a:xfrm>
            <a:off x="7401584" y="3085240"/>
            <a:ext cx="1571625" cy="1952625"/>
          </a:xfrm>
          <a:prstGeom prst="rect">
            <a:avLst/>
          </a:prstGeom>
        </p:spPr>
      </p:pic>
      <p:pic>
        <p:nvPicPr>
          <p:cNvPr id="7" name="Imagem 6">
            <a:extLst>
              <a:ext uri="{FF2B5EF4-FFF2-40B4-BE49-F238E27FC236}">
                <a16:creationId xmlns:a16="http://schemas.microsoft.com/office/drawing/2014/main" id="{DCCA820F-E6B8-48AA-AB0B-A0BE25D8C8B1}"/>
              </a:ext>
            </a:extLst>
          </p:cNvPr>
          <p:cNvPicPr>
            <a:picLocks noChangeAspect="1"/>
          </p:cNvPicPr>
          <p:nvPr/>
        </p:nvPicPr>
        <p:blipFill>
          <a:blip r:embed="rId6"/>
          <a:stretch>
            <a:fillRect/>
          </a:stretch>
        </p:blipFill>
        <p:spPr>
          <a:xfrm>
            <a:off x="0" y="1631890"/>
            <a:ext cx="5409028" cy="3514396"/>
          </a:xfrm>
          <a:prstGeom prst="rect">
            <a:avLst/>
          </a:prstGeom>
        </p:spPr>
      </p:pic>
      <p:pic>
        <p:nvPicPr>
          <p:cNvPr id="3" name="Som gravado">
            <a:hlinkClick r:id="" action="ppaction://media"/>
            <a:extLst>
              <a:ext uri="{FF2B5EF4-FFF2-40B4-BE49-F238E27FC236}">
                <a16:creationId xmlns:a16="http://schemas.microsoft.com/office/drawing/2014/main" id="{C2C80F3D-923D-4D95-864C-875B842A230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327525" y="2327275"/>
            <a:ext cx="487363" cy="487363"/>
          </a:xfrm>
          <a:prstGeom prst="rect">
            <a:avLst/>
          </a:prstGeom>
        </p:spPr>
      </p:pic>
    </p:spTree>
    <p:extLst>
      <p:ext uri="{BB962C8B-B14F-4D97-AF65-F5344CB8AC3E}">
        <p14:creationId xmlns:p14="http://schemas.microsoft.com/office/powerpoint/2010/main" val="496459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055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m 5">
            <a:extLst>
              <a:ext uri="{FF2B5EF4-FFF2-40B4-BE49-F238E27FC236}">
                <a16:creationId xmlns:a16="http://schemas.microsoft.com/office/drawing/2014/main" id="{2DD5C838-CA2D-46D9-872E-33E4633B085E}"/>
              </a:ext>
            </a:extLst>
          </p:cNvPr>
          <p:cNvPicPr>
            <a:picLocks noChangeAspect="1"/>
          </p:cNvPicPr>
          <p:nvPr/>
        </p:nvPicPr>
        <p:blipFill>
          <a:blip r:embed="rId5"/>
          <a:stretch>
            <a:fillRect/>
          </a:stretch>
        </p:blipFill>
        <p:spPr>
          <a:xfrm>
            <a:off x="2738885" y="1648718"/>
            <a:ext cx="1223739" cy="1588985"/>
          </a:xfrm>
          <a:prstGeom prst="rect">
            <a:avLst/>
          </a:prstGeom>
        </p:spPr>
      </p:pic>
      <p:sp>
        <p:nvSpPr>
          <p:cNvPr id="15" name="Título da apresentação arial 7pt">
            <a:extLst>
              <a:ext uri="{FF2B5EF4-FFF2-40B4-BE49-F238E27FC236}">
                <a16:creationId xmlns:a16="http://schemas.microsoft.com/office/drawing/2014/main" id="{44329898-305F-471F-8BFB-203E7E4E9568}"/>
              </a:ext>
            </a:extLst>
          </p:cNvPr>
          <p:cNvSpPr txBox="1"/>
          <p:nvPr/>
        </p:nvSpPr>
        <p:spPr>
          <a:xfrm>
            <a:off x="162241" y="118443"/>
            <a:ext cx="2493627" cy="217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30000"/>
              </a:lnSpc>
              <a:defRPr sz="700" b="1" cap="all">
                <a:solidFill>
                  <a:srgbClr val="348141"/>
                </a:solidFill>
                <a:latin typeface="Arial"/>
                <a:ea typeface="Arial"/>
                <a:cs typeface="Arial"/>
                <a:sym typeface="Arial"/>
              </a:defRPr>
            </a:lvl1pPr>
          </a:lstStyle>
          <a:p>
            <a:r>
              <a:rPr lang="pt-PT" dirty="0"/>
              <a:t>Da Cultura do teste à cultura da Avaliação</a:t>
            </a:r>
            <a:r>
              <a:rPr dirty="0"/>
              <a:t> </a:t>
            </a:r>
          </a:p>
        </p:txBody>
      </p:sp>
      <p:sp>
        <p:nvSpPr>
          <p:cNvPr id="7" name="Marcador de Posição de Conteúdo 2">
            <a:extLst>
              <a:ext uri="{FF2B5EF4-FFF2-40B4-BE49-F238E27FC236}">
                <a16:creationId xmlns:a16="http://schemas.microsoft.com/office/drawing/2014/main" id="{696571C7-4E98-4F36-900D-B7E63BC57895}"/>
              </a:ext>
            </a:extLst>
          </p:cNvPr>
          <p:cNvSpPr txBox="1">
            <a:spLocks/>
          </p:cNvSpPr>
          <p:nvPr/>
        </p:nvSpPr>
        <p:spPr>
          <a:xfrm>
            <a:off x="-4762" y="364661"/>
            <a:ext cx="9144000" cy="1228921"/>
          </a:xfrm>
          <a:prstGeom prst="rect">
            <a:avLst/>
          </a:prstGeom>
          <a:solidFill>
            <a:schemeClr val="accent3">
              <a:lumMod val="60000"/>
              <a:lumOff val="40000"/>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lvl1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1pPr>
            <a:lvl2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2pPr>
            <a:lvl3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3pPr>
            <a:lvl4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4pPr>
            <a:lvl5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5pPr>
            <a:lvl6pPr marL="26517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6pPr>
            <a:lvl7pPr marL="31089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7pPr>
            <a:lvl8pPr marL="35661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8pPr>
            <a:lvl9pPr marL="40233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9pPr>
          </a:lstStyle>
          <a:p>
            <a:pPr algn="l" hangingPunct="1"/>
            <a:r>
              <a:rPr lang="pt-PT" sz="4800" dirty="0"/>
              <a:t> </a:t>
            </a:r>
            <a:r>
              <a:rPr lang="pt-PT" sz="2400" dirty="0">
                <a:solidFill>
                  <a:schemeClr val="tx1"/>
                </a:solidFill>
              </a:rPr>
              <a:t>A busca por avaliações alternativas e autênticas </a:t>
            </a:r>
          </a:p>
        </p:txBody>
      </p:sp>
      <p:sp>
        <p:nvSpPr>
          <p:cNvPr id="2" name="CaixaDeTexto 1">
            <a:extLst>
              <a:ext uri="{FF2B5EF4-FFF2-40B4-BE49-F238E27FC236}">
                <a16:creationId xmlns:a16="http://schemas.microsoft.com/office/drawing/2014/main" id="{CE03B4A7-851F-414D-AF3D-89C50FACD7BC}"/>
              </a:ext>
            </a:extLst>
          </p:cNvPr>
          <p:cNvSpPr txBox="1"/>
          <p:nvPr/>
        </p:nvSpPr>
        <p:spPr>
          <a:xfrm>
            <a:off x="5801173" y="1698603"/>
            <a:ext cx="3387599" cy="25237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r>
              <a:rPr kumimoji="0" lang="pt-PT" sz="1800" b="0" i="0" u="none" strike="noStrike" cap="none" spc="0" normalizeH="0" baseline="0" dirty="0">
                <a:ln>
                  <a:noFill/>
                </a:ln>
                <a:solidFill>
                  <a:srgbClr val="000000"/>
                </a:solidFill>
                <a:effectLst/>
                <a:uFillTx/>
                <a:latin typeface="+mj-lt"/>
                <a:ea typeface="+mj-ea"/>
                <a:cs typeface="+mj-cs"/>
                <a:sym typeface="Calibri"/>
              </a:rPr>
              <a:t> “</a:t>
            </a:r>
            <a:r>
              <a:rPr lang="pt-PT" sz="1400" dirty="0"/>
              <a:t>Referimo-nos a essas estratégias </a:t>
            </a:r>
          </a:p>
          <a:p>
            <a:r>
              <a:rPr lang="pt-PT" sz="1400" dirty="0"/>
              <a:t>  como uma abordagem ‘centrada </a:t>
            </a:r>
          </a:p>
          <a:p>
            <a:r>
              <a:rPr lang="pt-PT" sz="1400" dirty="0"/>
              <a:t>  nas pessoas’ em vez de uma </a:t>
            </a:r>
          </a:p>
          <a:p>
            <a:r>
              <a:rPr lang="pt-PT" sz="1400" dirty="0"/>
              <a:t>  estratégia focada em soluções </a:t>
            </a:r>
          </a:p>
          <a:p>
            <a:r>
              <a:rPr lang="pt-PT" sz="1400" dirty="0"/>
              <a:t>  tecnológicas (…) Acreditamos que nosso investimento em pessoas, em vez de serviços de supervisão remota, será mais robusto para fazer frente às inevitáveis ​​mudanças nos formatos de aprendizagem que estão por vir.”</a:t>
            </a:r>
            <a:endParaRPr kumimoji="0" lang="pt-PT" sz="1400" b="0" i="0" u="none" strike="noStrike" cap="none" spc="0" normalizeH="0" baseline="0" dirty="0">
              <a:ln>
                <a:noFill/>
              </a:ln>
              <a:solidFill>
                <a:srgbClr val="000000"/>
              </a:solidFill>
              <a:effectLst/>
              <a:uFillTx/>
              <a:latin typeface="+mj-lt"/>
              <a:ea typeface="+mj-ea"/>
              <a:cs typeface="+mj-cs"/>
              <a:sym typeface="Calibri"/>
            </a:endParaRPr>
          </a:p>
          <a:p>
            <a:r>
              <a:rPr lang="pt-PT" sz="1400" dirty="0"/>
              <a:t>                           Sarah </a:t>
            </a:r>
            <a:r>
              <a:rPr lang="pt-PT" sz="1400" dirty="0" err="1"/>
              <a:t>Silverman</a:t>
            </a:r>
            <a:r>
              <a:rPr lang="pt-PT" sz="1400" dirty="0"/>
              <a:t> </a:t>
            </a:r>
            <a:r>
              <a:rPr lang="pt-PT" sz="1400" dirty="0" err="1"/>
              <a:t>et</a:t>
            </a:r>
            <a:r>
              <a:rPr lang="pt-PT" sz="1400" dirty="0"/>
              <a:t> al. (2021)</a:t>
            </a:r>
            <a:endParaRPr kumimoji="0" lang="pt-PT" sz="1400" b="0" i="0" u="none" strike="noStrike" cap="none" spc="0" normalizeH="0" baseline="0" dirty="0">
              <a:ln>
                <a:noFill/>
              </a:ln>
              <a:solidFill>
                <a:srgbClr val="000000"/>
              </a:solidFill>
              <a:effectLst/>
              <a:uFillTx/>
              <a:latin typeface="+mj-lt"/>
              <a:ea typeface="+mj-ea"/>
              <a:cs typeface="+mj-cs"/>
              <a:sym typeface="Calibri"/>
            </a:endParaRPr>
          </a:p>
        </p:txBody>
      </p:sp>
      <p:pic>
        <p:nvPicPr>
          <p:cNvPr id="1026" name="Picture 2" descr="Sarah Silverman">
            <a:extLst>
              <a:ext uri="{FF2B5EF4-FFF2-40B4-BE49-F238E27FC236}">
                <a16:creationId xmlns:a16="http://schemas.microsoft.com/office/drawing/2014/main" id="{02054420-6A8A-4C3A-8F0B-A36691183F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454" y="1698603"/>
            <a:ext cx="1371600" cy="1371600"/>
          </a:xfrm>
          <a:prstGeom prst="rect">
            <a:avLst/>
          </a:prstGeom>
          <a:noFill/>
          <a:extLst>
            <a:ext uri="{909E8E84-426E-40DD-AFC4-6F175D3DCCD1}">
              <a14:hiddenFill xmlns:a14="http://schemas.microsoft.com/office/drawing/2010/main">
                <a:solidFill>
                  <a:srgbClr val="FFFFFF"/>
                </a:solidFill>
              </a14:hiddenFill>
            </a:ext>
          </a:extLst>
        </p:spPr>
      </p:pic>
      <p:sp>
        <p:nvSpPr>
          <p:cNvPr id="4" name="CaixaDeTexto 3">
            <a:extLst>
              <a:ext uri="{FF2B5EF4-FFF2-40B4-BE49-F238E27FC236}">
                <a16:creationId xmlns:a16="http://schemas.microsoft.com/office/drawing/2014/main" id="{A7D26CA9-0B4C-46BB-8739-E328E789CD67}"/>
              </a:ext>
            </a:extLst>
          </p:cNvPr>
          <p:cNvSpPr txBox="1"/>
          <p:nvPr/>
        </p:nvSpPr>
        <p:spPr>
          <a:xfrm>
            <a:off x="-4762" y="3127026"/>
            <a:ext cx="8083939" cy="15388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r>
              <a:rPr lang="pt-PT" sz="1400" dirty="0"/>
              <a:t>Sarah </a:t>
            </a:r>
            <a:r>
              <a:rPr lang="pt-PT" sz="1400" dirty="0" err="1"/>
              <a:t>Silverman</a:t>
            </a:r>
            <a:r>
              <a:rPr lang="pt-PT" sz="1400" dirty="0"/>
              <a:t>;  </a:t>
            </a:r>
            <a:r>
              <a:rPr lang="pt-PT" sz="1400" dirty="0" err="1"/>
              <a:t>Autumm</a:t>
            </a:r>
            <a:r>
              <a:rPr lang="pt-PT" sz="1400" dirty="0"/>
              <a:t> </a:t>
            </a:r>
            <a:r>
              <a:rPr lang="pt-PT" sz="1400" dirty="0" err="1"/>
              <a:t>Caines</a:t>
            </a:r>
            <a:r>
              <a:rPr lang="pt-PT" sz="1400" dirty="0"/>
              <a:t>;   </a:t>
            </a:r>
            <a:r>
              <a:rPr lang="pt-PT" sz="1400" dirty="0" err="1"/>
              <a:t>Cristhoper</a:t>
            </a:r>
            <a:r>
              <a:rPr lang="pt-PT" sz="1400" dirty="0"/>
              <a:t> </a:t>
            </a:r>
            <a:r>
              <a:rPr lang="pt-PT" sz="1400" dirty="0" err="1"/>
              <a:t>Casey</a:t>
            </a:r>
            <a:r>
              <a:rPr lang="pt-PT" sz="1400" dirty="0"/>
              <a:t>; </a:t>
            </a:r>
            <a:r>
              <a:rPr lang="pt-PT" sz="1400" dirty="0" err="1"/>
              <a:t>Belen</a:t>
            </a:r>
            <a:r>
              <a:rPr lang="pt-PT" sz="1400" dirty="0"/>
              <a:t> Garcia de </a:t>
            </a:r>
            <a:r>
              <a:rPr lang="pt-PT" sz="1400" dirty="0" err="1"/>
              <a:t>Hutardo</a:t>
            </a:r>
            <a:r>
              <a:rPr lang="pt-PT" sz="1400" dirty="0"/>
              <a:t>;</a:t>
            </a:r>
          </a:p>
          <a:p>
            <a:endParaRPr lang="pt-PT" sz="1400" dirty="0"/>
          </a:p>
          <a:p>
            <a:r>
              <a:rPr lang="pt-PT" sz="1400" dirty="0" err="1"/>
              <a:t>Jessica</a:t>
            </a:r>
            <a:r>
              <a:rPr lang="pt-PT" sz="1400" dirty="0"/>
              <a:t> </a:t>
            </a:r>
            <a:r>
              <a:rPr lang="pt-PT" sz="1400" dirty="0" err="1"/>
              <a:t>Reviere</a:t>
            </a:r>
            <a:r>
              <a:rPr lang="pt-PT" sz="1400" dirty="0"/>
              <a:t>;   </a:t>
            </a:r>
            <a:r>
              <a:rPr lang="pt-PT" sz="1400" dirty="0" err="1"/>
              <a:t>Alfonso</a:t>
            </a:r>
            <a:r>
              <a:rPr lang="pt-PT" sz="1400" dirty="0"/>
              <a:t> </a:t>
            </a:r>
            <a:r>
              <a:rPr lang="pt-PT" sz="1400" dirty="0" err="1"/>
              <a:t>Sintjago</a:t>
            </a:r>
            <a:r>
              <a:rPr lang="pt-PT" sz="1400" dirty="0"/>
              <a:t>;   Carla </a:t>
            </a:r>
            <a:r>
              <a:rPr lang="pt-PT" sz="1400" dirty="0" err="1"/>
              <a:t>Vecchiola</a:t>
            </a:r>
            <a:r>
              <a:rPr lang="pt-PT" sz="1400" dirty="0"/>
              <a:t>     </a:t>
            </a:r>
          </a:p>
          <a:p>
            <a:pPr algn="r"/>
            <a:endParaRPr lang="pt-PT" sz="1400" dirty="0"/>
          </a:p>
          <a:p>
            <a:endParaRPr lang="pt-PT" sz="1400" dirty="0"/>
          </a:p>
          <a:p>
            <a:r>
              <a:rPr lang="pt-PT" sz="1200" dirty="0"/>
              <a:t>                                                                                                                                         </a:t>
            </a:r>
            <a:r>
              <a:rPr lang="en-US" sz="1200" dirty="0"/>
              <a:t>Instructional Designers, </a:t>
            </a:r>
          </a:p>
          <a:p>
            <a:r>
              <a:rPr lang="en-US" sz="1200" dirty="0"/>
              <a:t>                                                                                                                                         University of, Michigan-Dearborn</a:t>
            </a:r>
            <a:endParaRPr kumimoji="0" lang="pt-PT" sz="1200" b="0" i="0" u="none" strike="noStrike" cap="none" spc="0" normalizeH="0" baseline="0" dirty="0">
              <a:ln>
                <a:noFill/>
              </a:ln>
              <a:solidFill>
                <a:srgbClr val="000000"/>
              </a:solidFill>
              <a:effectLst/>
              <a:uFillTx/>
              <a:latin typeface="+mj-lt"/>
              <a:ea typeface="+mj-ea"/>
              <a:cs typeface="+mj-cs"/>
              <a:sym typeface="Calibri"/>
            </a:endParaRPr>
          </a:p>
        </p:txBody>
      </p:sp>
      <p:pic>
        <p:nvPicPr>
          <p:cNvPr id="1028" name="Picture 4" descr="Autumm Caines">
            <a:extLst>
              <a:ext uri="{FF2B5EF4-FFF2-40B4-BE49-F238E27FC236}">
                <a16:creationId xmlns:a16="http://schemas.microsoft.com/office/drawing/2014/main" id="{B55038F9-978C-4B7C-AA46-DE12B2585BA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32129" y="1636471"/>
            <a:ext cx="1223739" cy="143373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Belen Garcia">
            <a:extLst>
              <a:ext uri="{FF2B5EF4-FFF2-40B4-BE49-F238E27FC236}">
                <a16:creationId xmlns:a16="http://schemas.microsoft.com/office/drawing/2014/main" id="{4E00C701-5827-473C-AE11-C2AE5A592B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26137" y="1672687"/>
            <a:ext cx="1709089" cy="148719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Jessica Riviere">
            <a:extLst>
              <a:ext uri="{FF2B5EF4-FFF2-40B4-BE49-F238E27FC236}">
                <a16:creationId xmlns:a16="http://schemas.microsoft.com/office/drawing/2014/main" id="{44BB992C-55E8-448C-B569-57D323AAB9B7}"/>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99538" y="3785316"/>
            <a:ext cx="1448883" cy="144888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Alfonso Sintjago | University of Michigan-Dearborn">
            <a:extLst>
              <a:ext uri="{FF2B5EF4-FFF2-40B4-BE49-F238E27FC236}">
                <a16:creationId xmlns:a16="http://schemas.microsoft.com/office/drawing/2014/main" id="{03CC1116-D595-487B-A358-D8B7EC44E391}"/>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288707" y="3785316"/>
            <a:ext cx="1146280" cy="150321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Carla Vecchiola | University of Michigan-Dearborn">
            <a:extLst>
              <a:ext uri="{FF2B5EF4-FFF2-40B4-BE49-F238E27FC236}">
                <a16:creationId xmlns:a16="http://schemas.microsoft.com/office/drawing/2014/main" id="{CD6FC3D0-FA20-459E-B0FF-80DF935781F5}"/>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492525" y="3785316"/>
            <a:ext cx="1250763" cy="1761179"/>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Christopher Casey">
            <a:extLst>
              <a:ext uri="{FF2B5EF4-FFF2-40B4-BE49-F238E27FC236}">
                <a16:creationId xmlns:a16="http://schemas.microsoft.com/office/drawing/2014/main" id="{A3BE9F16-D7FB-44A1-A07D-F63925916B5A}"/>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67238" y="2566988"/>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Christopher Casey">
            <a:extLst>
              <a:ext uri="{FF2B5EF4-FFF2-40B4-BE49-F238E27FC236}">
                <a16:creationId xmlns:a16="http://schemas.microsoft.com/office/drawing/2014/main" id="{A5934AD7-3BCE-43BD-8505-863370A637D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719638" y="2719388"/>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 name="Som gravado">
            <a:hlinkClick r:id="" action="ppaction://media"/>
            <a:extLst>
              <a:ext uri="{FF2B5EF4-FFF2-40B4-BE49-F238E27FC236}">
                <a16:creationId xmlns:a16="http://schemas.microsoft.com/office/drawing/2014/main" id="{3EC03BBF-04ED-4404-9BD4-2DA73C89ED9C}"/>
              </a:ext>
            </a:extLst>
          </p:cNvPr>
          <p:cNvPicPr>
            <a:picLocks noChangeAspect="1"/>
          </p:cNvPicPr>
          <p:nvPr>
            <a:audioFile r:link="rId2"/>
            <p:extLst>
              <p:ext uri="{DAA4B4D4-6D71-4841-9C94-3DE7FCFB9230}">
                <p14:media xmlns:p14="http://schemas.microsoft.com/office/powerpoint/2010/main" r:embed="rId1"/>
              </p:ext>
            </p:extLst>
          </p:nvPr>
        </p:nvPicPr>
        <p:blipFill>
          <a:blip r:embed="rId13"/>
          <a:stretch>
            <a:fillRect/>
          </a:stretch>
        </p:blipFill>
        <p:spPr>
          <a:xfrm>
            <a:off x="4327525" y="2327275"/>
            <a:ext cx="487363" cy="487363"/>
          </a:xfrm>
          <a:prstGeom prst="rect">
            <a:avLst/>
          </a:prstGeom>
        </p:spPr>
      </p:pic>
    </p:spTree>
    <p:extLst>
      <p:ext uri="{BB962C8B-B14F-4D97-AF65-F5344CB8AC3E}">
        <p14:creationId xmlns:p14="http://schemas.microsoft.com/office/powerpoint/2010/main" val="1214710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7548"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Título arial bold 16pt…"/>
          <p:cNvSpPr txBox="1"/>
          <p:nvPr/>
        </p:nvSpPr>
        <p:spPr>
          <a:xfrm>
            <a:off x="611717" y="830338"/>
            <a:ext cx="4888514" cy="62754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p>
            <a:pPr>
              <a:lnSpc>
                <a:spcPct val="130000"/>
              </a:lnSpc>
              <a:defRPr sz="1600" b="1" cap="all">
                <a:solidFill>
                  <a:srgbClr val="348141"/>
                </a:solidFill>
                <a:latin typeface="Arial"/>
                <a:ea typeface="Arial"/>
                <a:cs typeface="Arial"/>
                <a:sym typeface="Arial"/>
              </a:defRPr>
            </a:pPr>
            <a:r>
              <a:rPr lang="pt-PT" dirty="0"/>
              <a:t>Sociedade em rede</a:t>
            </a:r>
            <a:endParaRPr dirty="0"/>
          </a:p>
          <a:p>
            <a:pPr>
              <a:lnSpc>
                <a:spcPct val="130000"/>
              </a:lnSpc>
              <a:defRPr sz="1200" b="1">
                <a:solidFill>
                  <a:srgbClr val="348141"/>
                </a:solidFill>
                <a:latin typeface="Arial"/>
                <a:ea typeface="Arial"/>
                <a:cs typeface="Arial"/>
                <a:sym typeface="Arial"/>
              </a:defRPr>
            </a:pPr>
            <a:r>
              <a:rPr lang="pt-PT" dirty="0"/>
              <a:t>Novos contextos de aprendizagem e novos cenários de avaliação</a:t>
            </a:r>
            <a:endParaRPr dirty="0"/>
          </a:p>
        </p:txBody>
      </p:sp>
      <p:sp>
        <p:nvSpPr>
          <p:cNvPr id="187" name="Título da apresentação arial 7pt"/>
          <p:cNvSpPr txBox="1"/>
          <p:nvPr/>
        </p:nvSpPr>
        <p:spPr>
          <a:xfrm>
            <a:off x="162241" y="118443"/>
            <a:ext cx="2493627" cy="217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30000"/>
              </a:lnSpc>
              <a:defRPr sz="700" b="1" cap="all">
                <a:solidFill>
                  <a:srgbClr val="348141"/>
                </a:solidFill>
                <a:latin typeface="Arial"/>
                <a:ea typeface="Arial"/>
                <a:cs typeface="Arial"/>
                <a:sym typeface="Arial"/>
              </a:defRPr>
            </a:lvl1pPr>
          </a:lstStyle>
          <a:p>
            <a:r>
              <a:rPr lang="pt-PT" dirty="0"/>
              <a:t>Da Cultura do teste à cultura da Avaliação</a:t>
            </a:r>
            <a:r>
              <a:rPr dirty="0"/>
              <a:t> </a:t>
            </a:r>
          </a:p>
        </p:txBody>
      </p:sp>
      <p:pic>
        <p:nvPicPr>
          <p:cNvPr id="6" name="Imagem 5" descr="Uma imagem com texto, relógio&#10;&#10;Descrição gerada automaticamente">
            <a:extLst>
              <a:ext uri="{FF2B5EF4-FFF2-40B4-BE49-F238E27FC236}">
                <a16:creationId xmlns:a16="http://schemas.microsoft.com/office/drawing/2014/main" id="{1B36EEB1-2F70-4183-9823-C592F301AA5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82940" y="161602"/>
            <a:ext cx="1061970" cy="337838"/>
          </a:xfrm>
          <a:prstGeom prst="rect">
            <a:avLst/>
          </a:prstGeom>
        </p:spPr>
      </p:pic>
      <p:graphicFrame>
        <p:nvGraphicFramePr>
          <p:cNvPr id="30" name="Diagrama 29">
            <a:extLst>
              <a:ext uri="{FF2B5EF4-FFF2-40B4-BE49-F238E27FC236}">
                <a16:creationId xmlns:a16="http://schemas.microsoft.com/office/drawing/2014/main" id="{4397654C-F2C9-49D1-A6A9-88F7AC61EAE9}"/>
              </a:ext>
            </a:extLst>
          </p:cNvPr>
          <p:cNvGraphicFramePr/>
          <p:nvPr>
            <p:extLst>
              <p:ext uri="{D42A27DB-BD31-4B8C-83A1-F6EECF244321}">
                <p14:modId xmlns:p14="http://schemas.microsoft.com/office/powerpoint/2010/main" val="3428170919"/>
              </p:ext>
            </p:extLst>
          </p:nvPr>
        </p:nvGraphicFramePr>
        <p:xfrm>
          <a:off x="4444331" y="336256"/>
          <a:ext cx="6302652" cy="474527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4098" name="Picture 2" descr="https://t3.ftcdn.net/jpg/02/68/97/90/240_F_268979042_Dx4olb2EFaSVhRg69ZueMYXjy6FZRPTV.jpg">
            <a:extLst>
              <a:ext uri="{FF2B5EF4-FFF2-40B4-BE49-F238E27FC236}">
                <a16:creationId xmlns:a16="http://schemas.microsoft.com/office/drawing/2014/main" id="{949ADDB7-D464-46C0-90C4-430D4879AB95}"/>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9200" y="2059259"/>
            <a:ext cx="5799587" cy="3091698"/>
          </a:xfrm>
          <a:prstGeom prst="rect">
            <a:avLst/>
          </a:prstGeom>
          <a:noFill/>
          <a:extLst>
            <a:ext uri="{909E8E84-426E-40DD-AFC4-6F175D3DCCD1}">
              <a14:hiddenFill xmlns:a14="http://schemas.microsoft.com/office/drawing/2010/main">
                <a:solidFill>
                  <a:srgbClr val="FFFFFF"/>
                </a:solidFill>
              </a14:hiddenFill>
            </a:ext>
          </a:extLst>
        </p:spPr>
      </p:pic>
      <p:sp>
        <p:nvSpPr>
          <p:cNvPr id="10" name="Marcador de Posição de Conteúdo 2">
            <a:extLst>
              <a:ext uri="{FF2B5EF4-FFF2-40B4-BE49-F238E27FC236}">
                <a16:creationId xmlns:a16="http://schemas.microsoft.com/office/drawing/2014/main" id="{C2C6B2BC-8CBB-4467-A374-9E24A2F578C0}"/>
              </a:ext>
            </a:extLst>
          </p:cNvPr>
          <p:cNvSpPr txBox="1">
            <a:spLocks/>
          </p:cNvSpPr>
          <p:nvPr/>
        </p:nvSpPr>
        <p:spPr>
          <a:xfrm>
            <a:off x="0" y="830338"/>
            <a:ext cx="9144000" cy="1228921"/>
          </a:xfrm>
          <a:prstGeom prst="rect">
            <a:avLst/>
          </a:prstGeom>
          <a:solidFill>
            <a:schemeClr val="accent3">
              <a:lumMod val="60000"/>
              <a:lumOff val="40000"/>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lvl1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1pPr>
            <a:lvl2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2pPr>
            <a:lvl3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3pPr>
            <a:lvl4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4pPr>
            <a:lvl5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5pPr>
            <a:lvl6pPr marL="26517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6pPr>
            <a:lvl7pPr marL="31089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7pPr>
            <a:lvl8pPr marL="35661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8pPr>
            <a:lvl9pPr marL="40233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9pPr>
          </a:lstStyle>
          <a:p>
            <a:pPr algn="l" hangingPunct="1"/>
            <a:r>
              <a:rPr lang="pt-PT" sz="4800" dirty="0"/>
              <a:t> </a:t>
            </a:r>
            <a:r>
              <a:rPr lang="pt-PT" sz="4800" dirty="0">
                <a:solidFill>
                  <a:schemeClr val="tx1"/>
                </a:solidFill>
              </a:rPr>
              <a:t>2. </a:t>
            </a:r>
            <a:r>
              <a:rPr lang="pt-PT" dirty="0">
                <a:solidFill>
                  <a:schemeClr val="tx1"/>
                </a:solidFill>
              </a:rPr>
              <a:t> </a:t>
            </a:r>
            <a:r>
              <a:rPr lang="pt-PT" sz="2800" dirty="0">
                <a:solidFill>
                  <a:schemeClr val="tx1"/>
                </a:solidFill>
              </a:rPr>
              <a:t>Repensar a aprendizagem e a avaliação</a:t>
            </a:r>
          </a:p>
          <a:p>
            <a:pPr hangingPunct="1"/>
            <a:r>
              <a:rPr lang="pt-PT" sz="1800" dirty="0">
                <a:solidFill>
                  <a:schemeClr val="tx1"/>
                </a:solidFill>
              </a:rPr>
              <a:t>                                                              </a:t>
            </a:r>
          </a:p>
        </p:txBody>
      </p:sp>
      <p:sp>
        <p:nvSpPr>
          <p:cNvPr id="3" name="Retângulo 2">
            <a:extLst>
              <a:ext uri="{FF2B5EF4-FFF2-40B4-BE49-F238E27FC236}">
                <a16:creationId xmlns:a16="http://schemas.microsoft.com/office/drawing/2014/main" id="{67832AAE-657E-44B6-B976-9BD10DFC20A2}"/>
              </a:ext>
            </a:extLst>
          </p:cNvPr>
          <p:cNvSpPr/>
          <p:nvPr/>
        </p:nvSpPr>
        <p:spPr>
          <a:xfrm>
            <a:off x="5799587" y="2059259"/>
            <a:ext cx="3002400" cy="2980752"/>
          </a:xfrm>
          <a:prstGeom prst="rect">
            <a:avLst/>
          </a:prstGeom>
        </p:spPr>
        <p:txBody>
          <a:bodyPr wrap="square">
            <a:spAutoFit/>
          </a:bodyPr>
          <a:lstStyle/>
          <a:p>
            <a:pPr algn="just">
              <a:lnSpc>
                <a:spcPts val="1800"/>
              </a:lnSpc>
              <a:spcBef>
                <a:spcPts val="1100"/>
              </a:spcBef>
              <a:defRPr sz="1000">
                <a:latin typeface="Arial"/>
                <a:ea typeface="Arial"/>
                <a:cs typeface="Arial"/>
                <a:sym typeface="Arial"/>
              </a:defRPr>
            </a:pPr>
            <a:r>
              <a:rPr lang="pt-PT" sz="1200" dirty="0">
                <a:sym typeface="Arial"/>
              </a:rPr>
              <a:t>É preciso transformar a estrutura organizacional da escola que herdámos do século XIX. A normalização da escola: dos espaços, dos tempos, do currículo, da </a:t>
            </a:r>
            <a:r>
              <a:rPr lang="pt-PT" sz="1200" b="1" dirty="0">
                <a:solidFill>
                  <a:srgbClr val="348141"/>
                </a:solidFill>
                <a:sym typeface="Arial"/>
              </a:rPr>
              <a:t>avaliação das aprendizagens</a:t>
            </a:r>
            <a:r>
              <a:rPr lang="pt-PT" sz="1200" dirty="0">
                <a:sym typeface="Arial"/>
              </a:rPr>
              <a:t>, do papel dos professores, das turmas de alunos… </a:t>
            </a:r>
            <a:r>
              <a:rPr lang="pt-PT" sz="1200" dirty="0">
                <a:solidFill>
                  <a:schemeClr val="tx1"/>
                </a:solidFill>
                <a:sym typeface="Arial"/>
              </a:rPr>
              <a:t>Hoje, exige-se o movimento contrário: diversificação dos espaços e dos tempos, dos currículos e das formas de avaliação, do papel dos professores, do enquadramento dos alunos… </a:t>
            </a:r>
          </a:p>
          <a:p>
            <a:pPr algn="r">
              <a:lnSpc>
                <a:spcPts val="1800"/>
              </a:lnSpc>
              <a:spcBef>
                <a:spcPts val="1100"/>
              </a:spcBef>
              <a:defRPr sz="1000">
                <a:latin typeface="Arial"/>
                <a:ea typeface="Arial"/>
                <a:cs typeface="Arial"/>
                <a:sym typeface="Arial"/>
              </a:defRPr>
            </a:pPr>
            <a:r>
              <a:rPr lang="pt-PT" sz="1200" dirty="0">
                <a:solidFill>
                  <a:schemeClr val="tx1"/>
                </a:solidFill>
                <a:sym typeface="Arial"/>
              </a:rPr>
              <a:t>António Nóvoa (2022, pg.28)</a:t>
            </a:r>
            <a:endParaRPr lang="pt-PT" sz="1200" dirty="0">
              <a:solidFill>
                <a:schemeClr val="tx1"/>
              </a:solidFill>
            </a:endParaRPr>
          </a:p>
        </p:txBody>
      </p:sp>
      <p:pic>
        <p:nvPicPr>
          <p:cNvPr id="2" name="Som gravado">
            <a:hlinkClick r:id="" action="ppaction://media"/>
            <a:extLst>
              <a:ext uri="{FF2B5EF4-FFF2-40B4-BE49-F238E27FC236}">
                <a16:creationId xmlns:a16="http://schemas.microsoft.com/office/drawing/2014/main" id="{86EE9F3C-52DC-44B3-8B62-7B2CDA6E4AED}"/>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4327525" y="2327275"/>
            <a:ext cx="487363" cy="487363"/>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846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Título da apresentação arial 7pt"/>
          <p:cNvSpPr txBox="1"/>
          <p:nvPr/>
        </p:nvSpPr>
        <p:spPr>
          <a:xfrm>
            <a:off x="162241" y="118443"/>
            <a:ext cx="2493627" cy="217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30000"/>
              </a:lnSpc>
              <a:defRPr sz="700" b="1" cap="all">
                <a:solidFill>
                  <a:srgbClr val="348141"/>
                </a:solidFill>
                <a:latin typeface="Arial"/>
                <a:ea typeface="Arial"/>
                <a:cs typeface="Arial"/>
                <a:sym typeface="Arial"/>
              </a:defRPr>
            </a:lvl1pPr>
          </a:lstStyle>
          <a:p>
            <a:r>
              <a:rPr lang="pt-PT" dirty="0"/>
              <a:t>Da Cultura do teste à cultura da Avaliação</a:t>
            </a:r>
            <a:r>
              <a:rPr dirty="0"/>
              <a:t> </a:t>
            </a:r>
          </a:p>
        </p:txBody>
      </p:sp>
      <p:pic>
        <p:nvPicPr>
          <p:cNvPr id="6" name="Imagem 5" descr="Uma imagem com texto, relógio&#10;&#10;Descrição gerada automaticamente">
            <a:extLst>
              <a:ext uri="{FF2B5EF4-FFF2-40B4-BE49-F238E27FC236}">
                <a16:creationId xmlns:a16="http://schemas.microsoft.com/office/drawing/2014/main" id="{1B36EEB1-2F70-4183-9823-C592F301AA5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82940" y="161602"/>
            <a:ext cx="1061970" cy="337838"/>
          </a:xfrm>
          <a:prstGeom prst="rect">
            <a:avLst/>
          </a:prstGeom>
        </p:spPr>
      </p:pic>
      <p:graphicFrame>
        <p:nvGraphicFramePr>
          <p:cNvPr id="30" name="Diagrama 29">
            <a:extLst>
              <a:ext uri="{FF2B5EF4-FFF2-40B4-BE49-F238E27FC236}">
                <a16:creationId xmlns:a16="http://schemas.microsoft.com/office/drawing/2014/main" id="{4397654C-F2C9-49D1-A6A9-88F7AC61EAE9}"/>
              </a:ext>
            </a:extLst>
          </p:cNvPr>
          <p:cNvGraphicFramePr/>
          <p:nvPr>
            <p:extLst>
              <p:ext uri="{D42A27DB-BD31-4B8C-83A1-F6EECF244321}">
                <p14:modId xmlns:p14="http://schemas.microsoft.com/office/powerpoint/2010/main" val="863887300"/>
              </p:ext>
            </p:extLst>
          </p:nvPr>
        </p:nvGraphicFramePr>
        <p:xfrm>
          <a:off x="4489413" y="679337"/>
          <a:ext cx="6302652" cy="436428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0" name="Marcador de Posição de Conteúdo 2">
            <a:extLst>
              <a:ext uri="{FF2B5EF4-FFF2-40B4-BE49-F238E27FC236}">
                <a16:creationId xmlns:a16="http://schemas.microsoft.com/office/drawing/2014/main" id="{18F5DFED-8DE0-4648-9A97-D8470DA808E3}"/>
              </a:ext>
            </a:extLst>
          </p:cNvPr>
          <p:cNvSpPr txBox="1">
            <a:spLocks/>
          </p:cNvSpPr>
          <p:nvPr/>
        </p:nvSpPr>
        <p:spPr>
          <a:xfrm>
            <a:off x="0" y="615670"/>
            <a:ext cx="6479998" cy="1228921"/>
          </a:xfrm>
          <a:prstGeom prst="rect">
            <a:avLst/>
          </a:prstGeom>
          <a:solidFill>
            <a:schemeClr val="accent3">
              <a:lumMod val="60000"/>
              <a:lumOff val="40000"/>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fontScale="92500" lnSpcReduction="10000"/>
          </a:bodyPr>
          <a:lstStyle>
            <a:lvl1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1pPr>
            <a:lvl2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2pPr>
            <a:lvl3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3pPr>
            <a:lvl4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4pPr>
            <a:lvl5pPr marL="0" marR="0" indent="0" algn="ctr" defTabSz="457200" rtl="0" latinLnBrk="0">
              <a:lnSpc>
                <a:spcPct val="100000"/>
              </a:lnSpc>
              <a:spcBef>
                <a:spcPts val="700"/>
              </a:spcBef>
              <a:spcAft>
                <a:spcPts val="0"/>
              </a:spcAft>
              <a:buClrTx/>
              <a:buSzTx/>
              <a:buFontTx/>
              <a:buNone/>
              <a:tabLst/>
              <a:defRPr sz="3200" b="0" i="0" u="none" strike="noStrike" cap="none" spc="0" baseline="0">
                <a:ln>
                  <a:noFill/>
                </a:ln>
                <a:solidFill>
                  <a:srgbClr val="888888"/>
                </a:solidFill>
                <a:uFillTx/>
                <a:latin typeface="+mj-lt"/>
                <a:ea typeface="+mj-ea"/>
                <a:cs typeface="+mj-cs"/>
                <a:sym typeface="Calibri"/>
              </a:defRPr>
            </a:lvl5pPr>
            <a:lvl6pPr marL="26517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6pPr>
            <a:lvl7pPr marL="31089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7pPr>
            <a:lvl8pPr marL="35661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8pPr>
            <a:lvl9pPr marL="40233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9pPr>
          </a:lstStyle>
          <a:p>
            <a:pPr algn="l" hangingPunct="1"/>
            <a:r>
              <a:rPr lang="pt-PT" sz="2600" dirty="0">
                <a:solidFill>
                  <a:schemeClr val="tx1"/>
                </a:solidFill>
              </a:rPr>
              <a:t>  Novos contextos de Aprendizagem e de</a:t>
            </a:r>
          </a:p>
          <a:p>
            <a:pPr algn="l" hangingPunct="1"/>
            <a:r>
              <a:rPr lang="pt-PT" sz="2600" dirty="0">
                <a:solidFill>
                  <a:schemeClr val="tx1"/>
                </a:solidFill>
              </a:rPr>
              <a:t>   avaliação</a:t>
            </a:r>
          </a:p>
          <a:p>
            <a:pPr hangingPunct="1"/>
            <a:r>
              <a:rPr lang="pt-PT" sz="1800" dirty="0">
                <a:solidFill>
                  <a:schemeClr val="tx1"/>
                </a:solidFill>
              </a:rPr>
              <a:t>                                                              </a:t>
            </a:r>
          </a:p>
        </p:txBody>
      </p:sp>
      <p:pic>
        <p:nvPicPr>
          <p:cNvPr id="9" name="Imagem 8">
            <a:extLst>
              <a:ext uri="{FF2B5EF4-FFF2-40B4-BE49-F238E27FC236}">
                <a16:creationId xmlns:a16="http://schemas.microsoft.com/office/drawing/2014/main" id="{8EA7624B-BDE8-47DC-B268-010A1269571E}"/>
              </a:ext>
            </a:extLst>
          </p:cNvPr>
          <p:cNvPicPr>
            <a:picLocks noChangeAspect="1"/>
          </p:cNvPicPr>
          <p:nvPr/>
        </p:nvPicPr>
        <p:blipFill>
          <a:blip r:embed="rId11"/>
          <a:stretch>
            <a:fillRect/>
          </a:stretch>
        </p:blipFill>
        <p:spPr>
          <a:xfrm>
            <a:off x="-1" y="1851683"/>
            <a:ext cx="6479999" cy="3291817"/>
          </a:xfrm>
          <a:prstGeom prst="rect">
            <a:avLst/>
          </a:prstGeom>
        </p:spPr>
      </p:pic>
      <p:pic>
        <p:nvPicPr>
          <p:cNvPr id="7" name="Som gravado">
            <a:hlinkClick r:id="" action="ppaction://media"/>
            <a:extLst>
              <a:ext uri="{FF2B5EF4-FFF2-40B4-BE49-F238E27FC236}">
                <a16:creationId xmlns:a16="http://schemas.microsoft.com/office/drawing/2014/main" id="{889E2FEB-B5F5-4FA7-93D2-9AEE056B2F15}"/>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4327525" y="2327275"/>
            <a:ext cx="487363" cy="487363"/>
          </a:xfrm>
          <a:prstGeom prst="rect">
            <a:avLst/>
          </a:prstGeom>
        </p:spPr>
      </p:pic>
    </p:spTree>
    <p:extLst>
      <p:ext uri="{BB962C8B-B14F-4D97-AF65-F5344CB8AC3E}">
        <p14:creationId xmlns:p14="http://schemas.microsoft.com/office/powerpoint/2010/main" val="412087927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22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7409</TotalTime>
  <Words>2955</Words>
  <Application>Microsoft Office PowerPoint</Application>
  <PresentationFormat>Apresentação no Ecrã (16:9)</PresentationFormat>
  <Paragraphs>173</Paragraphs>
  <Slides>18</Slides>
  <Notes>16</Notes>
  <HiddenSlides>0</HiddenSlides>
  <MMClips>17</MMClips>
  <ScaleCrop>false</ScaleCrop>
  <HeadingPairs>
    <vt:vector size="6" baseType="variant">
      <vt:variant>
        <vt:lpstr>Tipos de letra usados</vt:lpstr>
      </vt:variant>
      <vt:variant>
        <vt:i4>4</vt:i4>
      </vt:variant>
      <vt:variant>
        <vt:lpstr>Tema</vt:lpstr>
      </vt:variant>
      <vt:variant>
        <vt:i4>1</vt:i4>
      </vt:variant>
      <vt:variant>
        <vt:lpstr>Títulos dos diapositivos</vt:lpstr>
      </vt:variant>
      <vt:variant>
        <vt:i4>18</vt:i4>
      </vt:variant>
    </vt:vector>
  </HeadingPairs>
  <TitlesOfParts>
    <vt:vector size="23" baseType="lpstr">
      <vt:lpstr>Arial</vt:lpstr>
      <vt:lpstr>Calibri</vt:lpstr>
      <vt:lpstr>Helvetica</vt:lpstr>
      <vt:lpstr>Times New Roman</vt:lpstr>
      <vt:lpstr>Office Theme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Sofia</dc:creator>
  <cp:lastModifiedBy>Lúcia da Graça Cruz Domingues Amante</cp:lastModifiedBy>
  <cp:revision>134</cp:revision>
  <dcterms:modified xsi:type="dcterms:W3CDTF">2024-11-20T10:30:08Z</dcterms:modified>
</cp:coreProperties>
</file>