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70" r:id="rId13"/>
    <p:sldId id="269" r:id="rId14"/>
    <p:sldId id="268" r:id="rId15"/>
    <p:sldId id="267" r:id="rId16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D7FC0-4C41-AF45-9E5F-6D23F5437C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9C153E-67EE-F7EB-8799-19446ABB86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5ED347-513C-9B85-80F2-9DDA3CBE6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0974E-870F-4D3B-93B5-A9DD916E3A8E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7DAE-A9E8-4D5E-ABB8-D67D13C98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F26007-31E4-803F-ADBA-FFFC4D18C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EA5-F1C8-41C3-B5CC-CB294718B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681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5FC79-1C69-6FAB-4D20-9B1EAF9C6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0F92F9-09D9-634E-30D4-EFE9662FB9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BD68AD-A300-DAF4-C577-6B2B073D9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0974E-870F-4D3B-93B5-A9DD916E3A8E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B5FE2-9092-6825-C139-16301BFA7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59147-35F7-F070-47F3-5656B1EBA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EA5-F1C8-41C3-B5CC-CB294718B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840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494B24-5663-4A30-76B6-6C0C0ECF6D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A77911-547A-BE17-0FC1-E4EB596F46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799DD-64DB-2CCD-DC02-ADE68CEE1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0974E-870F-4D3B-93B5-A9DD916E3A8E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E1508-0540-5C49-7DFC-DC408E6D3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6061F6-9BF9-A266-00DA-220589FD5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EA5-F1C8-41C3-B5CC-CB294718B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577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1E403-6364-FF15-5740-24E773D06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FB44D0-2005-419C-5DEE-DD83137BA2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EC1149-54BF-7295-18A0-6978BEE9B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0974E-870F-4D3B-93B5-A9DD916E3A8E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394E64-F154-5BCB-BC1A-82BAF6D00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A9C26B-A25C-1646-C890-BD90A18A1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EA5-F1C8-41C3-B5CC-CB294718B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257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8E51D-6E58-3ED7-A996-37CF9F6A3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2A3CE8-0829-9FFE-7A81-2E3C3655F4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1C048D-1BD6-0ACC-B38E-4F1067641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0974E-870F-4D3B-93B5-A9DD916E3A8E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CBF49D-8B29-2CCB-0219-DDCD5899D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DF5D52-76A7-CEE7-66F5-E9455EAD5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EA5-F1C8-41C3-B5CC-CB294718B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472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D39E3-FB7F-AD33-6545-CB09462E1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D50100-6185-ED6F-837A-E6C9CF3514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EE5A72-460F-C67A-83F4-3094FA2CF8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72E240-FE40-0169-E29E-4DE21AAED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0974E-870F-4D3B-93B5-A9DD916E3A8E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554FDF-CB89-DC2E-4EDD-1273CB32E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55FF67-C919-09D1-073F-E544054F1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EA5-F1C8-41C3-B5CC-CB294718B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879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BEDD3-C2FE-E78C-F1C6-E6A2ACF97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7DDA7B-D20F-1C65-4727-9AB54BAE06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6140CB-303F-D006-185D-D4DBFD4D50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6B61AD-2AC4-6EDE-6AF0-1AF490B672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D6173F-56AD-8BDE-A585-E29C1F6843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E3732-28E3-AA19-9152-9304A6038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0974E-870F-4D3B-93B5-A9DD916E3A8E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425D93-784E-6A80-245B-203E0E459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E1EA79-A4EF-9980-D04E-1D455C0F8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EA5-F1C8-41C3-B5CC-CB294718B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30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181D6-81FA-5E4D-00A8-ED3CC470F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807B52-B0B5-BE26-7DC3-525A9E1FF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0974E-870F-4D3B-93B5-A9DD916E3A8E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B0D1B7-36C5-748C-FA83-FD321BF73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747859-E057-DA96-B693-F57735950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EA5-F1C8-41C3-B5CC-CB294718B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596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604B6-AD6F-B40C-4A29-E1CDF04EB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0974E-870F-4D3B-93B5-A9DD916E3A8E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417139-3756-8787-C6E2-B1F15E48B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3E8205-A181-ACD9-7163-D15D040B9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EA5-F1C8-41C3-B5CC-CB294718B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482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43924-B508-B9CB-B447-9AD72010E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8FBD68-E34B-6276-A44B-B77600343A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6888DF-37C6-0E94-9D58-6E4F14C8BD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EBBDEB-F1CE-C662-FE17-662AB1C8F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0974E-870F-4D3B-93B5-A9DD916E3A8E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3058B8-2A2D-2066-EF27-C654058C7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2A1BFC-6A87-5FB0-15D7-30BFEAD61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EA5-F1C8-41C3-B5CC-CB294718B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174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F4F15-4CD3-59E8-5A26-22C410966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F3EAE7-AAD0-D861-FFB2-87C4294FD9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28091B-B1B0-9952-EE9E-F5DBDCB07A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10A2CE-48BC-47CB-24F1-C68D6922F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0974E-870F-4D3B-93B5-A9DD916E3A8E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96DD6E-1A61-7028-F9E4-4AF010751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2F15A0-A120-7AFF-29B7-13BDA4BEE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EA5-F1C8-41C3-B5CC-CB294718B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457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AAD95A-B463-D7EE-8B02-F25A5811D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720D50-EAD6-1B19-43C6-B9CF71AA78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1BF4A9-112B-4B12-1453-3DF70A1381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40974E-870F-4D3B-93B5-A9DD916E3A8E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8C5C3-09A8-EBEC-3160-50BD6131E8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CD986B-BA48-9EA9-1437-E7C4DFE34D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F3EA5-F1C8-41C3-B5CC-CB294718B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830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5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5" Type="http://schemas.openxmlformats.org/officeDocument/2006/relationships/image" Target="../media/image1.png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5" Type="http://schemas.openxmlformats.org/officeDocument/2006/relationships/image" Target="../media/image1.png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1.png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1.png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A9DD0-B544-05AA-7FB3-58256F274E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Modelação</a:t>
            </a:r>
            <a:r>
              <a:rPr lang="en-US" dirty="0"/>
              <a:t> de Sistemas de </a:t>
            </a:r>
            <a:r>
              <a:rPr lang="en-US" dirty="0" err="1"/>
              <a:t>Informação</a:t>
            </a:r>
            <a:br>
              <a:rPr lang="en-US" dirty="0"/>
            </a:br>
            <a:r>
              <a:rPr lang="en-US" dirty="0"/>
              <a:t>UML, </a:t>
            </a:r>
            <a:r>
              <a:rPr lang="en-US" dirty="0" err="1"/>
              <a:t>parte</a:t>
            </a:r>
            <a:r>
              <a:rPr lang="en-US" dirty="0"/>
              <a:t> 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5F44FD-EEB9-A045-A900-107D24A30C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Abril 2023</a:t>
            </a:r>
          </a:p>
          <a:p>
            <a:r>
              <a:rPr lang="en-US" dirty="0"/>
              <a:t>Luís Cavique</a:t>
            </a:r>
          </a:p>
        </p:txBody>
      </p:sp>
      <p:pic>
        <p:nvPicPr>
          <p:cNvPr id="5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FE77D684-185C-06AB-66A4-95EDAEB4E4C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949126" y="345489"/>
            <a:ext cx="609600" cy="609600"/>
          </a:xfrm>
          <a:prstGeom prst="rect">
            <a:avLst/>
          </a:prstGeom>
        </p:spPr>
      </p:pic>
      <p:pic>
        <p:nvPicPr>
          <p:cNvPr id="4" name="Imagem 12" descr="licença">
            <a:extLst>
              <a:ext uri="{FF2B5EF4-FFF2-40B4-BE49-F238E27FC236}">
                <a16:creationId xmlns:a16="http://schemas.microsoft.com/office/drawing/2014/main" id="{58E5C2A9-81D6-1152-01D4-C5C4666130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28960" y="5333715"/>
            <a:ext cx="1054100" cy="410845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DFACDCAE-FE3F-D045-A458-4BF0111928BA}"/>
              </a:ext>
            </a:extLst>
          </p:cNvPr>
          <p:cNvSpPr txBox="1"/>
          <p:nvPr/>
        </p:nvSpPr>
        <p:spPr>
          <a:xfrm>
            <a:off x="7943088" y="5820474"/>
            <a:ext cx="41243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[Modelação de sistemas de informação, UML, parte 1] de [Luís Cavique] é disponibilizado sob a Licença </a:t>
            </a:r>
            <a:r>
              <a:rPr lang="pt-PT" sz="1200" i="1" u="sng" dirty="0">
                <a:latin typeface="Arial" panose="020B0604020202020204" pitchFamily="34" charset="0"/>
                <a:cs typeface="Arial" panose="020B0604020202020204" pitchFamily="34" charset="0"/>
              </a:rPr>
              <a:t>Creative </a:t>
            </a:r>
            <a:r>
              <a:rPr lang="pt-PT" sz="1200" i="1" u="sng" dirty="0" err="1">
                <a:latin typeface="Arial" panose="020B0604020202020204" pitchFamily="34" charset="0"/>
                <a:cs typeface="Arial" panose="020B0604020202020204" pitchFamily="34" charset="0"/>
              </a:rPr>
              <a:t>Commons</a:t>
            </a:r>
            <a:r>
              <a:rPr lang="pt-PT" sz="1200" i="1" u="sng" dirty="0">
                <a:latin typeface="Arial" panose="020B0604020202020204" pitchFamily="34" charset="0"/>
                <a:cs typeface="Arial" panose="020B0604020202020204" pitchFamily="34" charset="0"/>
              </a:rPr>
              <a:t>-Atribuição - </a:t>
            </a:r>
            <a:r>
              <a:rPr lang="pt-PT" sz="1200" i="1" u="sng" dirty="0" err="1">
                <a:latin typeface="Arial" panose="020B0604020202020204" pitchFamily="34" charset="0"/>
                <a:cs typeface="Arial" panose="020B0604020202020204" pitchFamily="34" charset="0"/>
              </a:rPr>
              <a:t>NãoComercial-CompartilhaIgual</a:t>
            </a:r>
            <a:r>
              <a:rPr lang="pt-PT" sz="1200" i="1" u="sng" dirty="0">
                <a:latin typeface="Arial" panose="020B0604020202020204" pitchFamily="34" charset="0"/>
                <a:cs typeface="Arial" panose="020B0604020202020204" pitchFamily="34" charset="0"/>
              </a:rPr>
              <a:t> 4.0 Internacional</a:t>
            </a: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524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9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01700-7D95-9844-BC3A-442CAFCFD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Classes ABC</a:t>
            </a:r>
          </a:p>
        </p:txBody>
      </p:sp>
      <p:pic>
        <p:nvPicPr>
          <p:cNvPr id="4" name="Imagem 8">
            <a:extLst>
              <a:ext uri="{FF2B5EF4-FFF2-40B4-BE49-F238E27FC236}">
                <a16:creationId xmlns:a16="http://schemas.microsoft.com/office/drawing/2014/main" id="{8CD9B8C6-3972-37FA-0529-9830473549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979" y="563631"/>
            <a:ext cx="7102020" cy="5730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CDF2E9D3-B74C-853B-C596-C7EB70FCCE4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049000" y="34958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679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41"/>
    </mc:Choice>
    <mc:Fallback xmlns="">
      <p:transition spd="slow" advTm="1000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4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BE1E0-1600-89D7-42BA-95FCBFCA9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CRUD (1N11)</a:t>
            </a:r>
          </a:p>
        </p:txBody>
      </p:sp>
      <p:pic>
        <p:nvPicPr>
          <p:cNvPr id="4" name="Imagem 5">
            <a:extLst>
              <a:ext uri="{FF2B5EF4-FFF2-40B4-BE49-F238E27FC236}">
                <a16:creationId xmlns:a16="http://schemas.microsoft.com/office/drawing/2014/main" id="{5C27664F-2004-2416-6B30-13A0CD8533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654" y="1903124"/>
            <a:ext cx="9656691" cy="28905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9219BB0B-75C1-675E-0847-34876B653F1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398711" y="42052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93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2828"/>
    </mc:Choice>
    <mc:Fallback xmlns="">
      <p:transition spd="slow" advTm="1628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282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1EFE7-BB66-CD26-6852-F391427A5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CRUD </a:t>
            </a:r>
            <a:r>
              <a:rPr lang="en-US" dirty="0" err="1"/>
              <a:t>melhorado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C2C8526-C611-F092-B7EF-9C7A132F6B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984219" y="1974773"/>
            <a:ext cx="10617519" cy="3266929"/>
          </a:xfrm>
          <a:prstGeom prst="rect">
            <a:avLst/>
          </a:prstGeom>
        </p:spPr>
      </p:pic>
      <p:pic>
        <p:nvPicPr>
          <p:cNvPr id="5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6A4D01FE-75BF-12B7-5A21-849CB32FBD8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895860" y="36512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02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18"/>
    </mc:Choice>
    <mc:Fallback xmlns="">
      <p:transition spd="slow" advTm="700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01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0A280-0BF9-86C0-0A6D-D47493198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Modelação</a:t>
            </a:r>
            <a:r>
              <a:rPr lang="en-US" dirty="0"/>
              <a:t> de </a:t>
            </a:r>
            <a:r>
              <a:rPr lang="en-US" dirty="0" err="1"/>
              <a:t>Sistemas</a:t>
            </a:r>
            <a:r>
              <a:rPr lang="en-US" dirty="0"/>
              <a:t> de </a:t>
            </a:r>
            <a:r>
              <a:rPr lang="en-US" dirty="0" err="1"/>
              <a:t>Informação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5CCFEC-B189-2D7F-B7D1-3E476DEDF09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1) </a:t>
            </a:r>
            <a:r>
              <a:rPr lang="en-US" dirty="0" err="1"/>
              <a:t>diagrama</a:t>
            </a:r>
            <a:r>
              <a:rPr lang="en-US" dirty="0"/>
              <a:t> use-cases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2) </a:t>
            </a:r>
            <a:r>
              <a:rPr lang="en-US" dirty="0" err="1"/>
              <a:t>diagrama</a:t>
            </a:r>
            <a:r>
              <a:rPr lang="en-US" dirty="0"/>
              <a:t> classes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3) </a:t>
            </a:r>
            <a:r>
              <a:rPr lang="en-US" dirty="0" err="1"/>
              <a:t>matriz</a:t>
            </a:r>
            <a:r>
              <a:rPr lang="en-US" dirty="0"/>
              <a:t> CRUD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6D90F7-92D2-7D34-98BD-BE2E0D3A9A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96287" y="1825625"/>
            <a:ext cx="6657513" cy="4351338"/>
          </a:xfrm>
        </p:spPr>
        <p:txBody>
          <a:bodyPr/>
          <a:lstStyle/>
          <a:p>
            <a:r>
              <a:rPr lang="en-US" dirty="0" err="1"/>
              <a:t>Orientado</a:t>
            </a:r>
            <a:r>
              <a:rPr lang="en-US" dirty="0"/>
              <a:t> </a:t>
            </a:r>
            <a:r>
              <a:rPr lang="en-US" dirty="0" err="1"/>
              <a:t>processos</a:t>
            </a:r>
            <a:r>
              <a:rPr lang="en-US" dirty="0"/>
              <a:t> </a:t>
            </a:r>
            <a:r>
              <a:rPr lang="en-US" dirty="0" err="1"/>
              <a:t>organizacionais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Orientado</a:t>
            </a:r>
            <a:r>
              <a:rPr lang="en-US" dirty="0"/>
              <a:t> para a </a:t>
            </a:r>
            <a:r>
              <a:rPr lang="en-US" dirty="0" err="1"/>
              <a:t>programação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Unificação</a:t>
            </a:r>
            <a:r>
              <a:rPr lang="en-US" dirty="0"/>
              <a:t> das </a:t>
            </a:r>
            <a:r>
              <a:rPr lang="en-US" dirty="0" err="1"/>
              <a:t>abordagens</a:t>
            </a:r>
            <a:endParaRPr lang="en-US" dirty="0"/>
          </a:p>
        </p:txBody>
      </p:sp>
      <p:pic>
        <p:nvPicPr>
          <p:cNvPr id="5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DD9FEDFA-F6E7-B3AF-BA07-AB769CDF8A0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594019" y="2301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161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108"/>
    </mc:Choice>
    <mc:Fallback xmlns="">
      <p:transition spd="slow" advTm="801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1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F2D62-48AA-2190-59EE-9C0919CF5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Diagramas</a:t>
            </a:r>
            <a:r>
              <a:rPr lang="en-US" dirty="0"/>
              <a:t> UML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3C2C1AD-6814-A314-693E-BB79FC6399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596933" y="1690688"/>
            <a:ext cx="6282311" cy="4471047"/>
          </a:xfrm>
          <a:prstGeom prst="rect">
            <a:avLst/>
          </a:prstGeom>
        </p:spPr>
      </p:pic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89B2A10A-B0D0-673D-6396-66B8A1EA847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744200" y="36512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06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289"/>
    </mc:Choice>
    <mc:Fallback xmlns="">
      <p:transition spd="slow" advTm="7528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28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9B3BD-3111-870B-59BE-AA08AB197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3D9458-9B20-B999-56A7-4D0B7571DA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075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F2D62-48AA-2190-59EE-9C0919CF5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Diagramas</a:t>
            </a:r>
            <a:r>
              <a:rPr lang="en-US" dirty="0"/>
              <a:t> UML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3C2C1AD-6814-A314-693E-BB79FC6399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596933" y="1690688"/>
            <a:ext cx="6282311" cy="4471047"/>
          </a:xfrm>
          <a:prstGeom prst="rect">
            <a:avLst/>
          </a:prstGeom>
        </p:spPr>
      </p:pic>
      <p:pic>
        <p:nvPicPr>
          <p:cNvPr id="5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8155903F-15F3-FA37-6EEF-29D42D1057F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56163" y="22120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870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08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80EA8-856F-06B5-F9FD-D299F78D5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Narrativa</a:t>
            </a:r>
            <a:r>
              <a:rPr lang="en-US" dirty="0"/>
              <a:t>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4D2BD9-D629-D57A-F723-EE64AF594A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Pretende-se que faça a modelação de um sistema de informação (SI) para apoiar o secretariado na gestão administrativa do clube de basquetebol A. </a:t>
            </a:r>
            <a:r>
              <a:rPr lang="pt-PT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Basket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Club (ABC). Um clube de basquetebol está dividido por escalões, cada atleta pertence a um escalão dependendo do seu género e idade.</a:t>
            </a:r>
          </a:p>
          <a:p>
            <a:pPr marR="77470" algn="just">
              <a:lnSpc>
                <a:spcPct val="98000"/>
              </a:lnSpc>
            </a:pP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 início de cada época desportiva, é necessário apresentar a documentação oficial à Federação Portuguesa de Basquetebol (FPB). Estes documentos devem incluir toda a informação relativa à constituição do clube – dados relativos aos atletas, respetivos encarregados de educação, treinadores e administração (direção e secretariado).</a:t>
            </a:r>
          </a:p>
          <a:p>
            <a:pPr marR="77470" algn="just">
              <a:lnSpc>
                <a:spcPct val="98000"/>
              </a:lnSpc>
            </a:pP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Existem cerca de 200 atletas no clube A. </a:t>
            </a:r>
            <a:r>
              <a:rPr lang="pt-PT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Basket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Club que para estarem aptos a competir necessitam de estar inscritos na Federação Portuguesa de Basquetebol (FPB).</a:t>
            </a:r>
          </a:p>
          <a:p>
            <a:pPr marR="77470" algn="just">
              <a:lnSpc>
                <a:spcPct val="98000"/>
              </a:lnSpc>
            </a:pP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Para a inscrição de cada atleta é necessário o preenchimento e entrega de vários documentos oficiais. 	Para atletas menores de idade cabe aos seus respetivos encarregados de educação o devido preenchimento dos documentos.</a:t>
            </a:r>
          </a:p>
          <a:p>
            <a:pPr marR="77470" algn="just">
              <a:lnSpc>
                <a:spcPct val="98000"/>
              </a:lnSpc>
            </a:pP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 processo de preenchimento de documentos, para a inscrição anual, enfrenta vários obstáculos desde a dificuldade em obter os documentos (geralmente não existe um canal único para o fazer), a gestão de documentos mal preenchidos (que obriga à sua devolução e repetição do processo) e a organização de toda a informação gerada com esta documentação. Pretende-se criar um sistema baseado em formulários que auxilie no processo de inscrição.</a:t>
            </a:r>
          </a:p>
          <a:p>
            <a:endParaRPr lang="en-US" dirty="0"/>
          </a:p>
        </p:txBody>
      </p:sp>
      <p:pic>
        <p:nvPicPr>
          <p:cNvPr id="4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11FE6573-D775-BE58-1EE3-5A7FAD4A1E4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913615" y="49641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839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68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FED46-07E8-C6C5-A7C8-6CCD9930A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Narrativa</a:t>
            </a:r>
            <a:r>
              <a:rPr lang="en-US" dirty="0"/>
              <a:t>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28EC2E-F929-A2EB-0A38-CEDA4AA1F9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R="77470" algn="just">
              <a:lnSpc>
                <a:spcPct val="98000"/>
              </a:lnSpc>
            </a:pP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Para além das inscrições existe uma outra tarefa que preocupa a direção – o pagamento das quotas. A quotas são pagas mensalmente pelos atletas. O pagamento pode ser realizado por débito diretos em contratos anuais, por transferência bancária, ou ainda em dinheiro na sede do ABC. A verificação dos pagamentos é realizada pelo secretariado, que com base nos extratos bancários e no caixa, atualiza a base de dados do ABC.</a:t>
            </a:r>
          </a:p>
          <a:p>
            <a:pPr marR="77470" algn="just">
              <a:lnSpc>
                <a:spcPct val="98000"/>
              </a:lnSpc>
            </a:pP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No SI existem vários tipos de utilizadores: os atletas, encarregados de educação dos menores (sub-18), o secretariado e a direção. A direção do ABC pretende dois relatórios. Um relatório anual com toda a informação dos inscritos para enviar para a FPB. Um relatório mensal com os atletas com quotas por pagar e o valor recebido. Todos os processos devem ter em consideração o Regulamento Geral de Proteção de Dados Pessoais.</a:t>
            </a:r>
          </a:p>
          <a:p>
            <a:pPr marR="74295" algn="just"/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Na sua modelação não exceda 7 atores, 7 casos-de-utilização (funcionalidades) e 7 classes. A utilização de atores, funcionalidades ou classes que não existam no texto levará à aplicação de penalizações. Note que o texto é o resultado de várias entrevistas no ABC e carece de interpretação. No texto são ainda apresentados requisitos funcionais e não-funcionais.</a:t>
            </a:r>
          </a:p>
          <a:p>
            <a:endParaRPr lang="en-US" dirty="0"/>
          </a:p>
        </p:txBody>
      </p:sp>
      <p:pic>
        <p:nvPicPr>
          <p:cNvPr id="5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278AF858-1663-6F86-34F3-6A83C9832EE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049000" y="2301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935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10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352D2-5CD0-2EB7-684F-15EF2A615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Requisitos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CFC374-9C2B-0213-A0FF-1FEDC29FD18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7994658"/>
              </p:ext>
            </p:extLst>
          </p:nvPr>
        </p:nvGraphicFramePr>
        <p:xfrm>
          <a:off x="838200" y="1311275"/>
          <a:ext cx="11248007" cy="5181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56002">
                  <a:extLst>
                    <a:ext uri="{9D8B030D-6E8A-4147-A177-3AD203B41FA5}">
                      <a16:colId xmlns:a16="http://schemas.microsoft.com/office/drawing/2014/main" val="3395526634"/>
                    </a:ext>
                  </a:extLst>
                </a:gridCol>
                <a:gridCol w="6692005">
                  <a:extLst>
                    <a:ext uri="{9D8B030D-6E8A-4147-A177-3AD203B41FA5}">
                      <a16:colId xmlns:a16="http://schemas.microsoft.com/office/drawing/2014/main" val="412327277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pt-PT" sz="2000" dirty="0">
                          <a:solidFill>
                            <a:schemeClr val="tx1"/>
                          </a:solidFill>
                          <a:effectLst/>
                        </a:rPr>
                        <a:t>definir requisito funcional</a:t>
                      </a:r>
                    </a:p>
                    <a:p>
                      <a:r>
                        <a:rPr lang="pt-PT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PT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PT" sz="2000" b="0" dirty="0">
                          <a:solidFill>
                            <a:schemeClr val="tx1"/>
                          </a:solidFill>
                          <a:effectLst/>
                        </a:rPr>
                        <a:t>são os requisitos associados às funcionalidades (use-cases) do sistema, i.e., às funcionalidades que o sistema deve suportar.</a:t>
                      </a:r>
                    </a:p>
                    <a:p>
                      <a:pPr algn="just"/>
                      <a:r>
                        <a:rPr lang="pt-PT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PT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959436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pt-PT" sz="2000" dirty="0">
                          <a:solidFill>
                            <a:schemeClr val="tx1"/>
                          </a:solidFill>
                          <a:effectLst/>
                        </a:rPr>
                        <a:t>definir requisito não-funcional</a:t>
                      </a:r>
                    </a:p>
                    <a:p>
                      <a:r>
                        <a:rPr lang="pt-PT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PT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PT" sz="2000" dirty="0">
                          <a:solidFill>
                            <a:schemeClr val="tx1"/>
                          </a:solidFill>
                          <a:effectLst/>
                        </a:rPr>
                        <a:t>são requisitos que não são suportados pelo sistema, sendo transversais ou complementares ao dito sistema, tais como requisitos organizacionais (políticas, processos), externos (ético, legais) ou de produto (eficiência, portabilidade).</a:t>
                      </a:r>
                    </a:p>
                    <a:p>
                      <a:pPr algn="just"/>
                      <a:r>
                        <a:rPr lang="pt-PT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PT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138033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pt-PT" sz="2000">
                          <a:solidFill>
                            <a:schemeClr val="tx1"/>
                          </a:solidFill>
                          <a:effectLst/>
                        </a:rPr>
                        <a:t>exemplo de dois requisitos funcionais da narrativa</a:t>
                      </a:r>
                      <a:endParaRPr lang="pt-PT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PT" sz="2000" dirty="0">
                          <a:solidFill>
                            <a:schemeClr val="tx1"/>
                          </a:solidFill>
                          <a:effectLst/>
                        </a:rPr>
                        <a:t>existe vantagem em utilizar verbos:</a:t>
                      </a:r>
                    </a:p>
                    <a:p>
                      <a:pPr algn="just"/>
                      <a:r>
                        <a:rPr lang="pt-PT" sz="2000" dirty="0">
                          <a:solidFill>
                            <a:schemeClr val="tx1"/>
                          </a:solidFill>
                          <a:effectLst/>
                        </a:rPr>
                        <a:t>- manter a inscrição anual;</a:t>
                      </a:r>
                    </a:p>
                    <a:p>
                      <a:pPr algn="just"/>
                      <a:r>
                        <a:rPr lang="pt-PT" sz="2000" dirty="0">
                          <a:solidFill>
                            <a:schemeClr val="tx1"/>
                          </a:solidFill>
                          <a:effectLst/>
                        </a:rPr>
                        <a:t>- gerar relatório das inscrições.</a:t>
                      </a:r>
                    </a:p>
                    <a:p>
                      <a:pPr algn="just"/>
                      <a:r>
                        <a:rPr lang="pt-PT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PT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04968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pt-PT" sz="2000" dirty="0">
                          <a:solidFill>
                            <a:schemeClr val="tx1"/>
                          </a:solidFill>
                          <a:effectLst/>
                        </a:rPr>
                        <a:t>exemplo de dois requisitos não-funcionais da narrativa</a:t>
                      </a:r>
                      <a:endParaRPr lang="pt-PT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PT" sz="2000" dirty="0">
                          <a:solidFill>
                            <a:schemeClr val="tx1"/>
                          </a:solidFill>
                          <a:effectLst/>
                        </a:rPr>
                        <a:t>- os processos devem considerar o Regulamento Geral de Proteção de Dados Pessoais;</a:t>
                      </a:r>
                    </a:p>
                    <a:p>
                      <a:pPr algn="just"/>
                      <a:r>
                        <a:rPr lang="pt-PT" sz="2000" dirty="0">
                          <a:solidFill>
                            <a:schemeClr val="tx1"/>
                          </a:solidFill>
                          <a:effectLst/>
                        </a:rPr>
                        <a:t>- enviar relatório das inscrições para a Federação Portuguesa de Basquetebol (FPB).</a:t>
                      </a:r>
                    </a:p>
                    <a:p>
                      <a:pPr algn="just"/>
                      <a:r>
                        <a:rPr lang="pt-PT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PT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3713204"/>
                  </a:ext>
                </a:extLst>
              </a:tr>
            </a:tbl>
          </a:graphicData>
        </a:graphic>
      </p:graphicFrame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7CDE4E45-A8D5-3AD2-AE61-5463909E44A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975759" y="36512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13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85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963-8EA1-27C9-5815-19FA22F8D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Use-cases (</a:t>
            </a:r>
            <a:r>
              <a:rPr lang="en-US" dirty="0" err="1"/>
              <a:t>tabela</a:t>
            </a:r>
            <a:r>
              <a:rPr lang="en-US" dirty="0"/>
              <a:t>)</a:t>
            </a:r>
          </a:p>
        </p:txBody>
      </p:sp>
      <p:pic>
        <p:nvPicPr>
          <p:cNvPr id="4" name="Imagem 4">
            <a:extLst>
              <a:ext uri="{FF2B5EF4-FFF2-40B4-BE49-F238E27FC236}">
                <a16:creationId xmlns:a16="http://schemas.microsoft.com/office/drawing/2014/main" id="{142BFD5A-DC56-092E-0DFB-5E032899DA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861" y="2367457"/>
            <a:ext cx="9840277" cy="181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E8C52073-0C0F-7E32-10AC-2D57850CA86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11775" y="41830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36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338"/>
    </mc:Choice>
    <mc:Fallback xmlns="">
      <p:transition spd="slow" advTm="1033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33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FA512-DF88-1231-A991-D9DE4CD31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Use-cases (</a:t>
            </a:r>
            <a:r>
              <a:rPr lang="en-US" dirty="0" err="1"/>
              <a:t>diagrama</a:t>
            </a:r>
            <a:r>
              <a:rPr lang="en-US" dirty="0"/>
              <a:t>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6DBABFE-D439-B37B-C962-D8E75BF55C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653856" y="1413164"/>
            <a:ext cx="6719262" cy="5331423"/>
          </a:xfrm>
          <a:prstGeom prst="rect">
            <a:avLst/>
          </a:prstGeom>
        </p:spPr>
      </p:pic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5B48D88F-8612-C039-7C5D-7856F320284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815961" y="52304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45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347"/>
    </mc:Choice>
    <mc:Fallback xmlns="">
      <p:transition spd="slow" advTm="523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34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FC619-B604-82BB-948B-F529D7A2B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Classes: </a:t>
            </a:r>
            <a:r>
              <a:rPr lang="en-US" dirty="0" err="1"/>
              <a:t>cardinalidade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63D3BFE-2582-9DDA-D47F-2BD6C5F888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352550" y="1867694"/>
            <a:ext cx="9486900" cy="4267200"/>
          </a:xfrm>
        </p:spPr>
      </p:pic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64BDE0D8-5672-73CC-B54F-63CF07CCC23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945949" y="38501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855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309"/>
    </mc:Choice>
    <mc:Fallback xmlns="">
      <p:transition spd="slow" advTm="623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3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73B03-375A-7654-5438-A9D9D3EA0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Diagrama</a:t>
            </a:r>
            <a:r>
              <a:rPr lang="en-US" dirty="0"/>
              <a:t> Classes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9DBBEB0-8555-DFBE-A0E7-D38F2DBE4C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035695" y="1950549"/>
            <a:ext cx="10140768" cy="3489669"/>
          </a:xfrm>
        </p:spPr>
      </p:pic>
      <p:pic>
        <p:nvPicPr>
          <p:cNvPr id="4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C5128DBD-8D70-07B2-BA48-2840E630FF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871663" y="41830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096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419"/>
    </mc:Choice>
    <mc:Fallback xmlns="">
      <p:transition spd="slow" advTm="964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78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707</Words>
  <Application>Microsoft Office PowerPoint</Application>
  <PresentationFormat>Widescreen</PresentationFormat>
  <Paragraphs>52</Paragraphs>
  <Slides>15</Slides>
  <Notes>0</Notes>
  <HiddenSlides>0</HiddenSlides>
  <MMClips>14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Office Theme</vt:lpstr>
      <vt:lpstr>Modelação de Sistemas de Informação UML, parte 1</vt:lpstr>
      <vt:lpstr>Diagramas UML</vt:lpstr>
      <vt:lpstr>Narrativa (1)</vt:lpstr>
      <vt:lpstr>Narrativa (2)</vt:lpstr>
      <vt:lpstr>Requisitos</vt:lpstr>
      <vt:lpstr>Use-cases (tabela)</vt:lpstr>
      <vt:lpstr>Use-cases (diagrama)</vt:lpstr>
      <vt:lpstr>Classes: cardinalidade</vt:lpstr>
      <vt:lpstr>Diagrama Classes</vt:lpstr>
      <vt:lpstr>Classes ABC</vt:lpstr>
      <vt:lpstr>CRUD (1N11)</vt:lpstr>
      <vt:lpstr>CRUD melhorado</vt:lpstr>
      <vt:lpstr>Modelação de Sistemas de Informação</vt:lpstr>
      <vt:lpstr>Diagramas UML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UML</dc:title>
  <dc:creator>Luís Manuel Pereira Sales Cavique Santos</dc:creator>
  <cp:lastModifiedBy>Luis Cavique</cp:lastModifiedBy>
  <cp:revision>10</cp:revision>
  <dcterms:created xsi:type="dcterms:W3CDTF">2023-04-12T10:13:42Z</dcterms:created>
  <dcterms:modified xsi:type="dcterms:W3CDTF">2024-12-20T10:32:26Z</dcterms:modified>
</cp:coreProperties>
</file>