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81" r:id="rId4"/>
    <p:sldId id="1718" r:id="rId5"/>
    <p:sldId id="257" r:id="rId6"/>
    <p:sldId id="1696" r:id="rId7"/>
    <p:sldId id="1708" r:id="rId8"/>
    <p:sldId id="1709" r:id="rId9"/>
    <p:sldId id="1712" r:id="rId10"/>
    <p:sldId id="350" r:id="rId11"/>
    <p:sldId id="1691" r:id="rId12"/>
    <p:sldId id="1697" r:id="rId14"/>
    <p:sldId id="1687" r:id="rId15"/>
    <p:sldId id="296" r:id="rId16"/>
    <p:sldId id="275" r:id="rId17"/>
    <p:sldId id="258" r:id="rId18"/>
    <p:sldId id="1714" r:id="rId19"/>
    <p:sldId id="1713" r:id="rId20"/>
    <p:sldId id="273" r:id="rId21"/>
    <p:sldId id="266" r:id="rId22"/>
    <p:sldId id="1719" r:id="rId23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86" autoAdjust="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AC476-0387-4B64-B3FB-FF4E0A3FA4E4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F7DBF-09DF-4343-BCB2-512389B34811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A1FA12-9637-435E-9AB0-B747A58F57CC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617F2-3608-4500-BB4F-BF45C006D407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media" Target="../media/media1.m4a"/><Relationship Id="rId3" Type="http://schemas.openxmlformats.org/officeDocument/2006/relationships/audio" Target="../media/media1.m4a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media" Target="../media/media9.m4a"/><Relationship Id="rId4" Type="http://schemas.openxmlformats.org/officeDocument/2006/relationships/audio" Target="../media/media9.m4a"/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image" Target="../media/image16.png"/></Relationships>
</file>

<file path=ppt/slides/_rels/slide12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10.m4a" Type="http://schemas.microsoft.com/office/2007/relationships/media"/><Relationship Id="rId4" Target="../media/media10.m4a" Type="http://schemas.openxmlformats.org/officeDocument/2006/relationships/audio"/><Relationship Id="rId3" Target="../media/image1.png" Type="http://schemas.openxmlformats.org/officeDocument/2006/relationships/image"/><Relationship Id="rId2" Target="../media/image18.jpeg" Type="http://schemas.openxmlformats.org/officeDocument/2006/relationships/image"/><Relationship Id="rId1" Target="../media/image17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7" Target="../notesSlides/notesSlide2.xml" Type="http://schemas.openxmlformats.org/officeDocument/2006/relationships/notesSlide"/><Relationship Id="rId6" Target="../slideLayouts/slideLayout4.xml" Type="http://schemas.openxmlformats.org/officeDocument/2006/relationships/slideLayout"/><Relationship Id="rId5" Target="../media/image3.png" Type="http://schemas.openxmlformats.org/officeDocument/2006/relationships/image"/><Relationship Id="rId4" Target="../media/media11.m4a" Type="http://schemas.microsoft.com/office/2007/relationships/media"/><Relationship Id="rId3" Target="../media/media11.m4a" Type="http://schemas.openxmlformats.org/officeDocument/2006/relationships/audio"/><Relationship Id="rId2" Target="../media/image1.png" Type="http://schemas.openxmlformats.org/officeDocument/2006/relationships/image"/><Relationship Id="rId1" Target="../media/image19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2.m4a" Type="http://schemas.microsoft.com/office/2007/relationships/media"/><Relationship Id="rId3" Target="../media/media12.m4a" Type="http://schemas.openxmlformats.org/officeDocument/2006/relationships/audio"/><Relationship Id="rId2" Target="../media/image1.png" Type="http://schemas.openxmlformats.org/officeDocument/2006/relationships/image"/><Relationship Id="rId1" Target="../media/image20.pn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media" Target="../media/media13.m4a"/><Relationship Id="rId4" Type="http://schemas.openxmlformats.org/officeDocument/2006/relationships/audio" Target="../media/media13.m4a"/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14.m4a"/><Relationship Id="rId3" Type="http://schemas.openxmlformats.org/officeDocument/2006/relationships/audio" Target="../media/media14.m4a"/><Relationship Id="rId2" Type="http://schemas.openxmlformats.org/officeDocument/2006/relationships/image" Target="../media/image1.png"/><Relationship Id="rId1" Type="http://schemas.openxmlformats.org/officeDocument/2006/relationships/image" Target="../media/image23.png"/></Relationships>
</file>

<file path=ppt/slides/_rels/slide18.xml.rels><?xml version="1.0" encoding="UTF-8" standalone="yes" ?><Relationships xmlns="http://schemas.openxmlformats.org/package/2006/relationships"><Relationship Id="rId8" Target="../slideLayouts/slideLayout2.xml" Type="http://schemas.openxmlformats.org/officeDocument/2006/relationships/slideLayout"/><Relationship Id="rId7" Target="../media/image3.png" Type="http://schemas.openxmlformats.org/officeDocument/2006/relationships/image"/><Relationship Id="rId6" Target="../media/media15.m4a" Type="http://schemas.microsoft.com/office/2007/relationships/media"/><Relationship Id="rId5" Target="../media/media15.m4a" Type="http://schemas.openxmlformats.org/officeDocument/2006/relationships/audio"/><Relationship Id="rId4" Target="../media/image1.png" Type="http://schemas.openxmlformats.org/officeDocument/2006/relationships/image"/><Relationship Id="rId3" Target="../media/image26.png" Type="http://schemas.openxmlformats.org/officeDocument/2006/relationships/image"/><Relationship Id="rId2" Target="../media/image25.jpeg" Type="http://schemas.openxmlformats.org/officeDocument/2006/relationships/image"/><Relationship Id="rId1" Target="../media/image24.pn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16.m4a"/><Relationship Id="rId3" Type="http://schemas.openxmlformats.org/officeDocument/2006/relationships/audio" Target="../media/media16.m4a"/><Relationship Id="rId2" Type="http://schemas.openxmlformats.org/officeDocument/2006/relationships/image" Target="../media/image1.pn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2.m4a"/><Relationship Id="rId3" Type="http://schemas.openxmlformats.org/officeDocument/2006/relationships/audio" Target="../media/media2.m4a"/><Relationship Id="rId2" Type="http://schemas.openxmlformats.org/officeDocument/2006/relationships/image" Target="../media/image1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3.m4a"/><Relationship Id="rId3" Type="http://schemas.openxmlformats.org/officeDocument/2006/relationships/audio" Target="../media/media3.m4a"/><Relationship Id="rId2" Type="http://schemas.openxmlformats.org/officeDocument/2006/relationships/image" Target="../media/image1.png"/><Relationship Id="rId1" Type="http://schemas.openxmlformats.org/officeDocument/2006/relationships/image" Target="../media/image6.png"/></Relationships>
</file>

<file path=ppt/slides/_rels/slide5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4.m4a" Type="http://schemas.microsoft.com/office/2007/relationships/media"/><Relationship Id="rId4" Target="../media/media4.m4a" Type="http://schemas.openxmlformats.org/officeDocument/2006/relationships/audio"/><Relationship Id="rId3" Target="../media/image1.png" Type="http://schemas.openxmlformats.org/officeDocument/2006/relationships/image"/><Relationship Id="rId2" Target="../media/image8.png" Type="http://schemas.openxmlformats.org/officeDocument/2006/relationships/image"/><Relationship Id="rId1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5.m4a" Type="http://schemas.microsoft.com/office/2007/relationships/media"/><Relationship Id="rId3" Target="../media/media5.m4a" Type="http://schemas.openxmlformats.org/officeDocument/2006/relationships/audio"/><Relationship Id="rId2" Target="../media/image1.png" Type="http://schemas.openxmlformats.org/officeDocument/2006/relationships/image"/><Relationship Id="rId1" Target="../media/image9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6.m4a" Type="http://schemas.microsoft.com/office/2007/relationships/media"/><Relationship Id="rId3" Target="../media/media6.m4a" Type="http://schemas.openxmlformats.org/officeDocument/2006/relationships/audio"/><Relationship Id="rId2" Target="../media/image1.png" Type="http://schemas.openxmlformats.org/officeDocument/2006/relationships/image"/><Relationship Id="rId1" Target="../media/image10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7.m4a" Type="http://schemas.microsoft.com/office/2007/relationships/media"/><Relationship Id="rId3" Target="../media/media7.m4a" Type="http://schemas.openxmlformats.org/officeDocument/2006/relationships/audio"/><Relationship Id="rId2" Target="../media/image1.png" Type="http://schemas.openxmlformats.org/officeDocument/2006/relationships/image"/><Relationship Id="rId1" Target="../media/image11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8.m4a" Type="http://schemas.microsoft.com/office/2007/relationships/media"/><Relationship Id="rId4" Target="../media/media8.m4a" Type="http://schemas.openxmlformats.org/officeDocument/2006/relationships/audio"/><Relationship Id="rId3" Target="../media/image1.png" Type="http://schemas.openxmlformats.org/officeDocument/2006/relationships/image"/><Relationship Id="rId2" Target="../media/image13.png" Type="http://schemas.openxmlformats.org/officeDocument/2006/relationships/image"/><Relationship Id="rId1" Target="../media/image1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 </a:t>
            </a:r>
            <a:r>
              <a:rPr lang="en-US" dirty="0" err="1"/>
              <a:t>Causalidade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4.1 </a:t>
            </a:r>
            <a:r>
              <a:rPr lang="en-US" dirty="0" err="1"/>
              <a:t>correlação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é </a:t>
            </a:r>
            <a:r>
              <a:rPr lang="en-US" dirty="0" err="1"/>
              <a:t>causalidade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4.2 </a:t>
            </a:r>
            <a:r>
              <a:rPr lang="en-US" dirty="0" err="1"/>
              <a:t>descoberta</a:t>
            </a:r>
            <a:r>
              <a:rPr lang="en-US" dirty="0"/>
              <a:t> causal</a:t>
            </a:r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sp>
        <p:nvSpPr>
          <p:cNvPr id="8" name="Título 1"/>
          <p:cNvSpPr txBox="1"/>
          <p:nvPr/>
        </p:nvSpPr>
        <p:spPr>
          <a:xfrm>
            <a:off x="622935" y="415290"/>
            <a:ext cx="8921115" cy="430530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PT" sz="2800" b="1" dirty="0">
                <a:solidFill>
                  <a:schemeClr val="accent2">
                    <a:lumMod val="50000"/>
                  </a:schemeClr>
                </a:solidFill>
              </a:rPr>
              <a:t>Microcredencial em Transição e Transformação Digital</a:t>
            </a:r>
            <a:endParaRPr lang="pt-P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Caixa de Texto 8"/>
          <p:cNvSpPr txBox="1"/>
          <p:nvPr/>
        </p:nvSpPr>
        <p:spPr>
          <a:xfrm>
            <a:off x="881380" y="915670"/>
            <a:ext cx="78314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PT" sz="28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UC de Motivação para a Transformação Digital</a:t>
            </a:r>
            <a:endParaRPr lang="pt-PT" sz="2800" b="1" dirty="0">
              <a:solidFill>
                <a:schemeClr val="tx1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560310" y="5993130"/>
            <a:ext cx="41021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[Causalidade] de [Luís Cavique] é disponibilizado sob a Licença 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-Atribuição -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NãoComercial-CompartilhaIgual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 4.0 Internacional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 descr="pr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45" y="5759450"/>
            <a:ext cx="5030470" cy="1098550"/>
          </a:xfrm>
          <a:prstGeom prst="rect">
            <a:avLst/>
          </a:prstGeom>
        </p:spPr>
      </p:pic>
      <p:pic>
        <p:nvPicPr>
          <p:cNvPr id="10" name="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841710" y="977854"/>
            <a:ext cx="609600" cy="609600"/>
          </a:xfrm>
          <a:prstGeom prst="rect">
            <a:avLst/>
          </a:prstGeom>
        </p:spPr>
      </p:pic>
      <p:pic>
        <p:nvPicPr>
          <p:cNvPr id="13" name="Imagem 12" descr="licenç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2570" y="5495290"/>
            <a:ext cx="1054100" cy="410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136"/>
    </mc:Choice>
    <mc:Fallback>
      <p:transition spd="slow" advTm="171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3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Y=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</a:t>
            </a:r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,T)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9114" y="5430065"/>
            <a:ext cx="6305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</a:t>
            </a:r>
            <a:r>
              <a:rPr lang="en-US" dirty="0" err="1"/>
              <a:t>Confundidor</a:t>
            </a:r>
            <a:r>
              <a:rPr lang="en-US" dirty="0"/>
              <a:t>                                                                         </a:t>
            </a:r>
            <a:r>
              <a:rPr lang="en-US" dirty="0" err="1"/>
              <a:t>Mediador</a:t>
            </a:r>
            <a:r>
              <a:rPr lang="en-US" dirty="0"/>
              <a:t>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2419" y="2410158"/>
            <a:ext cx="8242151" cy="3031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674" y="4528881"/>
            <a:ext cx="3371850" cy="723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5889" y="1470793"/>
            <a:ext cx="39976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DAG – Direct acyclic graph</a:t>
            </a:r>
            <a:endParaRPr lang="en-US" sz="2800" dirty="0"/>
          </a:p>
          <a:p>
            <a:r>
              <a:rPr lang="en-US" sz="2800" dirty="0"/>
              <a:t>   (</a:t>
            </a:r>
            <a:r>
              <a:rPr lang="en-US" sz="2800" dirty="0" err="1"/>
              <a:t>grafo</a:t>
            </a:r>
            <a:r>
              <a:rPr lang="en-US" sz="2800" dirty="0"/>
              <a:t> </a:t>
            </a:r>
            <a:r>
              <a:rPr lang="en-US" sz="2800" dirty="0" err="1"/>
              <a:t>direto</a:t>
            </a:r>
            <a:r>
              <a:rPr lang="en-US" sz="2800" dirty="0"/>
              <a:t> </a:t>
            </a:r>
            <a:r>
              <a:rPr lang="en-US" sz="2800" dirty="0" err="1"/>
              <a:t>acíclico</a:t>
            </a:r>
            <a:r>
              <a:rPr lang="en-US" sz="2800" dirty="0"/>
              <a:t>)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614917" y="5799397"/>
            <a:ext cx="174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X={</a:t>
            </a:r>
            <a:r>
              <a:rPr lang="en-US" dirty="0" err="1"/>
              <a:t>temperatura</a:t>
            </a:r>
            <a:r>
              <a:rPr lang="en-US" dirty="0"/>
              <a:t>}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12684" y="5779495"/>
            <a:ext cx="1552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X={</a:t>
            </a:r>
            <a:r>
              <a:rPr lang="en-US" dirty="0" err="1"/>
              <a:t>vitamina</a:t>
            </a:r>
            <a:r>
              <a:rPr lang="en-US" dirty="0"/>
              <a:t> C}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7" name="10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557056" y="109687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035"/>
    </mc:Choice>
    <mc:Fallback>
      <p:transition spd="slow" advTm="590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90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Correlação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não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é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causalidade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86643" y="1690688"/>
            <a:ext cx="8649969" cy="4667250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Livro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porquê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revolução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causal (2018)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228745" y="2480566"/>
            <a:ext cx="5050660" cy="35354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543" y="1895009"/>
            <a:ext cx="2824162" cy="440883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6" name="1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44681" y="99619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819"/>
    </mc:Choice>
    <mc:Fallback>
      <p:transition spd="slow" advTm="178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4"/>
          <p:cNvSpPr>
            <a:spLocks noGrp="1"/>
          </p:cNvSpPr>
          <p:nvPr>
            <p:ph sz="half" idx="2"/>
          </p:nvPr>
        </p:nvSpPr>
        <p:spPr>
          <a:xfrm>
            <a:off x="3276600" y="1571221"/>
            <a:ext cx="8355729" cy="467789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r>
              <a:rPr lang="en-US" dirty="0"/>
              <a:t>Contrafactual: P( W | do’ X=1 ),  P( Y | do’ Z=0, W), …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Intervenção</a:t>
            </a:r>
            <a:r>
              <a:rPr lang="en-US" dirty="0"/>
              <a:t>: P(A | do B=1), P(A | do B=0)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Observação</a:t>
            </a:r>
            <a:r>
              <a:rPr lang="en-US" dirty="0"/>
              <a:t>: P(A | B)</a:t>
            </a:r>
            <a:endParaRPr lang="en-US" dirty="0"/>
          </a:p>
          <a:p>
            <a:endParaRPr lang="pt-P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70" y="755560"/>
            <a:ext cx="2557134" cy="577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2" name="1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08233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445"/>
    </mc:Choice>
    <mc:Fallback>
      <p:transition spd="slow" advTm="274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Intervenção</a:t>
            </a: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</a:t>
            </a:r>
            <a:r>
              <a:rPr lang="en-US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experimentação</a:t>
            </a: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</a:t>
            </a:r>
            <a:r>
              <a:rPr lang="en-US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tratamento</a:t>
            </a:r>
            <a:endParaRPr lang="en-US" sz="4000" dirty="0" err="1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080390" y="5149383"/>
            <a:ext cx="2260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dirty="0"/>
              <a:t>A/B </a:t>
            </a:r>
            <a:r>
              <a:rPr lang="en-US" sz="3600" dirty="0"/>
              <a:t>testing</a:t>
            </a:r>
            <a:endParaRPr 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824" y="1791914"/>
            <a:ext cx="5612524" cy="3256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Marcador de Posição de Conteúdo 2"/>
          <p:cNvSpPr>
            <a:spLocks noGrp="1"/>
          </p:cNvSpPr>
          <p:nvPr>
            <p:ph idx="1"/>
          </p:nvPr>
        </p:nvSpPr>
        <p:spPr>
          <a:xfrm>
            <a:off x="7063971" y="1690688"/>
            <a:ext cx="4556899" cy="50208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 – </a:t>
            </a:r>
            <a:r>
              <a:rPr lang="en-US" dirty="0" err="1"/>
              <a:t>desistência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L – </a:t>
            </a:r>
            <a:r>
              <a:rPr lang="en-US" dirty="0" err="1"/>
              <a:t>ações</a:t>
            </a:r>
            <a:r>
              <a:rPr lang="en-US" dirty="0"/>
              <a:t> </a:t>
            </a:r>
            <a:r>
              <a:rPr lang="en-US" dirty="0" err="1"/>
              <a:t>fidelização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P( D | do L) : </a:t>
            </a:r>
            <a:r>
              <a:rPr lang="en-US" dirty="0" err="1"/>
              <a:t>tratamento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P( D | do ~L) : </a:t>
            </a:r>
            <a:r>
              <a:rPr lang="en-US" dirty="0" err="1"/>
              <a:t>controlo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Impacto</a:t>
            </a:r>
            <a:r>
              <a:rPr lang="en-US" dirty="0"/>
              <a:t> = </a:t>
            </a:r>
            <a:r>
              <a:rPr lang="en-US" dirty="0" err="1"/>
              <a:t>Efeito</a:t>
            </a:r>
            <a:r>
              <a:rPr lang="en-US" dirty="0"/>
              <a:t> =  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Dif</a:t>
            </a:r>
            <a:r>
              <a:rPr lang="en-US" dirty="0"/>
              <a:t> = </a:t>
            </a:r>
            <a:r>
              <a:rPr lang="en-US" dirty="0" err="1"/>
              <a:t>tratamento</a:t>
            </a:r>
            <a:r>
              <a:rPr lang="en-US" dirty="0"/>
              <a:t> - </a:t>
            </a:r>
            <a:r>
              <a:rPr lang="en-US" dirty="0" err="1"/>
              <a:t>controlo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911311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528"/>
    </mc:Choice>
    <mc:Fallback>
      <p:transition spd="slow" advTm="555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5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4.2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Descoberta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Causal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Descoberta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Causal: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ideia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básica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22036" y="1802167"/>
            <a:ext cx="4099798" cy="35277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0688"/>
            <a:ext cx="4877223" cy="38164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43704" y="5510075"/>
            <a:ext cx="8229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Data                                                                            DAG, direct acyclic graph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7" name="16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335932" y="1027081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927"/>
    </mc:Choice>
    <mc:Fallback>
      <p:transition spd="slow" advTm="169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Representação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conhecimento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com DAG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80242" y="1622108"/>
            <a:ext cx="4099490" cy="4721025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5459767" y="2459504"/>
            <a:ext cx="26100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/>
          </a:p>
          <a:p>
            <a:r>
              <a:rPr lang="en-US" sz="2400" dirty="0"/>
              <a:t>b = f1(a, c)</a:t>
            </a:r>
            <a:endParaRPr lang="en-US" sz="2400" dirty="0"/>
          </a:p>
          <a:p>
            <a:r>
              <a:rPr lang="en-US" sz="2400" dirty="0"/>
              <a:t>c = f2(d, e) </a:t>
            </a:r>
            <a:endParaRPr lang="en-US" sz="2400" dirty="0"/>
          </a:p>
          <a:p>
            <a:endParaRPr lang="en-US" sz="36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5" name="1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02158" y="131730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882"/>
    </mc:Choice>
    <mc:Fallback>
      <p:transition spd="slow" advTm="158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Algoritmo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PC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Marcador de Posição de Conteúdo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62866" y="1690688"/>
            <a:ext cx="3784833" cy="4351338"/>
          </a:xfr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249" y="2059619"/>
            <a:ext cx="5537903" cy="2933281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347534" y="2050741"/>
            <a:ext cx="1388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PC algorithm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847" y="3928501"/>
            <a:ext cx="1769537" cy="7598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8" name="18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785629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250"/>
    </mc:Choice>
    <mc:Fallback>
      <p:transition spd="slow" advTm="40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Causalidade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1354" y="1372865"/>
            <a:ext cx="11572453" cy="4903648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5" name="19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87487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192"/>
    </mc:Choice>
    <mc:Fallback>
      <p:transition spd="slow" advTm="471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1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Sequência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Ciência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758937" y="1840205"/>
            <a:ext cx="5769438" cy="3700210"/>
            <a:chOff x="1782393" y="2131114"/>
            <a:chExt cx="5769438" cy="3700210"/>
          </a:xfrm>
        </p:grpSpPr>
        <p:sp>
          <p:nvSpPr>
            <p:cNvPr id="3" name="CaixaDeTexto 2"/>
            <p:cNvSpPr txBox="1"/>
            <p:nvPr/>
          </p:nvSpPr>
          <p:spPr>
            <a:xfrm>
              <a:off x="1782393" y="5184993"/>
              <a:ext cx="57647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                         </a:t>
              </a:r>
              <a:r>
                <a:rPr lang="en-US" noProof="1"/>
                <a:t>information           knowledge                 impact </a:t>
              </a:r>
              <a:endParaRPr lang="en-US" noProof="1"/>
            </a:p>
            <a:p>
              <a:r>
                <a:rPr lang="pt-PT" dirty="0"/>
                <a:t>                                                                   </a:t>
              </a:r>
              <a:endParaRPr lang="pt-PT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083732" y="2131114"/>
              <a:ext cx="4468099" cy="3053879"/>
              <a:chOff x="3802824" y="1484783"/>
              <a:chExt cx="4468099" cy="3053879"/>
            </a:xfrm>
          </p:grpSpPr>
          <p:sp>
            <p:nvSpPr>
              <p:cNvPr id="4" name="CaixaDeTexto 3"/>
              <p:cNvSpPr txBox="1"/>
              <p:nvPr/>
            </p:nvSpPr>
            <p:spPr>
              <a:xfrm>
                <a:off x="3836824" y="1484783"/>
                <a:ext cx="443409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  1                                2                                3 </a:t>
                </a:r>
                <a:endParaRPr lang="en-US" dirty="0"/>
              </a:p>
              <a:p>
                <a:r>
                  <a:rPr lang="en-US" dirty="0"/>
                  <a:t>Data                       Models                      Domain</a:t>
                </a:r>
                <a:endParaRPr lang="en-US" dirty="0"/>
              </a:p>
              <a:p>
                <a:r>
                  <a:rPr lang="en-US" dirty="0"/>
                  <a:t>                                                                  </a:t>
                </a:r>
                <a:endParaRPr lang="en-US" dirty="0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3802824" y="2319337"/>
                <a:ext cx="4343400" cy="2219325"/>
              </a:xfrm>
              <a:prstGeom prst="rect">
                <a:avLst/>
              </a:prstGeom>
            </p:spPr>
          </p:pic>
        </p:grpSp>
      </p:grpSp>
      <p:sp>
        <p:nvSpPr>
          <p:cNvPr id="10" name="Rectangle 9"/>
          <p:cNvSpPr/>
          <p:nvPr/>
        </p:nvSpPr>
        <p:spPr>
          <a:xfrm>
            <a:off x="7254536" y="1813635"/>
            <a:ext cx="1660125" cy="73817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7" name="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386"/>
    </mc:Choice>
    <mc:Fallback>
      <p:transition spd="slow" advTm="273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8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4.1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correlação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não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é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causalidade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correlação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não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é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causalidade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7830" y="2044146"/>
            <a:ext cx="11206418" cy="44487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17685" y="2044146"/>
            <a:ext cx="149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(video games)</a:t>
            </a:r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32948" y="99619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2912"/>
    </mc:Choice>
    <mc:Fallback>
      <p:transition spd="slow" advTm="629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9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correlação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não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é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causalidade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14219" y="5419594"/>
            <a:ext cx="3731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Temperature is a Confounder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6116" y="2068709"/>
            <a:ext cx="4766237" cy="21836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009" y="1532461"/>
            <a:ext cx="5095875" cy="395287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8626182" y="3080552"/>
            <a:ext cx="0" cy="1242873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626182" y="3471155"/>
            <a:ext cx="363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?</a:t>
            </a:r>
            <a:endParaRPr lang="en-US" sz="2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666284" y="106786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590"/>
    </mc:Choice>
    <mc:Fallback>
      <p:transition spd="slow" advTm="455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5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São as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cegonhas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que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trazem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os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bebés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5101" y="1413260"/>
            <a:ext cx="8296275" cy="484822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00729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200"/>
    </mc:Choice>
    <mc:Fallback>
      <p:transition spd="slow" advTm="12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São as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cegonhas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que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trazem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os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bebés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0226" y="1444625"/>
            <a:ext cx="10134600" cy="504825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30026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284"/>
    </mc:Choice>
    <mc:Fallback>
      <p:transition spd="slow" advTm="182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Princípio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da Causa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Comum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8452" y="1775487"/>
            <a:ext cx="9715500" cy="463867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953941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77"/>
    </mc:Choice>
    <mc:Fallback>
      <p:transition spd="slow" advTm="297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Mediador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2289" y="2195837"/>
            <a:ext cx="4028982" cy="28343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905152"/>
            <a:ext cx="4500280" cy="1125070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 flipV="1">
            <a:off x="7288975" y="3481636"/>
            <a:ext cx="818186" cy="71810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8154646" y="3516653"/>
            <a:ext cx="936104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919607" y="3039655"/>
            <a:ext cx="45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en-US" dirty="0"/>
          </a:p>
        </p:txBody>
      </p:sp>
      <p:pic>
        <p:nvPicPr>
          <p:cNvPr id="3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2289" y="5341721"/>
            <a:ext cx="3788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0" u="none" strike="noStrike" baseline="0" dirty="0">
                <a:latin typeface="Helvetica-Bold"/>
              </a:rPr>
              <a:t>Dr. James Lind credited with the </a:t>
            </a:r>
            <a:endParaRPr lang="en-US" sz="1800" b="1" i="0" u="none" strike="noStrike" baseline="0" dirty="0">
              <a:latin typeface="Helvetica-Bold"/>
            </a:endParaRPr>
          </a:p>
          <a:p>
            <a:r>
              <a:rPr lang="en-US" sz="1800" b="1" i="0" u="none" strike="noStrike" baseline="0" dirty="0">
                <a:latin typeface="Helvetica-Bold"/>
              </a:rPr>
              <a:t>first clinical trial in 1747</a:t>
            </a:r>
            <a:endParaRPr lang="en-US" dirty="0"/>
          </a:p>
        </p:txBody>
      </p:sp>
      <p:pic>
        <p:nvPicPr>
          <p:cNvPr id="6" name="9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69732" y="99619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862"/>
    </mc:Choice>
    <mc:Fallback>
      <p:transition spd="slow" advTm="738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1793</Words>
  <Application>WPS Presentation</Application>
  <PresentationFormat>Widescreen</PresentationFormat>
  <Paragraphs>104</Paragraphs>
  <Slides>20</Slides>
  <Notes>2</Notes>
  <HiddenSlides>0</HiddenSlides>
  <MMClips>16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SimSun</vt:lpstr>
      <vt:lpstr>Wingdings</vt:lpstr>
      <vt:lpstr>Helvetica-Bold</vt:lpstr>
      <vt:lpstr>Segoe Print</vt:lpstr>
      <vt:lpstr>Calibri Light</vt:lpstr>
      <vt:lpstr>Calibri</vt:lpstr>
      <vt:lpstr>Microsoft YaHei</vt:lpstr>
      <vt:lpstr>Arial Unicode MS</vt:lpstr>
      <vt:lpstr>Office Theme</vt:lpstr>
      <vt:lpstr>4 Causalidade</vt:lpstr>
      <vt:lpstr>Sequência da Ciência dos Dados</vt:lpstr>
      <vt:lpstr>4.1 correlação não é causalidade</vt:lpstr>
      <vt:lpstr>correlação não é causalidade</vt:lpstr>
      <vt:lpstr>correlação não é causalidade</vt:lpstr>
      <vt:lpstr>São as cegonhas que trazem os bebés?</vt:lpstr>
      <vt:lpstr>São as cegonhas que trazem os bebés?</vt:lpstr>
      <vt:lpstr>Princípio da Causa Comum</vt:lpstr>
      <vt:lpstr>Mediador</vt:lpstr>
      <vt:lpstr>Y=f(X,T)</vt:lpstr>
      <vt:lpstr>Correlação não é causalidade</vt:lpstr>
      <vt:lpstr>Livro do porquê: revolução causal (2018)</vt:lpstr>
      <vt:lpstr>PowerPoint 演示文稿</vt:lpstr>
      <vt:lpstr>Intervenção, experimentação, tratamento</vt:lpstr>
      <vt:lpstr>4.2 Descoberta Causal</vt:lpstr>
      <vt:lpstr>Descoberta Causal: ideia básica</vt:lpstr>
      <vt:lpstr>Representação do conhecimento com DAG</vt:lpstr>
      <vt:lpstr>Algoritmo PC</vt:lpstr>
      <vt:lpstr>Causalidade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Manuel Pereira Sales Cavique Santos</dc:creator>
  <cp:lastModifiedBy>casseiceiro</cp:lastModifiedBy>
  <cp:revision>33</cp:revision>
  <dcterms:created xsi:type="dcterms:W3CDTF">2022-05-31T10:03:00Z</dcterms:created>
  <dcterms:modified xsi:type="dcterms:W3CDTF">2023-01-19T11:29:14Z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ICV" pid="2">
    <vt:lpwstr>BCEC7F498B1A42F7919C02BFDE806EB4</vt:lpwstr>
  </property>
  <property fmtid="{D5CDD505-2E9C-101B-9397-08002B2CF9AE}" name="KSOProductBuildVer" pid="3">
    <vt:lpwstr>2070-11.2.0.11042</vt:lpwstr>
  </property>
  <property fmtid="{D5CDD505-2E9C-101B-9397-08002B2CF9AE}" name="NXPowerLiteLastOptimized" pid="4">
    <vt:lpwstr>12917910</vt:lpwstr>
  </property>
  <property fmtid="{D5CDD505-2E9C-101B-9397-08002B2CF9AE}" name="NXPowerLiteSettings" pid="5">
    <vt:lpwstr>F7000400038000</vt:lpwstr>
  </property>
  <property fmtid="{D5CDD505-2E9C-101B-9397-08002B2CF9AE}" name="NXPowerLiteVersion" pid="6">
    <vt:lpwstr>S9.2.0</vt:lpwstr>
  </property>
</Properties>
</file>