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9" r:id="rId4"/>
    <p:sldId id="276" r:id="rId5"/>
    <p:sldId id="262" r:id="rId6"/>
    <p:sldId id="270" r:id="rId7"/>
    <p:sldId id="277" r:id="rId8"/>
    <p:sldId id="264" r:id="rId9"/>
    <p:sldId id="280" r:id="rId10"/>
    <p:sldId id="265" r:id="rId11"/>
    <p:sldId id="278" r:id="rId12"/>
    <p:sldId id="279" r:id="rId13"/>
    <p:sldId id="281" r:id="rId14"/>
    <p:sldId id="282" r:id="rId15"/>
    <p:sldId id="283" r:id="rId16"/>
    <p:sldId id="284" r:id="rId17"/>
    <p:sldId id="285" r:id="rId18"/>
    <p:sldId id="286" r:id="rId19"/>
  </p:sldIdLst>
  <p:sldSz cx="9145588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99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6408" autoAdjust="0"/>
  </p:normalViewPr>
  <p:slideViewPr>
    <p:cSldViewPr>
      <p:cViewPr>
        <p:scale>
          <a:sx n="70" d="100"/>
          <a:sy n="70" d="100"/>
        </p:scale>
        <p:origin x="-516" y="-180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J:\Est&#225;gio%202013\Pesquisa%20PIBIC%20-%20Question&#225;rio%20Docentes\Planilha%20professores%20-%20com%20gr&#225;ficos%20ultima%20modif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100">
                <a:latin typeface="Arial" pitchFamily="34" charset="0"/>
                <a:cs typeface="Arial" pitchFamily="34" charset="0"/>
              </a:rPr>
              <a:t>Os </a:t>
            </a:r>
            <a:r>
              <a:rPr lang="en-US" sz="1100" baseline="0">
                <a:latin typeface="Arial" pitchFamily="34" charset="0"/>
                <a:cs typeface="Arial" pitchFamily="34" charset="0"/>
              </a:rPr>
              <a:t>alunos apresentaram maior dificuldade</a:t>
            </a:r>
            <a:r>
              <a:rPr lang="en-US" sz="1600" baseline="0"/>
              <a:t>:</a:t>
            </a:r>
            <a:endParaRPr lang="en-US" sz="160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 4'!$B$1</c:f>
              <c:strCache>
                <c:ptCount val="1"/>
                <c:pt idx="0">
                  <c:v>Média</c:v>
                </c:pt>
              </c:strCache>
            </c:strRef>
          </c:tx>
          <c:invertIfNegative val="0"/>
          <c:cat>
            <c:strRef>
              <c:f>'Q 4'!$A$2:$A$6</c:f>
              <c:strCache>
                <c:ptCount val="5"/>
                <c:pt idx="0">
                  <c:v>Identificação de uma problemática</c:v>
                </c:pt>
                <c:pt idx="1">
                  <c:v>Definição dos objetivos</c:v>
                </c:pt>
                <c:pt idx="2">
                  <c:v>Desenvolvimento da fundamentação teórica</c:v>
                </c:pt>
                <c:pt idx="3">
                  <c:v>Estabelecimento dos procedimentos metodológicos</c:v>
                </c:pt>
                <c:pt idx="4">
                  <c:v>Apresentação de uma análise consistente dos dados</c:v>
                </c:pt>
              </c:strCache>
            </c:strRef>
          </c:cat>
          <c:val>
            <c:numRef>
              <c:f>'Q 4'!$B$2:$B$6</c:f>
              <c:numCache>
                <c:formatCode>General</c:formatCode>
                <c:ptCount val="5"/>
                <c:pt idx="0">
                  <c:v>2.66</c:v>
                </c:pt>
                <c:pt idx="1">
                  <c:v>3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7590784"/>
        <c:axId val="67625344"/>
      </c:barChart>
      <c:catAx>
        <c:axId val="67590784"/>
        <c:scaling>
          <c:orientation val="minMax"/>
        </c:scaling>
        <c:delete val="0"/>
        <c:axPos val="b"/>
        <c:majorTickMark val="none"/>
        <c:minorTickMark val="none"/>
        <c:tickLblPos val="nextTo"/>
        <c:crossAx val="67625344"/>
        <c:crosses val="autoZero"/>
        <c:auto val="1"/>
        <c:lblAlgn val="ctr"/>
        <c:lblOffset val="100"/>
        <c:noMultiLvlLbl val="0"/>
      </c:catAx>
      <c:valAx>
        <c:axId val="676253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6759078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914E2-DFB4-49EF-AD33-522A3739F8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C0BE8A8-EEA4-4E23-9826-13986757C666}">
      <dgm:prSet phldrT="[Texto]" custT="1"/>
      <dgm:spPr/>
      <dgm:t>
        <a:bodyPr/>
        <a:lstStyle/>
        <a:p>
          <a:pPr algn="ctr"/>
          <a:r>
            <a:rPr lang="es-ES_tradnl" sz="3200" dirty="0" smtClean="0"/>
            <a:t>Cuidado extra para </a:t>
          </a:r>
          <a:r>
            <a:rPr lang="es-ES_tradnl" sz="3200" dirty="0" err="1" smtClean="0"/>
            <a:t>fugir</a:t>
          </a:r>
          <a:r>
            <a:rPr lang="es-ES_tradnl" sz="3200" dirty="0" smtClean="0"/>
            <a:t> do </a:t>
          </a:r>
          <a:r>
            <a:rPr lang="es-ES_tradnl" sz="3200" dirty="0" err="1" smtClean="0"/>
            <a:t>copismo</a:t>
          </a:r>
          <a:r>
            <a:rPr lang="es-ES_tradnl" sz="3200" dirty="0" smtClean="0"/>
            <a:t>!!!!</a:t>
          </a:r>
          <a:endParaRPr lang="pt-BR" sz="3200" dirty="0"/>
        </a:p>
      </dgm:t>
    </dgm:pt>
    <dgm:pt modelId="{D652D9E2-DAC3-4160-AC26-50A6E92AD8F2}" type="parTrans" cxnId="{5ACB0DFF-49F8-4D73-8570-3F62448E66FE}">
      <dgm:prSet/>
      <dgm:spPr/>
      <dgm:t>
        <a:bodyPr/>
        <a:lstStyle/>
        <a:p>
          <a:endParaRPr lang="pt-BR"/>
        </a:p>
      </dgm:t>
    </dgm:pt>
    <dgm:pt modelId="{8C7A1B7B-6986-4BFB-86BA-D12637DB1E10}" type="sibTrans" cxnId="{5ACB0DFF-49F8-4D73-8570-3F62448E66FE}">
      <dgm:prSet/>
      <dgm:spPr/>
      <dgm:t>
        <a:bodyPr/>
        <a:lstStyle/>
        <a:p>
          <a:endParaRPr lang="pt-BR"/>
        </a:p>
      </dgm:t>
    </dgm:pt>
    <dgm:pt modelId="{BA0426FE-73CD-4150-AE10-5E695165D6A6}" type="pres">
      <dgm:prSet presAssocID="{5D4914E2-DFB4-49EF-AD33-522A3739F8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8595ABA-8C64-427A-86D0-2B2A19F0FB38}" type="pres">
      <dgm:prSet presAssocID="{BC0BE8A8-EEA4-4E23-9826-13986757C666}" presName="parentText" presStyleLbl="node1" presStyleIdx="0" presStyleCnt="1" custLinFactY="100000" custLinFactNeighborX="-784" custLinFactNeighborY="131805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EDA38697-9B1C-44B9-B6D1-A4402E1B1778}" type="presOf" srcId="{BC0BE8A8-EEA4-4E23-9826-13986757C666}" destId="{28595ABA-8C64-427A-86D0-2B2A19F0FB38}" srcOrd="0" destOrd="0" presId="urn:microsoft.com/office/officeart/2005/8/layout/vList2"/>
    <dgm:cxn modelId="{8AF114B3-2A83-4282-AD3C-52A1AC31904F}" type="presOf" srcId="{5D4914E2-DFB4-49EF-AD33-522A3739F813}" destId="{BA0426FE-73CD-4150-AE10-5E695165D6A6}" srcOrd="0" destOrd="0" presId="urn:microsoft.com/office/officeart/2005/8/layout/vList2"/>
    <dgm:cxn modelId="{5ACB0DFF-49F8-4D73-8570-3F62448E66FE}" srcId="{5D4914E2-DFB4-49EF-AD33-522A3739F813}" destId="{BC0BE8A8-EEA4-4E23-9826-13986757C666}" srcOrd="0" destOrd="0" parTransId="{D652D9E2-DAC3-4160-AC26-50A6E92AD8F2}" sibTransId="{8C7A1B7B-6986-4BFB-86BA-D12637DB1E10}"/>
    <dgm:cxn modelId="{A346A9E6-9820-47DB-86D9-3BB3A885505E}" type="presParOf" srcId="{BA0426FE-73CD-4150-AE10-5E695165D6A6}" destId="{28595ABA-8C64-427A-86D0-2B2A19F0FB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14BEE3-3CE3-4397-941F-6DAAC9127D4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CBD905A-D65D-4B89-89E3-169197A0AD2A}">
      <dgm:prSet phldrT="[Texto]"/>
      <dgm:spPr/>
      <dgm:t>
        <a:bodyPr/>
        <a:lstStyle/>
        <a:p>
          <a:r>
            <a:rPr lang="es-ES_tradnl" dirty="0" smtClean="0"/>
            <a:t>Docente</a:t>
          </a:r>
          <a:endParaRPr lang="pt-BR" dirty="0"/>
        </a:p>
      </dgm:t>
    </dgm:pt>
    <dgm:pt modelId="{93AD2891-DC0C-404D-9448-CDE5DC86F495}" type="parTrans" cxnId="{88D32E26-EE5F-437F-B6BF-12562B31FEFB}">
      <dgm:prSet/>
      <dgm:spPr/>
      <dgm:t>
        <a:bodyPr/>
        <a:lstStyle/>
        <a:p>
          <a:endParaRPr lang="pt-BR"/>
        </a:p>
      </dgm:t>
    </dgm:pt>
    <dgm:pt modelId="{9DF749AB-D8BA-40C5-BB37-FDA1DA940205}" type="sibTrans" cxnId="{88D32E26-EE5F-437F-B6BF-12562B31FEFB}">
      <dgm:prSet/>
      <dgm:spPr/>
      <dgm:t>
        <a:bodyPr/>
        <a:lstStyle/>
        <a:p>
          <a:endParaRPr lang="pt-BR"/>
        </a:p>
      </dgm:t>
    </dgm:pt>
    <dgm:pt modelId="{E9DE94DC-ABBB-4735-9709-330988E9DF02}">
      <dgm:prSet phldrT="[Texto]"/>
      <dgm:spPr/>
      <dgm:t>
        <a:bodyPr/>
        <a:lstStyle/>
        <a:p>
          <a:r>
            <a:rPr lang="pt-BR" dirty="0" smtClean="0"/>
            <a:t>manter uma rotina de trabalho com o aluno ao longo do desenvolvimento do TCC;</a:t>
          </a:r>
          <a:endParaRPr lang="pt-BR" dirty="0"/>
        </a:p>
      </dgm:t>
    </dgm:pt>
    <dgm:pt modelId="{B51EE70A-AC01-4996-B935-7A4AF279EA4A}" type="parTrans" cxnId="{B6C41B69-B942-4844-8EA1-ED24B65919D3}">
      <dgm:prSet/>
      <dgm:spPr/>
      <dgm:t>
        <a:bodyPr/>
        <a:lstStyle/>
        <a:p>
          <a:endParaRPr lang="pt-BR"/>
        </a:p>
      </dgm:t>
    </dgm:pt>
    <dgm:pt modelId="{FC769A73-B1EB-4466-A5BC-A08969ACAEB7}" type="sibTrans" cxnId="{B6C41B69-B942-4844-8EA1-ED24B65919D3}">
      <dgm:prSet/>
      <dgm:spPr/>
      <dgm:t>
        <a:bodyPr/>
        <a:lstStyle/>
        <a:p>
          <a:endParaRPr lang="pt-BR"/>
        </a:p>
      </dgm:t>
    </dgm:pt>
    <dgm:pt modelId="{21B13305-4BCA-4FD5-AC96-A4D8FC2A5121}">
      <dgm:prSet phldrT="[Texto]"/>
      <dgm:spPr/>
      <dgm:t>
        <a:bodyPr/>
        <a:lstStyle/>
        <a:p>
          <a:r>
            <a:rPr lang="es-ES_tradnl" dirty="0" smtClean="0"/>
            <a:t>Discente</a:t>
          </a:r>
          <a:endParaRPr lang="pt-BR" dirty="0"/>
        </a:p>
      </dgm:t>
    </dgm:pt>
    <dgm:pt modelId="{F4588423-5F30-418A-BC29-14C5AA596E7E}" type="parTrans" cxnId="{B238F441-F5D5-446A-9D82-BA38019C707F}">
      <dgm:prSet/>
      <dgm:spPr/>
      <dgm:t>
        <a:bodyPr/>
        <a:lstStyle/>
        <a:p>
          <a:endParaRPr lang="pt-BR"/>
        </a:p>
      </dgm:t>
    </dgm:pt>
    <dgm:pt modelId="{D8CCB823-B4DB-4F7E-BB39-042718AEA0BD}" type="sibTrans" cxnId="{B238F441-F5D5-446A-9D82-BA38019C707F}">
      <dgm:prSet/>
      <dgm:spPr/>
      <dgm:t>
        <a:bodyPr/>
        <a:lstStyle/>
        <a:p>
          <a:endParaRPr lang="pt-BR"/>
        </a:p>
      </dgm:t>
    </dgm:pt>
    <dgm:pt modelId="{4B9C0601-6AEB-4124-BDBF-E7B2D373686F}">
      <dgm:prSet phldrT="[Texto]"/>
      <dgm:spPr/>
      <dgm:t>
        <a:bodyPr/>
        <a:lstStyle/>
        <a:p>
          <a:r>
            <a:rPr lang="pt-BR" dirty="0" smtClean="0"/>
            <a:t>dificuldade em manter uma rotina de trabalho;</a:t>
          </a:r>
          <a:endParaRPr lang="pt-BR" dirty="0"/>
        </a:p>
      </dgm:t>
    </dgm:pt>
    <dgm:pt modelId="{5EC7C2CA-F7A0-4B5E-90DE-F979DD663455}" type="parTrans" cxnId="{10EFFA2E-5DB0-47F8-B66B-C597754ADB3E}">
      <dgm:prSet/>
      <dgm:spPr/>
      <dgm:t>
        <a:bodyPr/>
        <a:lstStyle/>
        <a:p>
          <a:endParaRPr lang="pt-BR"/>
        </a:p>
      </dgm:t>
    </dgm:pt>
    <dgm:pt modelId="{BCDAD406-94F8-4AE6-AA64-55B864D96412}" type="sibTrans" cxnId="{10EFFA2E-5DB0-47F8-B66B-C597754ADB3E}">
      <dgm:prSet/>
      <dgm:spPr/>
      <dgm:t>
        <a:bodyPr/>
        <a:lstStyle/>
        <a:p>
          <a:endParaRPr lang="pt-BR"/>
        </a:p>
      </dgm:t>
    </dgm:pt>
    <dgm:pt modelId="{B4301F0D-48C1-4CA5-BE51-D410EF3B293A}">
      <dgm:prSet phldrT="[Texto]"/>
      <dgm:spPr/>
      <dgm:t>
        <a:bodyPr/>
        <a:lstStyle/>
        <a:p>
          <a:r>
            <a:rPr lang="pt-BR" dirty="0" smtClean="0"/>
            <a:t>cumprimento dos prazos estabelecidos; </a:t>
          </a:r>
          <a:endParaRPr lang="pt-BR" dirty="0"/>
        </a:p>
      </dgm:t>
    </dgm:pt>
    <dgm:pt modelId="{93A740F4-B0B4-4549-B42A-F73649115F65}" type="parTrans" cxnId="{6CF4F049-EBFA-46E3-B816-299480768D8D}">
      <dgm:prSet/>
      <dgm:spPr/>
      <dgm:t>
        <a:bodyPr/>
        <a:lstStyle/>
        <a:p>
          <a:endParaRPr lang="pt-BR"/>
        </a:p>
      </dgm:t>
    </dgm:pt>
    <dgm:pt modelId="{217404BB-8357-4890-870F-A9DC2919D806}" type="sibTrans" cxnId="{6CF4F049-EBFA-46E3-B816-299480768D8D}">
      <dgm:prSet/>
      <dgm:spPr/>
      <dgm:t>
        <a:bodyPr/>
        <a:lstStyle/>
        <a:p>
          <a:endParaRPr lang="pt-BR"/>
        </a:p>
      </dgm:t>
    </dgm:pt>
    <dgm:pt modelId="{DFDFE639-EDE6-4C6B-A056-811A76F8F98E}">
      <dgm:prSet phldrT="[Texto]"/>
      <dgm:spPr/>
      <dgm:t>
        <a:bodyPr/>
        <a:lstStyle/>
        <a:p>
          <a:r>
            <a:rPr lang="pt-BR" dirty="0" smtClean="0"/>
            <a:t>fazer uso de recursos digitais;</a:t>
          </a:r>
          <a:endParaRPr lang="pt-BR" dirty="0"/>
        </a:p>
      </dgm:t>
    </dgm:pt>
    <dgm:pt modelId="{A78DFA2E-58CF-4B55-BB59-74406C8B5BCF}" type="parTrans" cxnId="{EE6E0866-37AE-40EF-A034-E94B9F199FF6}">
      <dgm:prSet/>
      <dgm:spPr/>
      <dgm:t>
        <a:bodyPr/>
        <a:lstStyle/>
        <a:p>
          <a:endParaRPr lang="pt-BR"/>
        </a:p>
      </dgm:t>
    </dgm:pt>
    <dgm:pt modelId="{8F86EF74-9088-4715-BD4E-97A2666A21AC}" type="sibTrans" cxnId="{EE6E0866-37AE-40EF-A034-E94B9F199FF6}">
      <dgm:prSet/>
      <dgm:spPr/>
      <dgm:t>
        <a:bodyPr/>
        <a:lstStyle/>
        <a:p>
          <a:endParaRPr lang="pt-BR"/>
        </a:p>
      </dgm:t>
    </dgm:pt>
    <dgm:pt modelId="{E8867345-7353-4662-86DC-9E7C7ACB80B3}">
      <dgm:prSet phldrT="[Texto]"/>
      <dgm:spPr/>
      <dgm:t>
        <a:bodyPr/>
        <a:lstStyle/>
        <a:p>
          <a:r>
            <a:rPr lang="pt-BR" dirty="0" smtClean="0"/>
            <a:t>estabelecer contato virtualmente.</a:t>
          </a:r>
          <a:endParaRPr lang="pt-BR" dirty="0"/>
        </a:p>
      </dgm:t>
    </dgm:pt>
    <dgm:pt modelId="{7F4B2D4A-4098-4536-877D-9DC0411B89D3}" type="parTrans" cxnId="{2288B174-0E0F-44E8-9463-D71124C72C22}">
      <dgm:prSet/>
      <dgm:spPr/>
      <dgm:t>
        <a:bodyPr/>
        <a:lstStyle/>
        <a:p>
          <a:endParaRPr lang="pt-BR"/>
        </a:p>
      </dgm:t>
    </dgm:pt>
    <dgm:pt modelId="{60E669CD-654B-4B47-B23D-4F28F6E5DFB0}" type="sibTrans" cxnId="{2288B174-0E0F-44E8-9463-D71124C72C22}">
      <dgm:prSet/>
      <dgm:spPr/>
      <dgm:t>
        <a:bodyPr/>
        <a:lstStyle/>
        <a:p>
          <a:endParaRPr lang="pt-BR"/>
        </a:p>
      </dgm:t>
    </dgm:pt>
    <dgm:pt modelId="{AA756F1D-D5A3-4398-B3E8-A2E12C2D613A}">
      <dgm:prSet phldrT="[Texto]"/>
      <dgm:spPr/>
      <dgm:t>
        <a:bodyPr/>
        <a:lstStyle/>
        <a:p>
          <a:r>
            <a:rPr lang="pt-BR" dirty="0" smtClean="0"/>
            <a:t>estabelecer contato com o orientador;</a:t>
          </a:r>
          <a:endParaRPr lang="pt-BR" dirty="0"/>
        </a:p>
      </dgm:t>
    </dgm:pt>
    <dgm:pt modelId="{6490661C-5226-413B-AFED-97C686CF3BDE}" type="parTrans" cxnId="{E81DFF4B-4129-4DC9-A598-72E88BCC91CE}">
      <dgm:prSet/>
      <dgm:spPr/>
      <dgm:t>
        <a:bodyPr/>
        <a:lstStyle/>
        <a:p>
          <a:endParaRPr lang="pt-BR"/>
        </a:p>
      </dgm:t>
    </dgm:pt>
    <dgm:pt modelId="{606368F4-D6E7-48BE-8E6D-9EDE820FAC88}" type="sibTrans" cxnId="{E81DFF4B-4129-4DC9-A598-72E88BCC91CE}">
      <dgm:prSet/>
      <dgm:spPr/>
      <dgm:t>
        <a:bodyPr/>
        <a:lstStyle/>
        <a:p>
          <a:endParaRPr lang="pt-BR"/>
        </a:p>
      </dgm:t>
    </dgm:pt>
    <dgm:pt modelId="{EBE4D11D-53EE-47E6-AC97-972684BB8507}">
      <dgm:prSet phldrT="[Texto]"/>
      <dgm:spPr/>
      <dgm:t>
        <a:bodyPr/>
        <a:lstStyle/>
        <a:p>
          <a:r>
            <a:rPr lang="pt-BR" dirty="0" smtClean="0"/>
            <a:t>alinhar a forma de trabalho;</a:t>
          </a:r>
          <a:endParaRPr lang="pt-BR" dirty="0"/>
        </a:p>
      </dgm:t>
    </dgm:pt>
    <dgm:pt modelId="{F99C7AD8-1021-4CA3-B52B-A7F61AF1D28E}" type="parTrans" cxnId="{DA7C1ECF-4E72-4A99-BECF-4CA7CE0C98FA}">
      <dgm:prSet/>
      <dgm:spPr/>
      <dgm:t>
        <a:bodyPr/>
        <a:lstStyle/>
        <a:p>
          <a:endParaRPr lang="pt-BR"/>
        </a:p>
      </dgm:t>
    </dgm:pt>
    <dgm:pt modelId="{E682F1F4-2A94-42D9-B2A9-2DE4A1566A54}" type="sibTrans" cxnId="{DA7C1ECF-4E72-4A99-BECF-4CA7CE0C98FA}">
      <dgm:prSet/>
      <dgm:spPr/>
      <dgm:t>
        <a:bodyPr/>
        <a:lstStyle/>
        <a:p>
          <a:endParaRPr lang="pt-BR"/>
        </a:p>
      </dgm:t>
    </dgm:pt>
    <dgm:pt modelId="{2A7E6855-CBC3-44FD-9961-C09A11A697C4}">
      <dgm:prSet phldrT="[Texto]"/>
      <dgm:spPr/>
      <dgm:t>
        <a:bodyPr/>
        <a:lstStyle/>
        <a:p>
          <a:r>
            <a:rPr lang="pt-BR" dirty="0" smtClean="0"/>
            <a:t>fazer uso dos recursos digitais.</a:t>
          </a:r>
          <a:endParaRPr lang="pt-BR" dirty="0"/>
        </a:p>
      </dgm:t>
    </dgm:pt>
    <dgm:pt modelId="{A895E2CD-A876-46C9-867B-C0016803D5AF}" type="parTrans" cxnId="{5C5E7499-A95B-4DAE-A74D-CBC96E56F983}">
      <dgm:prSet/>
      <dgm:spPr/>
      <dgm:t>
        <a:bodyPr/>
        <a:lstStyle/>
        <a:p>
          <a:endParaRPr lang="pt-BR"/>
        </a:p>
      </dgm:t>
    </dgm:pt>
    <dgm:pt modelId="{8FF814F3-47DD-4040-8896-A733DBD5A066}" type="sibTrans" cxnId="{5C5E7499-A95B-4DAE-A74D-CBC96E56F983}">
      <dgm:prSet/>
      <dgm:spPr/>
      <dgm:t>
        <a:bodyPr/>
        <a:lstStyle/>
        <a:p>
          <a:endParaRPr lang="pt-BR"/>
        </a:p>
      </dgm:t>
    </dgm:pt>
    <dgm:pt modelId="{FD033053-ED25-4D12-AB85-D1FD0182CC32}" type="pres">
      <dgm:prSet presAssocID="{F914BEE3-3CE3-4397-941F-6DAAC9127D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69495522-376D-471C-967A-B0ABAB814D5C}" type="pres">
      <dgm:prSet presAssocID="{DCBD905A-D65D-4B89-89E3-169197A0AD2A}" presName="composite" presStyleCnt="0"/>
      <dgm:spPr/>
    </dgm:pt>
    <dgm:pt modelId="{2917FF5E-D5F7-4978-A6E5-54C696DEC9E8}" type="pres">
      <dgm:prSet presAssocID="{DCBD905A-D65D-4B89-89E3-169197A0AD2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2122153-BD18-4438-B783-37A098BBD7F6}" type="pres">
      <dgm:prSet presAssocID="{DCBD905A-D65D-4B89-89E3-169197A0AD2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B66E39-424C-418C-A951-945257F2737C}" type="pres">
      <dgm:prSet presAssocID="{9DF749AB-D8BA-40C5-BB37-FDA1DA940205}" presName="space" presStyleCnt="0"/>
      <dgm:spPr/>
    </dgm:pt>
    <dgm:pt modelId="{FC3A3B8E-FC6B-454D-A54E-A5F5D445EFC7}" type="pres">
      <dgm:prSet presAssocID="{21B13305-4BCA-4FD5-AC96-A4D8FC2A5121}" presName="composite" presStyleCnt="0"/>
      <dgm:spPr/>
    </dgm:pt>
    <dgm:pt modelId="{65D52404-E76D-4249-956A-10A9DFEDD50F}" type="pres">
      <dgm:prSet presAssocID="{21B13305-4BCA-4FD5-AC96-A4D8FC2A512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6A3C6C2-B31C-4904-9EEA-DFF34F0FDC13}" type="pres">
      <dgm:prSet presAssocID="{21B13305-4BCA-4FD5-AC96-A4D8FC2A512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CF4F049-EBFA-46E3-B816-299480768D8D}" srcId="{DCBD905A-D65D-4B89-89E3-169197A0AD2A}" destId="{B4301F0D-48C1-4CA5-BE51-D410EF3B293A}" srcOrd="1" destOrd="0" parTransId="{93A740F4-B0B4-4549-B42A-F73649115F65}" sibTransId="{217404BB-8357-4890-870F-A9DC2919D806}"/>
    <dgm:cxn modelId="{B238F441-F5D5-446A-9D82-BA38019C707F}" srcId="{F914BEE3-3CE3-4397-941F-6DAAC9127D43}" destId="{21B13305-4BCA-4FD5-AC96-A4D8FC2A5121}" srcOrd="1" destOrd="0" parTransId="{F4588423-5F30-418A-BC29-14C5AA596E7E}" sibTransId="{D8CCB823-B4DB-4F7E-BB39-042718AEA0BD}"/>
    <dgm:cxn modelId="{EE6E0866-37AE-40EF-A034-E94B9F199FF6}" srcId="{DCBD905A-D65D-4B89-89E3-169197A0AD2A}" destId="{DFDFE639-EDE6-4C6B-A056-811A76F8F98E}" srcOrd="2" destOrd="0" parTransId="{A78DFA2E-58CF-4B55-BB59-74406C8B5BCF}" sibTransId="{8F86EF74-9088-4715-BD4E-97A2666A21AC}"/>
    <dgm:cxn modelId="{2288B174-0E0F-44E8-9463-D71124C72C22}" srcId="{DCBD905A-D65D-4B89-89E3-169197A0AD2A}" destId="{E8867345-7353-4662-86DC-9E7C7ACB80B3}" srcOrd="3" destOrd="0" parTransId="{7F4B2D4A-4098-4536-877D-9DC0411B89D3}" sibTransId="{60E669CD-654B-4B47-B23D-4F28F6E5DFB0}"/>
    <dgm:cxn modelId="{4D69E0D5-AA75-43F5-B909-681DCD30BB2D}" type="presOf" srcId="{F914BEE3-3CE3-4397-941F-6DAAC9127D43}" destId="{FD033053-ED25-4D12-AB85-D1FD0182CC32}" srcOrd="0" destOrd="0" presId="urn:microsoft.com/office/officeart/2005/8/layout/hList1"/>
    <dgm:cxn modelId="{E81DFF4B-4129-4DC9-A598-72E88BCC91CE}" srcId="{21B13305-4BCA-4FD5-AC96-A4D8FC2A5121}" destId="{AA756F1D-D5A3-4398-B3E8-A2E12C2D613A}" srcOrd="1" destOrd="0" parTransId="{6490661C-5226-413B-AFED-97C686CF3BDE}" sibTransId="{606368F4-D6E7-48BE-8E6D-9EDE820FAC88}"/>
    <dgm:cxn modelId="{4FC10426-7A1F-4C12-ACDA-7715E6430697}" type="presOf" srcId="{4B9C0601-6AEB-4124-BDBF-E7B2D373686F}" destId="{46A3C6C2-B31C-4904-9EEA-DFF34F0FDC13}" srcOrd="0" destOrd="0" presId="urn:microsoft.com/office/officeart/2005/8/layout/hList1"/>
    <dgm:cxn modelId="{5C5E7499-A95B-4DAE-A74D-CBC96E56F983}" srcId="{21B13305-4BCA-4FD5-AC96-A4D8FC2A5121}" destId="{2A7E6855-CBC3-44FD-9961-C09A11A697C4}" srcOrd="3" destOrd="0" parTransId="{A895E2CD-A876-46C9-867B-C0016803D5AF}" sibTransId="{8FF814F3-47DD-4040-8896-A733DBD5A066}"/>
    <dgm:cxn modelId="{89016B4E-FF22-4B42-A662-966CD0D7F68A}" type="presOf" srcId="{DFDFE639-EDE6-4C6B-A056-811A76F8F98E}" destId="{E2122153-BD18-4438-B783-37A098BBD7F6}" srcOrd="0" destOrd="2" presId="urn:microsoft.com/office/officeart/2005/8/layout/hList1"/>
    <dgm:cxn modelId="{C2B51F1C-4109-471F-84E7-6DA39E615E45}" type="presOf" srcId="{21B13305-4BCA-4FD5-AC96-A4D8FC2A5121}" destId="{65D52404-E76D-4249-956A-10A9DFEDD50F}" srcOrd="0" destOrd="0" presId="urn:microsoft.com/office/officeart/2005/8/layout/hList1"/>
    <dgm:cxn modelId="{89A2F10E-E9E4-43D8-90B8-3C7F74141C44}" type="presOf" srcId="{AA756F1D-D5A3-4398-B3E8-A2E12C2D613A}" destId="{46A3C6C2-B31C-4904-9EEA-DFF34F0FDC13}" srcOrd="0" destOrd="1" presId="urn:microsoft.com/office/officeart/2005/8/layout/hList1"/>
    <dgm:cxn modelId="{D04D8C22-1CAE-4CE6-9DB6-1430249F0B97}" type="presOf" srcId="{B4301F0D-48C1-4CA5-BE51-D410EF3B293A}" destId="{E2122153-BD18-4438-B783-37A098BBD7F6}" srcOrd="0" destOrd="1" presId="urn:microsoft.com/office/officeart/2005/8/layout/hList1"/>
    <dgm:cxn modelId="{B6C41B69-B942-4844-8EA1-ED24B65919D3}" srcId="{DCBD905A-D65D-4B89-89E3-169197A0AD2A}" destId="{E9DE94DC-ABBB-4735-9709-330988E9DF02}" srcOrd="0" destOrd="0" parTransId="{B51EE70A-AC01-4996-B935-7A4AF279EA4A}" sibTransId="{FC769A73-B1EB-4466-A5BC-A08969ACAEB7}"/>
    <dgm:cxn modelId="{10EFFA2E-5DB0-47F8-B66B-C597754ADB3E}" srcId="{21B13305-4BCA-4FD5-AC96-A4D8FC2A5121}" destId="{4B9C0601-6AEB-4124-BDBF-E7B2D373686F}" srcOrd="0" destOrd="0" parTransId="{5EC7C2CA-F7A0-4B5E-90DE-F979DD663455}" sibTransId="{BCDAD406-94F8-4AE6-AA64-55B864D96412}"/>
    <dgm:cxn modelId="{7D9BD331-B074-425F-9E37-6C530AEBE73D}" type="presOf" srcId="{EBE4D11D-53EE-47E6-AC97-972684BB8507}" destId="{46A3C6C2-B31C-4904-9EEA-DFF34F0FDC13}" srcOrd="0" destOrd="2" presId="urn:microsoft.com/office/officeart/2005/8/layout/hList1"/>
    <dgm:cxn modelId="{55915D01-9191-482A-B1A6-A71D96090318}" type="presOf" srcId="{2A7E6855-CBC3-44FD-9961-C09A11A697C4}" destId="{46A3C6C2-B31C-4904-9EEA-DFF34F0FDC13}" srcOrd="0" destOrd="3" presId="urn:microsoft.com/office/officeart/2005/8/layout/hList1"/>
    <dgm:cxn modelId="{F490F54A-2862-4C8A-B8E7-071ADA5A7CA3}" type="presOf" srcId="{E8867345-7353-4662-86DC-9E7C7ACB80B3}" destId="{E2122153-BD18-4438-B783-37A098BBD7F6}" srcOrd="0" destOrd="3" presId="urn:microsoft.com/office/officeart/2005/8/layout/hList1"/>
    <dgm:cxn modelId="{88D32E26-EE5F-437F-B6BF-12562B31FEFB}" srcId="{F914BEE3-3CE3-4397-941F-6DAAC9127D43}" destId="{DCBD905A-D65D-4B89-89E3-169197A0AD2A}" srcOrd="0" destOrd="0" parTransId="{93AD2891-DC0C-404D-9448-CDE5DC86F495}" sibTransId="{9DF749AB-D8BA-40C5-BB37-FDA1DA940205}"/>
    <dgm:cxn modelId="{DA7C1ECF-4E72-4A99-BECF-4CA7CE0C98FA}" srcId="{21B13305-4BCA-4FD5-AC96-A4D8FC2A5121}" destId="{EBE4D11D-53EE-47E6-AC97-972684BB8507}" srcOrd="2" destOrd="0" parTransId="{F99C7AD8-1021-4CA3-B52B-A7F61AF1D28E}" sibTransId="{E682F1F4-2A94-42D9-B2A9-2DE4A1566A54}"/>
    <dgm:cxn modelId="{3A126B4B-C73F-4408-AEDB-3C5F5AC2F5F2}" type="presOf" srcId="{DCBD905A-D65D-4B89-89E3-169197A0AD2A}" destId="{2917FF5E-D5F7-4978-A6E5-54C696DEC9E8}" srcOrd="0" destOrd="0" presId="urn:microsoft.com/office/officeart/2005/8/layout/hList1"/>
    <dgm:cxn modelId="{F6C2583A-931E-4EE3-9EE6-3EACBC219A30}" type="presOf" srcId="{E9DE94DC-ABBB-4735-9709-330988E9DF02}" destId="{E2122153-BD18-4438-B783-37A098BBD7F6}" srcOrd="0" destOrd="0" presId="urn:microsoft.com/office/officeart/2005/8/layout/hList1"/>
    <dgm:cxn modelId="{91D727BA-178B-4D25-B3FB-7AB752FC7FF4}" type="presParOf" srcId="{FD033053-ED25-4D12-AB85-D1FD0182CC32}" destId="{69495522-376D-471C-967A-B0ABAB814D5C}" srcOrd="0" destOrd="0" presId="urn:microsoft.com/office/officeart/2005/8/layout/hList1"/>
    <dgm:cxn modelId="{87A0EE21-858F-446F-9709-C39F1C5A26CD}" type="presParOf" srcId="{69495522-376D-471C-967A-B0ABAB814D5C}" destId="{2917FF5E-D5F7-4978-A6E5-54C696DEC9E8}" srcOrd="0" destOrd="0" presId="urn:microsoft.com/office/officeart/2005/8/layout/hList1"/>
    <dgm:cxn modelId="{1C83B20D-6897-4147-84D1-E022F5BA6AF6}" type="presParOf" srcId="{69495522-376D-471C-967A-B0ABAB814D5C}" destId="{E2122153-BD18-4438-B783-37A098BBD7F6}" srcOrd="1" destOrd="0" presId="urn:microsoft.com/office/officeart/2005/8/layout/hList1"/>
    <dgm:cxn modelId="{1A132C08-68FE-476C-BF27-33E465195322}" type="presParOf" srcId="{FD033053-ED25-4D12-AB85-D1FD0182CC32}" destId="{60B66E39-424C-418C-A951-945257F2737C}" srcOrd="1" destOrd="0" presId="urn:microsoft.com/office/officeart/2005/8/layout/hList1"/>
    <dgm:cxn modelId="{B90BF978-6592-4B7E-ABD9-B48328F09A8D}" type="presParOf" srcId="{FD033053-ED25-4D12-AB85-D1FD0182CC32}" destId="{FC3A3B8E-FC6B-454D-A54E-A5F5D445EFC7}" srcOrd="2" destOrd="0" presId="urn:microsoft.com/office/officeart/2005/8/layout/hList1"/>
    <dgm:cxn modelId="{EFB2DB8D-3A62-4F39-8ADA-92C024695000}" type="presParOf" srcId="{FC3A3B8E-FC6B-454D-A54E-A5F5D445EFC7}" destId="{65D52404-E76D-4249-956A-10A9DFEDD50F}" srcOrd="0" destOrd="0" presId="urn:microsoft.com/office/officeart/2005/8/layout/hList1"/>
    <dgm:cxn modelId="{8B48D766-D891-437D-A055-FCCAE93A3EB5}" type="presParOf" srcId="{FC3A3B8E-FC6B-454D-A54E-A5F5D445EFC7}" destId="{46A3C6C2-B31C-4904-9EEA-DFF34F0FDC1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11FDE5-48AB-4A39-B4BA-9885175C73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CC72927-9109-433C-9769-B854DC034322}">
      <dgm:prSet phldrT="[Texto]" custT="1"/>
      <dgm:spPr/>
      <dgm:t>
        <a:bodyPr/>
        <a:lstStyle/>
        <a:p>
          <a:pPr algn="ctr"/>
          <a:r>
            <a:rPr lang="pt-BR" sz="2400" dirty="0" smtClean="0"/>
            <a:t>Destaca-se aqui que o curso utiliza um ambiente virtual de aprendizagem que pode ser usado para troca de mensagens, troca de arquivos, fóruns, chats dentre outras possibilidades. No entanto apenas estes 11% indicaram seu uso efetivo para as orientações o que pode representar uma oportunidade de melhoria (Freitas, 2011).</a:t>
          </a:r>
        </a:p>
      </dgm:t>
    </dgm:pt>
    <dgm:pt modelId="{4897FB4F-72E0-4EC4-BA5F-6AE86AC86F22}" type="parTrans" cxnId="{DBFA8B08-0A32-4EF6-9755-AF0C84C19457}">
      <dgm:prSet/>
      <dgm:spPr/>
      <dgm:t>
        <a:bodyPr/>
        <a:lstStyle/>
        <a:p>
          <a:endParaRPr lang="pt-BR"/>
        </a:p>
      </dgm:t>
    </dgm:pt>
    <dgm:pt modelId="{24BA6533-2CBD-453B-854F-F667FE02C7C5}" type="sibTrans" cxnId="{DBFA8B08-0A32-4EF6-9755-AF0C84C19457}">
      <dgm:prSet/>
      <dgm:spPr/>
      <dgm:t>
        <a:bodyPr/>
        <a:lstStyle/>
        <a:p>
          <a:endParaRPr lang="pt-BR"/>
        </a:p>
      </dgm:t>
    </dgm:pt>
    <dgm:pt modelId="{A76F3FC5-1871-4D11-AA56-E1D6C2266F15}" type="pres">
      <dgm:prSet presAssocID="{8F11FDE5-48AB-4A39-B4BA-9885175C73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0C951E04-E697-45F8-B5F9-F309A95B7B12}" type="pres">
      <dgm:prSet presAssocID="{FCC72927-9109-433C-9769-B854DC034322}" presName="parentText" presStyleLbl="node1" presStyleIdx="0" presStyleCnt="1" custLinFactNeighborY="5084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BFA8B08-0A32-4EF6-9755-AF0C84C19457}" srcId="{8F11FDE5-48AB-4A39-B4BA-9885175C7300}" destId="{FCC72927-9109-433C-9769-B854DC034322}" srcOrd="0" destOrd="0" parTransId="{4897FB4F-72E0-4EC4-BA5F-6AE86AC86F22}" sibTransId="{24BA6533-2CBD-453B-854F-F667FE02C7C5}"/>
    <dgm:cxn modelId="{60AD9F20-AE1D-46CA-848C-4E1C2FAC84C7}" type="presOf" srcId="{FCC72927-9109-433C-9769-B854DC034322}" destId="{0C951E04-E697-45F8-B5F9-F309A95B7B12}" srcOrd="0" destOrd="0" presId="urn:microsoft.com/office/officeart/2005/8/layout/vList2"/>
    <dgm:cxn modelId="{FFAB4FA2-840E-45F8-8D0D-20CC7050281F}" type="presOf" srcId="{8F11FDE5-48AB-4A39-B4BA-9885175C7300}" destId="{A76F3FC5-1871-4D11-AA56-E1D6C2266F15}" srcOrd="0" destOrd="0" presId="urn:microsoft.com/office/officeart/2005/8/layout/vList2"/>
    <dgm:cxn modelId="{A2640714-0AC1-4161-BCAA-2FB4218C4051}" type="presParOf" srcId="{A76F3FC5-1871-4D11-AA56-E1D6C2266F15}" destId="{0C951E04-E697-45F8-B5F9-F309A95B7B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7DA4A6-240C-463D-87F8-691FF568622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A1925F3-F453-458D-B685-DA4E0C268AD4}">
      <dgm:prSet phldrT="[Texto]"/>
      <dgm:spPr/>
      <dgm:t>
        <a:bodyPr/>
        <a:lstStyle/>
        <a:p>
          <a:r>
            <a:rPr lang="es-ES_tradnl" dirty="0" smtClean="0"/>
            <a:t>Docentes</a:t>
          </a:r>
          <a:endParaRPr lang="pt-BR" dirty="0"/>
        </a:p>
      </dgm:t>
    </dgm:pt>
    <dgm:pt modelId="{E5D1762B-0889-4A98-9CCC-A09D3F9398FF}" type="parTrans" cxnId="{42AAC24C-3FB5-43E0-B8A6-4929343C2E08}">
      <dgm:prSet/>
      <dgm:spPr/>
      <dgm:t>
        <a:bodyPr/>
        <a:lstStyle/>
        <a:p>
          <a:endParaRPr lang="pt-BR"/>
        </a:p>
      </dgm:t>
    </dgm:pt>
    <dgm:pt modelId="{825C10EF-E90E-4A40-BF49-7A9E59EFDAAD}" type="sibTrans" cxnId="{42AAC24C-3FB5-43E0-B8A6-4929343C2E08}">
      <dgm:prSet/>
      <dgm:spPr/>
      <dgm:t>
        <a:bodyPr/>
        <a:lstStyle/>
        <a:p>
          <a:endParaRPr lang="pt-BR"/>
        </a:p>
      </dgm:t>
    </dgm:pt>
    <dgm:pt modelId="{7B26BE6D-CFAC-46ED-BFAA-7F6B96AC412C}">
      <dgm:prSet phldrT="[Texto]"/>
      <dgm:spPr/>
      <dgm:t>
        <a:bodyPr/>
        <a:lstStyle/>
        <a:p>
          <a:r>
            <a:rPr lang="pt-BR" dirty="0" smtClean="0"/>
            <a:t>A maioria (56%) alega ter sido procurada apenas nos prazos regulamentares de entrega de etapas da atividade, </a:t>
          </a:r>
          <a:endParaRPr lang="pt-BR" dirty="0"/>
        </a:p>
      </dgm:t>
    </dgm:pt>
    <dgm:pt modelId="{D766C722-CBC0-4969-B3AE-791F9A6C49FD}" type="parTrans" cxnId="{4F48CA81-9BC5-4495-86E1-674E073D52A0}">
      <dgm:prSet/>
      <dgm:spPr/>
      <dgm:t>
        <a:bodyPr/>
        <a:lstStyle/>
        <a:p>
          <a:endParaRPr lang="pt-BR"/>
        </a:p>
      </dgm:t>
    </dgm:pt>
    <dgm:pt modelId="{32030A41-EC12-46ED-851C-2A9A8285FBA8}" type="sibTrans" cxnId="{4F48CA81-9BC5-4495-86E1-674E073D52A0}">
      <dgm:prSet/>
      <dgm:spPr/>
      <dgm:t>
        <a:bodyPr/>
        <a:lstStyle/>
        <a:p>
          <a:endParaRPr lang="pt-BR"/>
        </a:p>
      </dgm:t>
    </dgm:pt>
    <dgm:pt modelId="{5EDA3EBA-F955-4177-BA1B-0323B15C3EF4}">
      <dgm:prSet phldrT="[Texto]"/>
      <dgm:spPr/>
      <dgm:t>
        <a:bodyPr/>
        <a:lstStyle/>
        <a:p>
          <a:r>
            <a:rPr lang="es-ES_tradnl" dirty="0" smtClean="0"/>
            <a:t>Discentes</a:t>
          </a:r>
          <a:endParaRPr lang="pt-BR" dirty="0"/>
        </a:p>
      </dgm:t>
    </dgm:pt>
    <dgm:pt modelId="{56B4AE84-750A-44E5-9FC8-4C277EACBA9A}" type="parTrans" cxnId="{1A4822C6-45E5-4A72-8E12-B797F15E863D}">
      <dgm:prSet/>
      <dgm:spPr/>
      <dgm:t>
        <a:bodyPr/>
        <a:lstStyle/>
        <a:p>
          <a:endParaRPr lang="pt-BR"/>
        </a:p>
      </dgm:t>
    </dgm:pt>
    <dgm:pt modelId="{A7CE4F69-FFB7-4F25-9CC8-434FA3B8EC1C}" type="sibTrans" cxnId="{1A4822C6-45E5-4A72-8E12-B797F15E863D}">
      <dgm:prSet/>
      <dgm:spPr/>
      <dgm:t>
        <a:bodyPr/>
        <a:lstStyle/>
        <a:p>
          <a:endParaRPr lang="pt-BR"/>
        </a:p>
      </dgm:t>
    </dgm:pt>
    <dgm:pt modelId="{226F4080-5697-40DC-BBAA-229A68B750D0}">
      <dgm:prSet phldrT="[Texto]"/>
      <dgm:spPr/>
      <dgm:t>
        <a:bodyPr/>
        <a:lstStyle/>
        <a:p>
          <a:r>
            <a:rPr lang="pt-BR" dirty="0" smtClean="0"/>
            <a:t>29,48% procuram seus orientadores semanalmente e</a:t>
          </a:r>
          <a:endParaRPr lang="pt-BR" dirty="0"/>
        </a:p>
      </dgm:t>
    </dgm:pt>
    <dgm:pt modelId="{A565CF5C-E6B3-4962-AA40-63BB2579D663}" type="parTrans" cxnId="{AF7E39DC-AF14-4B0C-A7D2-F94C5ED076EF}">
      <dgm:prSet/>
      <dgm:spPr/>
      <dgm:t>
        <a:bodyPr/>
        <a:lstStyle/>
        <a:p>
          <a:endParaRPr lang="pt-BR"/>
        </a:p>
      </dgm:t>
    </dgm:pt>
    <dgm:pt modelId="{5DEB6080-67BB-4996-8E2D-9D393CBA69D0}" type="sibTrans" cxnId="{AF7E39DC-AF14-4B0C-A7D2-F94C5ED076EF}">
      <dgm:prSet/>
      <dgm:spPr/>
      <dgm:t>
        <a:bodyPr/>
        <a:lstStyle/>
        <a:p>
          <a:endParaRPr lang="pt-BR"/>
        </a:p>
      </dgm:t>
    </dgm:pt>
    <dgm:pt modelId="{531E8EE9-7843-45EA-B1A7-BC0282A0D4C4}">
      <dgm:prSet phldrT="[Texto]"/>
      <dgm:spPr/>
      <dgm:t>
        <a:bodyPr/>
        <a:lstStyle/>
        <a:p>
          <a:r>
            <a:rPr lang="pt-BR" dirty="0" smtClean="0"/>
            <a:t>11% indicou um contato semanal com os alunos e</a:t>
          </a:r>
          <a:endParaRPr lang="pt-BR" dirty="0"/>
        </a:p>
      </dgm:t>
    </dgm:pt>
    <dgm:pt modelId="{7D38E8C7-3B7E-497C-A5CC-1DADE65E9397}" type="parTrans" cxnId="{4C3F1942-9EB2-4A87-9502-7C88B7E6DC95}">
      <dgm:prSet/>
      <dgm:spPr/>
      <dgm:t>
        <a:bodyPr/>
        <a:lstStyle/>
        <a:p>
          <a:endParaRPr lang="pt-BR"/>
        </a:p>
      </dgm:t>
    </dgm:pt>
    <dgm:pt modelId="{7CFDE9E8-27B8-47AB-871B-F514D656FF66}" type="sibTrans" cxnId="{4C3F1942-9EB2-4A87-9502-7C88B7E6DC95}">
      <dgm:prSet/>
      <dgm:spPr/>
      <dgm:t>
        <a:bodyPr/>
        <a:lstStyle/>
        <a:p>
          <a:endParaRPr lang="pt-BR"/>
        </a:p>
      </dgm:t>
    </dgm:pt>
    <dgm:pt modelId="{5A56773A-8BBA-4440-B296-1D17AA68327A}">
      <dgm:prSet phldrT="[Texto]"/>
      <dgm:spPr/>
      <dgm:t>
        <a:bodyPr/>
        <a:lstStyle/>
        <a:p>
          <a:r>
            <a:rPr lang="pt-BR" dirty="0" smtClean="0"/>
            <a:t>15% um contato quinzenal.  </a:t>
          </a:r>
          <a:endParaRPr lang="pt-BR" dirty="0"/>
        </a:p>
      </dgm:t>
    </dgm:pt>
    <dgm:pt modelId="{1B59F77D-96BB-40CB-A891-36A3B433B26E}" type="parTrans" cxnId="{A765E1C2-F7A5-4DEF-8E11-444B24FCFFDA}">
      <dgm:prSet/>
      <dgm:spPr/>
      <dgm:t>
        <a:bodyPr/>
        <a:lstStyle/>
        <a:p>
          <a:endParaRPr lang="pt-BR"/>
        </a:p>
      </dgm:t>
    </dgm:pt>
    <dgm:pt modelId="{1EC19CF8-4675-4151-AF7C-15F71A3C606E}" type="sibTrans" cxnId="{A765E1C2-F7A5-4DEF-8E11-444B24FCFFDA}">
      <dgm:prSet/>
      <dgm:spPr/>
      <dgm:t>
        <a:bodyPr/>
        <a:lstStyle/>
        <a:p>
          <a:endParaRPr lang="pt-BR"/>
        </a:p>
      </dgm:t>
    </dgm:pt>
    <dgm:pt modelId="{25D7F38D-B4DC-41DC-8F1E-F32EEC5E7685}">
      <dgm:prSet phldrT="[Texto]"/>
      <dgm:spPr/>
      <dgm:t>
        <a:bodyPr/>
        <a:lstStyle/>
        <a:p>
          <a:r>
            <a:rPr lang="pt-BR" dirty="0" smtClean="0"/>
            <a:t> 28,20% os procuram a cada quinzena. </a:t>
          </a:r>
          <a:endParaRPr lang="pt-BR" dirty="0"/>
        </a:p>
      </dgm:t>
    </dgm:pt>
    <dgm:pt modelId="{5EE58DB0-2052-4F6D-8A2E-8CA15424ADDD}" type="parTrans" cxnId="{39DF62CE-AE86-4CD3-B88B-1FE842EFB58D}">
      <dgm:prSet/>
      <dgm:spPr/>
      <dgm:t>
        <a:bodyPr/>
        <a:lstStyle/>
        <a:p>
          <a:endParaRPr lang="pt-BR"/>
        </a:p>
      </dgm:t>
    </dgm:pt>
    <dgm:pt modelId="{B12AE028-0259-44D9-900E-C4C2825D856F}" type="sibTrans" cxnId="{39DF62CE-AE86-4CD3-B88B-1FE842EFB58D}">
      <dgm:prSet/>
      <dgm:spPr/>
      <dgm:t>
        <a:bodyPr/>
        <a:lstStyle/>
        <a:p>
          <a:endParaRPr lang="pt-BR"/>
        </a:p>
      </dgm:t>
    </dgm:pt>
    <dgm:pt modelId="{FF6082F1-01C5-4D98-BCE0-C2C4547C2DA8}">
      <dgm:prSet phldrT="[Texto]"/>
      <dgm:spPr/>
      <dgm:t>
        <a:bodyPr/>
        <a:lstStyle/>
        <a:p>
          <a:endParaRPr lang="pt-BR" dirty="0"/>
        </a:p>
      </dgm:t>
    </dgm:pt>
    <dgm:pt modelId="{B40A21A5-2C59-496D-BEB3-CEB0D3E079CD}" type="parTrans" cxnId="{3DB4BE24-10AB-4B40-9C6C-DBE966CCC601}">
      <dgm:prSet/>
      <dgm:spPr/>
      <dgm:t>
        <a:bodyPr/>
        <a:lstStyle/>
        <a:p>
          <a:endParaRPr lang="pt-BR"/>
        </a:p>
      </dgm:t>
    </dgm:pt>
    <dgm:pt modelId="{27E065F4-1F87-4BC5-AEDA-5A5BC6420E10}" type="sibTrans" cxnId="{3DB4BE24-10AB-4B40-9C6C-DBE966CCC601}">
      <dgm:prSet/>
      <dgm:spPr/>
      <dgm:t>
        <a:bodyPr/>
        <a:lstStyle/>
        <a:p>
          <a:endParaRPr lang="pt-BR"/>
        </a:p>
      </dgm:t>
    </dgm:pt>
    <dgm:pt modelId="{751D742A-33DF-4FCC-833E-94719621178C}" type="pres">
      <dgm:prSet presAssocID="{A27DA4A6-240C-463D-87F8-691FF56862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6F3ACF37-B691-4149-9EF5-B8578681B850}" type="pres">
      <dgm:prSet presAssocID="{CA1925F3-F453-458D-B685-DA4E0C268AD4}" presName="composite" presStyleCnt="0"/>
      <dgm:spPr/>
    </dgm:pt>
    <dgm:pt modelId="{6CC20DEC-CC44-44E8-B4C4-83994CA8655E}" type="pres">
      <dgm:prSet presAssocID="{CA1925F3-F453-458D-B685-DA4E0C268AD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E95D572-96E4-46C4-89D6-B2373C06D0E6}" type="pres">
      <dgm:prSet presAssocID="{CA1925F3-F453-458D-B685-DA4E0C268AD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25B61F-9E38-4F20-A83C-67D36E30E0E8}" type="pres">
      <dgm:prSet presAssocID="{825C10EF-E90E-4A40-BF49-7A9E59EFDAAD}" presName="space" presStyleCnt="0"/>
      <dgm:spPr/>
    </dgm:pt>
    <dgm:pt modelId="{8668786A-E659-42FA-BF57-4EF36297377E}" type="pres">
      <dgm:prSet presAssocID="{5EDA3EBA-F955-4177-BA1B-0323B15C3EF4}" presName="composite" presStyleCnt="0"/>
      <dgm:spPr/>
    </dgm:pt>
    <dgm:pt modelId="{CC9BCEC8-9243-4484-BD47-15BB43E5D516}" type="pres">
      <dgm:prSet presAssocID="{5EDA3EBA-F955-4177-BA1B-0323B15C3EF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DCCC25-2952-4A2D-941E-FEAA52308479}" type="pres">
      <dgm:prSet presAssocID="{5EDA3EBA-F955-4177-BA1B-0323B15C3EF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7861099-29A9-4D1A-9544-466A402DC86D}" type="presOf" srcId="{226F4080-5697-40DC-BBAA-229A68B750D0}" destId="{09DCCC25-2952-4A2D-941E-FEAA52308479}" srcOrd="0" destOrd="0" presId="urn:microsoft.com/office/officeart/2005/8/layout/hList1"/>
    <dgm:cxn modelId="{4C3F1942-9EB2-4A87-9502-7C88B7E6DC95}" srcId="{CA1925F3-F453-458D-B685-DA4E0C268AD4}" destId="{531E8EE9-7843-45EA-B1A7-BC0282A0D4C4}" srcOrd="1" destOrd="0" parTransId="{7D38E8C7-3B7E-497C-A5CC-1DADE65E9397}" sibTransId="{7CFDE9E8-27B8-47AB-871B-F514D656FF66}"/>
    <dgm:cxn modelId="{BDEB8141-CB6B-43F6-B238-C77B49D32AF8}" type="presOf" srcId="{5EDA3EBA-F955-4177-BA1B-0323B15C3EF4}" destId="{CC9BCEC8-9243-4484-BD47-15BB43E5D516}" srcOrd="0" destOrd="0" presId="urn:microsoft.com/office/officeart/2005/8/layout/hList1"/>
    <dgm:cxn modelId="{42AAC24C-3FB5-43E0-B8A6-4929343C2E08}" srcId="{A27DA4A6-240C-463D-87F8-691FF5686221}" destId="{CA1925F3-F453-458D-B685-DA4E0C268AD4}" srcOrd="0" destOrd="0" parTransId="{E5D1762B-0889-4A98-9CCC-A09D3F9398FF}" sibTransId="{825C10EF-E90E-4A40-BF49-7A9E59EFDAAD}"/>
    <dgm:cxn modelId="{E7F1FDF4-C5C0-4914-AB90-82C1549C6D08}" type="presOf" srcId="{531E8EE9-7843-45EA-B1A7-BC0282A0D4C4}" destId="{5E95D572-96E4-46C4-89D6-B2373C06D0E6}" srcOrd="0" destOrd="1" presId="urn:microsoft.com/office/officeart/2005/8/layout/hList1"/>
    <dgm:cxn modelId="{A765E1C2-F7A5-4DEF-8E11-444B24FCFFDA}" srcId="{CA1925F3-F453-458D-B685-DA4E0C268AD4}" destId="{5A56773A-8BBA-4440-B296-1D17AA68327A}" srcOrd="2" destOrd="0" parTransId="{1B59F77D-96BB-40CB-A891-36A3B433B26E}" sibTransId="{1EC19CF8-4675-4151-AF7C-15F71A3C606E}"/>
    <dgm:cxn modelId="{39DF62CE-AE86-4CD3-B88B-1FE842EFB58D}" srcId="{5EDA3EBA-F955-4177-BA1B-0323B15C3EF4}" destId="{25D7F38D-B4DC-41DC-8F1E-F32EEC5E7685}" srcOrd="2" destOrd="0" parTransId="{5EE58DB0-2052-4F6D-8A2E-8CA15424ADDD}" sibTransId="{B12AE028-0259-44D9-900E-C4C2825D856F}"/>
    <dgm:cxn modelId="{3DB4BE24-10AB-4B40-9C6C-DBE966CCC601}" srcId="{5EDA3EBA-F955-4177-BA1B-0323B15C3EF4}" destId="{FF6082F1-01C5-4D98-BCE0-C2C4547C2DA8}" srcOrd="1" destOrd="0" parTransId="{B40A21A5-2C59-496D-BEB3-CEB0D3E079CD}" sibTransId="{27E065F4-1F87-4BC5-AEDA-5A5BC6420E10}"/>
    <dgm:cxn modelId="{CC75A0A8-4A52-4FC5-B052-41BD04C9A4A2}" type="presOf" srcId="{5A56773A-8BBA-4440-B296-1D17AA68327A}" destId="{5E95D572-96E4-46C4-89D6-B2373C06D0E6}" srcOrd="0" destOrd="2" presId="urn:microsoft.com/office/officeart/2005/8/layout/hList1"/>
    <dgm:cxn modelId="{32DB655F-0F7D-4130-98D4-E9BA5467D8C8}" type="presOf" srcId="{7B26BE6D-CFAC-46ED-BFAA-7F6B96AC412C}" destId="{5E95D572-96E4-46C4-89D6-B2373C06D0E6}" srcOrd="0" destOrd="0" presId="urn:microsoft.com/office/officeart/2005/8/layout/hList1"/>
    <dgm:cxn modelId="{D777B4A7-5D34-4A37-BC73-77F2B878A16F}" type="presOf" srcId="{25D7F38D-B4DC-41DC-8F1E-F32EEC5E7685}" destId="{09DCCC25-2952-4A2D-941E-FEAA52308479}" srcOrd="0" destOrd="2" presId="urn:microsoft.com/office/officeart/2005/8/layout/hList1"/>
    <dgm:cxn modelId="{4F48CA81-9BC5-4495-86E1-674E073D52A0}" srcId="{CA1925F3-F453-458D-B685-DA4E0C268AD4}" destId="{7B26BE6D-CFAC-46ED-BFAA-7F6B96AC412C}" srcOrd="0" destOrd="0" parTransId="{D766C722-CBC0-4969-B3AE-791F9A6C49FD}" sibTransId="{32030A41-EC12-46ED-851C-2A9A8285FBA8}"/>
    <dgm:cxn modelId="{AF7E39DC-AF14-4B0C-A7D2-F94C5ED076EF}" srcId="{5EDA3EBA-F955-4177-BA1B-0323B15C3EF4}" destId="{226F4080-5697-40DC-BBAA-229A68B750D0}" srcOrd="0" destOrd="0" parTransId="{A565CF5C-E6B3-4962-AA40-63BB2579D663}" sibTransId="{5DEB6080-67BB-4996-8E2D-9D393CBA69D0}"/>
    <dgm:cxn modelId="{06C41646-22F4-4B28-9716-11A7A1238DD1}" type="presOf" srcId="{CA1925F3-F453-458D-B685-DA4E0C268AD4}" destId="{6CC20DEC-CC44-44E8-B4C4-83994CA8655E}" srcOrd="0" destOrd="0" presId="urn:microsoft.com/office/officeart/2005/8/layout/hList1"/>
    <dgm:cxn modelId="{5C5A7B38-5A00-45FC-B739-C601354D7EF5}" type="presOf" srcId="{FF6082F1-01C5-4D98-BCE0-C2C4547C2DA8}" destId="{09DCCC25-2952-4A2D-941E-FEAA52308479}" srcOrd="0" destOrd="1" presId="urn:microsoft.com/office/officeart/2005/8/layout/hList1"/>
    <dgm:cxn modelId="{1A4822C6-45E5-4A72-8E12-B797F15E863D}" srcId="{A27DA4A6-240C-463D-87F8-691FF5686221}" destId="{5EDA3EBA-F955-4177-BA1B-0323B15C3EF4}" srcOrd="1" destOrd="0" parTransId="{56B4AE84-750A-44E5-9FC8-4C277EACBA9A}" sibTransId="{A7CE4F69-FFB7-4F25-9CC8-434FA3B8EC1C}"/>
    <dgm:cxn modelId="{475056F7-58DA-4B9F-BC76-5AA216F7B8C6}" type="presOf" srcId="{A27DA4A6-240C-463D-87F8-691FF5686221}" destId="{751D742A-33DF-4FCC-833E-94719621178C}" srcOrd="0" destOrd="0" presId="urn:microsoft.com/office/officeart/2005/8/layout/hList1"/>
    <dgm:cxn modelId="{F293E6B2-155B-4A5E-AE70-3CAD4C0DC0ED}" type="presParOf" srcId="{751D742A-33DF-4FCC-833E-94719621178C}" destId="{6F3ACF37-B691-4149-9EF5-B8578681B850}" srcOrd="0" destOrd="0" presId="urn:microsoft.com/office/officeart/2005/8/layout/hList1"/>
    <dgm:cxn modelId="{830C7841-DE7F-44BD-B43E-2186C852C97A}" type="presParOf" srcId="{6F3ACF37-B691-4149-9EF5-B8578681B850}" destId="{6CC20DEC-CC44-44E8-B4C4-83994CA8655E}" srcOrd="0" destOrd="0" presId="urn:microsoft.com/office/officeart/2005/8/layout/hList1"/>
    <dgm:cxn modelId="{FEAFF3F4-705B-4E46-97A9-8E756D733C1D}" type="presParOf" srcId="{6F3ACF37-B691-4149-9EF5-B8578681B850}" destId="{5E95D572-96E4-46C4-89D6-B2373C06D0E6}" srcOrd="1" destOrd="0" presId="urn:microsoft.com/office/officeart/2005/8/layout/hList1"/>
    <dgm:cxn modelId="{798CC8DF-4320-4311-B56B-147BCE1D7A1D}" type="presParOf" srcId="{751D742A-33DF-4FCC-833E-94719621178C}" destId="{9E25B61F-9E38-4F20-A83C-67D36E30E0E8}" srcOrd="1" destOrd="0" presId="urn:microsoft.com/office/officeart/2005/8/layout/hList1"/>
    <dgm:cxn modelId="{323CA4DD-AD5A-4E19-B97B-B7555565C3F6}" type="presParOf" srcId="{751D742A-33DF-4FCC-833E-94719621178C}" destId="{8668786A-E659-42FA-BF57-4EF36297377E}" srcOrd="2" destOrd="0" presId="urn:microsoft.com/office/officeart/2005/8/layout/hList1"/>
    <dgm:cxn modelId="{CCCE54DD-B1B0-4B68-B57C-057883C217F8}" type="presParOf" srcId="{8668786A-E659-42FA-BF57-4EF36297377E}" destId="{CC9BCEC8-9243-4484-BD47-15BB43E5D516}" srcOrd="0" destOrd="0" presId="urn:microsoft.com/office/officeart/2005/8/layout/hList1"/>
    <dgm:cxn modelId="{F766E3E7-4118-4879-AE63-A8DEAD3EB618}" type="presParOf" srcId="{8668786A-E659-42FA-BF57-4EF36297377E}" destId="{09DCCC25-2952-4A2D-941E-FEAA523084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A9138F-954D-48FB-9CCB-44B2C391ED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C78D9B9-30D0-45B6-B00B-3C093895BE85}">
      <dgm:prSet phldrT="[Texto]" custT="1"/>
      <dgm:spPr/>
      <dgm:t>
        <a:bodyPr/>
        <a:lstStyle/>
        <a:p>
          <a:pPr algn="ctr"/>
          <a:r>
            <a:rPr lang="es-ES_tradnl" sz="2400" u="none" dirty="0" smtClean="0"/>
            <a:t>Para os </a:t>
          </a:r>
          <a:r>
            <a:rPr lang="es-ES_tradnl" sz="2400" u="none" dirty="0" err="1" smtClean="0"/>
            <a:t>alunos</a:t>
          </a:r>
          <a:r>
            <a:rPr lang="es-ES_tradnl" sz="2400" u="none" dirty="0" smtClean="0"/>
            <a:t>, no </a:t>
          </a:r>
          <a:r>
            <a:rPr lang="es-ES_tradnl" sz="2400" u="none" dirty="0" err="1" smtClean="0"/>
            <a:t>entanto</a:t>
          </a:r>
          <a:r>
            <a:rPr lang="es-ES_tradnl" sz="2400" u="none" dirty="0" smtClean="0"/>
            <a:t>, a </a:t>
          </a:r>
          <a:r>
            <a:rPr lang="es-ES_tradnl" sz="2400" u="none" dirty="0" err="1" smtClean="0"/>
            <a:t>Identificaç</a:t>
          </a:r>
          <a:r>
            <a:rPr lang="pt-BR" sz="2400" u="none" dirty="0" smtClean="0"/>
            <a:t>ã</a:t>
          </a:r>
          <a:r>
            <a:rPr lang="es-ES_tradnl" sz="2400" u="none" dirty="0" smtClean="0"/>
            <a:t>o do problema é </a:t>
          </a:r>
          <a:r>
            <a:rPr lang="es-ES_tradnl" sz="2400" u="none" dirty="0" err="1" smtClean="0"/>
            <a:t>mais</a:t>
          </a:r>
          <a:r>
            <a:rPr lang="es-ES_tradnl" sz="2400" u="none" dirty="0" smtClean="0"/>
            <a:t> difícil que a </a:t>
          </a:r>
          <a:r>
            <a:rPr lang="es-ES_tradnl" sz="2400" u="none" dirty="0" err="1" smtClean="0"/>
            <a:t>definiç</a:t>
          </a:r>
          <a:r>
            <a:rPr lang="pt-BR" sz="2400" u="none" dirty="0" smtClean="0"/>
            <a:t>ã</a:t>
          </a:r>
          <a:r>
            <a:rPr lang="es-ES_tradnl" sz="2400" u="none" dirty="0" smtClean="0"/>
            <a:t>o dos objetivos e </a:t>
          </a:r>
          <a:r>
            <a:rPr lang="es-ES_tradnl" sz="2400" u="none" dirty="0" err="1" smtClean="0"/>
            <a:t>desenvolvimento</a:t>
          </a:r>
          <a:r>
            <a:rPr lang="es-ES_tradnl" sz="2400" u="none" dirty="0" smtClean="0"/>
            <a:t> da </a:t>
          </a:r>
          <a:r>
            <a:rPr lang="es-ES_tradnl" sz="2400" u="none" dirty="0" err="1" smtClean="0"/>
            <a:t>fundamentaç</a:t>
          </a:r>
          <a:r>
            <a:rPr lang="pt-BR" sz="2400" u="none" dirty="0" smtClean="0"/>
            <a:t>ã</a:t>
          </a:r>
          <a:r>
            <a:rPr lang="es-ES_tradnl" sz="2400" u="none" dirty="0" smtClean="0"/>
            <a:t>o teórica</a:t>
          </a:r>
          <a:r>
            <a:rPr lang="es-ES_tradnl" sz="2400" dirty="0" smtClean="0"/>
            <a:t>.</a:t>
          </a:r>
          <a:endParaRPr lang="pt-BR" sz="2400" dirty="0"/>
        </a:p>
      </dgm:t>
    </dgm:pt>
    <dgm:pt modelId="{C8A60536-5503-49D4-AB33-F868AE879CA2}" type="parTrans" cxnId="{497EB884-FA8E-4C2D-AD8D-B17DA0E74AC7}">
      <dgm:prSet/>
      <dgm:spPr/>
      <dgm:t>
        <a:bodyPr/>
        <a:lstStyle/>
        <a:p>
          <a:endParaRPr lang="pt-BR"/>
        </a:p>
      </dgm:t>
    </dgm:pt>
    <dgm:pt modelId="{51AC108D-2EF1-4410-9C9B-6E1AB3F7D5F9}" type="sibTrans" cxnId="{497EB884-FA8E-4C2D-AD8D-B17DA0E74AC7}">
      <dgm:prSet/>
      <dgm:spPr/>
      <dgm:t>
        <a:bodyPr/>
        <a:lstStyle/>
        <a:p>
          <a:endParaRPr lang="pt-BR"/>
        </a:p>
      </dgm:t>
    </dgm:pt>
    <dgm:pt modelId="{DAB44B74-1E7B-44EB-9D90-27E1EAB4C9A4}" type="pres">
      <dgm:prSet presAssocID="{3DA9138F-954D-48FB-9CCB-44B2C391ED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DFF05B51-B8F2-4C55-BE3F-D69F63A13163}" type="pres">
      <dgm:prSet presAssocID="{9C78D9B9-30D0-45B6-B00B-3C093895BE85}" presName="parentText" presStyleLbl="node1" presStyleIdx="0" presStyleCnt="1" custLinFactY="1196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0450C7B-1E5A-4CB9-B095-57991FC3FD50}" type="presOf" srcId="{3DA9138F-954D-48FB-9CCB-44B2C391EDA3}" destId="{DAB44B74-1E7B-44EB-9D90-27E1EAB4C9A4}" srcOrd="0" destOrd="0" presId="urn:microsoft.com/office/officeart/2005/8/layout/vList2"/>
    <dgm:cxn modelId="{67A3C707-C8A2-499E-97F7-52122FD5E4B2}" type="presOf" srcId="{9C78D9B9-30D0-45B6-B00B-3C093895BE85}" destId="{DFF05B51-B8F2-4C55-BE3F-D69F63A13163}" srcOrd="0" destOrd="0" presId="urn:microsoft.com/office/officeart/2005/8/layout/vList2"/>
    <dgm:cxn modelId="{497EB884-FA8E-4C2D-AD8D-B17DA0E74AC7}" srcId="{3DA9138F-954D-48FB-9CCB-44B2C391EDA3}" destId="{9C78D9B9-30D0-45B6-B00B-3C093895BE85}" srcOrd="0" destOrd="0" parTransId="{C8A60536-5503-49D4-AB33-F868AE879CA2}" sibTransId="{51AC108D-2EF1-4410-9C9B-6E1AB3F7D5F9}"/>
    <dgm:cxn modelId="{883A49ED-C72E-4E31-B2A7-F7286B6B12A8}" type="presParOf" srcId="{DAB44B74-1E7B-44EB-9D90-27E1EAB4C9A4}" destId="{DFF05B51-B8F2-4C55-BE3F-D69F63A1316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95ABA-8C64-427A-86D0-2B2A19F0FB38}">
      <dsp:nvSpPr>
        <dsp:cNvPr id="0" name=""/>
        <dsp:cNvSpPr/>
      </dsp:nvSpPr>
      <dsp:spPr>
        <a:xfrm>
          <a:off x="0" y="2847905"/>
          <a:ext cx="759713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kern="1200" dirty="0" smtClean="0"/>
            <a:t>Cuidado extra para </a:t>
          </a:r>
          <a:r>
            <a:rPr lang="es-ES_tradnl" sz="3200" kern="1200" dirty="0" err="1" smtClean="0"/>
            <a:t>fugir</a:t>
          </a:r>
          <a:r>
            <a:rPr lang="es-ES_tradnl" sz="3200" kern="1200" dirty="0" smtClean="0"/>
            <a:t> do </a:t>
          </a:r>
          <a:r>
            <a:rPr lang="es-ES_tradnl" sz="3200" kern="1200" dirty="0" err="1" smtClean="0"/>
            <a:t>copismo</a:t>
          </a:r>
          <a:r>
            <a:rPr lang="es-ES_tradnl" sz="3200" kern="1200" dirty="0" smtClean="0"/>
            <a:t>!!!!</a:t>
          </a:r>
          <a:endParaRPr lang="pt-BR" sz="3200" kern="1200" dirty="0"/>
        </a:p>
      </dsp:txBody>
      <dsp:txXfrm>
        <a:off x="59399" y="2907304"/>
        <a:ext cx="7478332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17FF5E-D5F7-4978-A6E5-54C696DEC9E8}">
      <dsp:nvSpPr>
        <dsp:cNvPr id="0" name=""/>
        <dsp:cNvSpPr/>
      </dsp:nvSpPr>
      <dsp:spPr>
        <a:xfrm>
          <a:off x="29" y="194103"/>
          <a:ext cx="2849065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Docente</a:t>
          </a:r>
          <a:endParaRPr lang="pt-BR" sz="1900" kern="1200" dirty="0"/>
        </a:p>
      </dsp:txBody>
      <dsp:txXfrm>
        <a:off x="29" y="194103"/>
        <a:ext cx="2849065" cy="547200"/>
      </dsp:txXfrm>
    </dsp:sp>
    <dsp:sp modelId="{E2122153-BD18-4438-B783-37A098BBD7F6}">
      <dsp:nvSpPr>
        <dsp:cNvPr id="0" name=""/>
        <dsp:cNvSpPr/>
      </dsp:nvSpPr>
      <dsp:spPr>
        <a:xfrm>
          <a:off x="29" y="741303"/>
          <a:ext cx="2849065" cy="31293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manter uma rotina de trabalho com o aluno ao longo do desenvolvimento do TCC;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cumprimento dos prazos estabelecidos; 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fazer uso de recursos digitais;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estabelecer contato virtualmente.</a:t>
          </a:r>
          <a:endParaRPr lang="pt-BR" sz="1900" kern="1200" dirty="0"/>
        </a:p>
      </dsp:txBody>
      <dsp:txXfrm>
        <a:off x="29" y="741303"/>
        <a:ext cx="2849065" cy="3129300"/>
      </dsp:txXfrm>
    </dsp:sp>
    <dsp:sp modelId="{65D52404-E76D-4249-956A-10A9DFEDD50F}">
      <dsp:nvSpPr>
        <dsp:cNvPr id="0" name=""/>
        <dsp:cNvSpPr/>
      </dsp:nvSpPr>
      <dsp:spPr>
        <a:xfrm>
          <a:off x="3247964" y="194103"/>
          <a:ext cx="2849065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Discente</a:t>
          </a:r>
          <a:endParaRPr lang="pt-BR" sz="1900" kern="1200" dirty="0"/>
        </a:p>
      </dsp:txBody>
      <dsp:txXfrm>
        <a:off x="3247964" y="194103"/>
        <a:ext cx="2849065" cy="547200"/>
      </dsp:txXfrm>
    </dsp:sp>
    <dsp:sp modelId="{46A3C6C2-B31C-4904-9EEA-DFF34F0FDC13}">
      <dsp:nvSpPr>
        <dsp:cNvPr id="0" name=""/>
        <dsp:cNvSpPr/>
      </dsp:nvSpPr>
      <dsp:spPr>
        <a:xfrm>
          <a:off x="3247964" y="741303"/>
          <a:ext cx="2849065" cy="31293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dificuldade em manter uma rotina de trabalho;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estabelecer contato com o orientador;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alinhar a forma de trabalho;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fazer uso dos recursos digitais.</a:t>
          </a:r>
          <a:endParaRPr lang="pt-BR" sz="1900" kern="1200" dirty="0"/>
        </a:p>
      </dsp:txBody>
      <dsp:txXfrm>
        <a:off x="3247964" y="741303"/>
        <a:ext cx="2849065" cy="3129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07700C9-A785-48C4-9FF7-0E75B9F0354C}" type="datetimeFigureOut">
              <a:rPr lang="pt-BR"/>
              <a:pPr>
                <a:defRPr/>
              </a:pPr>
              <a:t>20/05/2014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6B8B4C3-BBFA-472A-AA49-299BC1DB964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2538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1741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1729F4-EC07-4B7D-BA18-7B24497050BD}" type="slidenum">
              <a:rPr lang="pt-BR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84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6271C1-412B-43E4-858C-50CDEC552BEC}" type="slidenum">
              <a:rPr lang="pt-BR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dirty="0" smtClean="0"/>
          </a:p>
          <a:p>
            <a:pPr>
              <a:spcBef>
                <a:spcPct val="0"/>
              </a:spcBef>
            </a:pPr>
            <a:endParaRPr lang="pt-BR" dirty="0" smtClean="0"/>
          </a:p>
          <a:p>
            <a:pPr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194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2A5A37-7D01-489A-91BC-60A5A0C3E885}" type="slidenum">
              <a:rPr lang="pt-BR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204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CFAAC6-E495-4AFF-94F3-8BFFB3346FE8}" type="slidenum">
              <a:rPr lang="pt-BR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204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CFAAC6-E495-4AFF-94F3-8BFFB3346FE8}" type="slidenum">
              <a:rPr lang="pt-BR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204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CFAAC6-E495-4AFF-94F3-8BFFB3346FE8}" type="slidenum">
              <a:rPr lang="pt-BR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238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3118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30988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3118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3987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39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0188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6613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6613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33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798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7987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modelo_ppt_ufs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79388" y="-26988"/>
            <a:ext cx="9432926" cy="696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30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702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274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39846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612354" y="2132856"/>
            <a:ext cx="7977188" cy="199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1287" tIns="10644" rIns="21287" bIns="10644">
            <a:spAutoFit/>
          </a:bodyPr>
          <a:lstStyle/>
          <a:p>
            <a:pPr algn="ctr"/>
            <a:r>
              <a:rPr lang="pt-BR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Análise do processo de desenvolvimento de Trabalho de Conclusão no curso de graduação em Administração na Modalidade a Distância</a:t>
            </a:r>
            <a:endParaRPr lang="pt-BR" sz="3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Retângulo 3"/>
          <p:cNvSpPr>
            <a:spLocks noChangeArrowheads="1"/>
          </p:cNvSpPr>
          <p:nvPr/>
        </p:nvSpPr>
        <p:spPr bwMode="auto">
          <a:xfrm>
            <a:off x="3896312" y="4572000"/>
            <a:ext cx="4279313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pt-BR" sz="1800" dirty="0" smtClean="0">
                <a:solidFill>
                  <a:srgbClr val="003399"/>
                </a:solidFill>
                <a:latin typeface="+mj-lt"/>
              </a:rPr>
              <a:t>Gabriela </a:t>
            </a:r>
            <a:r>
              <a:rPr lang="pt-BR" sz="1800" dirty="0">
                <a:solidFill>
                  <a:srgbClr val="003399"/>
                </a:solidFill>
                <a:latin typeface="+mj-lt"/>
              </a:rPr>
              <a:t>Gonçalves </a:t>
            </a:r>
            <a:r>
              <a:rPr lang="pt-BR" sz="1800" dirty="0" smtClean="0">
                <a:solidFill>
                  <a:srgbClr val="003399"/>
                </a:solidFill>
                <a:latin typeface="+mj-lt"/>
              </a:rPr>
              <a:t>Silveira Fiates, </a:t>
            </a:r>
            <a:r>
              <a:rPr lang="pt-BR" sz="1800" dirty="0" err="1" smtClean="0">
                <a:solidFill>
                  <a:srgbClr val="003399"/>
                </a:solidFill>
                <a:latin typeface="+mj-lt"/>
              </a:rPr>
              <a:t>Drª</a:t>
            </a:r>
            <a:endParaRPr lang="pt-BR" sz="1800" dirty="0" smtClean="0">
              <a:solidFill>
                <a:srgbClr val="003399"/>
              </a:solidFill>
              <a:latin typeface="+mj-lt"/>
            </a:endParaRPr>
          </a:p>
          <a:p>
            <a:pPr algn="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pt-BR" sz="1800" dirty="0" smtClean="0">
                <a:solidFill>
                  <a:srgbClr val="003399"/>
                </a:solidFill>
                <a:latin typeface="+mj-lt"/>
              </a:rPr>
              <a:t>Andressa </a:t>
            </a:r>
            <a:r>
              <a:rPr lang="pt-BR" sz="1800" dirty="0" err="1" smtClean="0">
                <a:solidFill>
                  <a:srgbClr val="003399"/>
                </a:solidFill>
                <a:latin typeface="+mj-lt"/>
              </a:rPr>
              <a:t>Sasaki</a:t>
            </a:r>
            <a:r>
              <a:rPr lang="pt-BR" sz="1800" dirty="0" smtClean="0">
                <a:solidFill>
                  <a:srgbClr val="003399"/>
                </a:solidFill>
                <a:latin typeface="+mj-lt"/>
              </a:rPr>
              <a:t> Vasques Pacheco, </a:t>
            </a:r>
            <a:r>
              <a:rPr lang="pt-BR" sz="1800" dirty="0" err="1" smtClean="0">
                <a:solidFill>
                  <a:srgbClr val="003399"/>
                </a:solidFill>
                <a:latin typeface="+mj-lt"/>
              </a:rPr>
              <a:t>Drª</a:t>
            </a:r>
            <a:endParaRPr lang="pt-BR" sz="1800" dirty="0" smtClean="0">
              <a:solidFill>
                <a:srgbClr val="003399"/>
              </a:solidFill>
              <a:latin typeface="+mj-lt"/>
            </a:endParaRPr>
          </a:p>
          <a:p>
            <a:pPr algn="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s-ES_tradnl" sz="1800" dirty="0" smtClean="0">
                <a:solidFill>
                  <a:srgbClr val="003399"/>
                </a:solidFill>
                <a:latin typeface="+mj-lt"/>
              </a:rPr>
              <a:t>Ana Carolina </a:t>
            </a:r>
            <a:r>
              <a:rPr lang="es-ES_tradnl" sz="1800" dirty="0" err="1" smtClean="0">
                <a:solidFill>
                  <a:srgbClr val="003399"/>
                </a:solidFill>
                <a:latin typeface="+mj-lt"/>
              </a:rPr>
              <a:t>Girardi</a:t>
            </a:r>
            <a:r>
              <a:rPr lang="es-ES_tradnl" sz="1800" dirty="0" smtClean="0">
                <a:solidFill>
                  <a:srgbClr val="003399"/>
                </a:solidFill>
                <a:latin typeface="+mj-lt"/>
              </a:rPr>
              <a:t>, Graduanda Adm</a:t>
            </a:r>
            <a:endParaRPr lang="pt-BR" sz="1800" dirty="0" smtClean="0">
              <a:solidFill>
                <a:srgbClr val="003399"/>
              </a:solidFill>
              <a:latin typeface="+mj-lt"/>
            </a:endParaRPr>
          </a:p>
          <a:p>
            <a:pPr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pt-BR" sz="1800" dirty="0">
              <a:solidFill>
                <a:srgbClr val="003399"/>
              </a:solidFill>
              <a:latin typeface="+mj-lt"/>
            </a:endParaRPr>
          </a:p>
          <a:p>
            <a:pPr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pt-BR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3077" name="Retângulo 5"/>
          <p:cNvSpPr>
            <a:spLocks noChangeArrowheads="1"/>
          </p:cNvSpPr>
          <p:nvPr/>
        </p:nvSpPr>
        <p:spPr bwMode="auto">
          <a:xfrm>
            <a:off x="2891705" y="6381750"/>
            <a:ext cx="3563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pt-BR" sz="1400" b="1" dirty="0">
                <a:latin typeface="+mj-lt"/>
              </a:rPr>
              <a:t>Florianópolis,  </a:t>
            </a:r>
            <a:r>
              <a:rPr lang="pt-BR" sz="1400" b="1" dirty="0" smtClean="0">
                <a:latin typeface="+mj-lt"/>
              </a:rPr>
              <a:t>06 de dezembro de 2013.</a:t>
            </a:r>
            <a:endParaRPr lang="pt-BR" sz="1400" b="1" dirty="0">
              <a:latin typeface="+mj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63713" y="260350"/>
            <a:ext cx="73040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>
                <a:solidFill>
                  <a:schemeClr val="bg1"/>
                </a:solidFill>
                <a:latin typeface="+mj-lt"/>
              </a:rPr>
              <a:t>ESPECIALIZAÇÃO EM GESTÃO PÚBLICA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 bwMode="auto">
          <a:xfrm>
            <a:off x="2197100" y="1125538"/>
            <a:ext cx="6696075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6330" y="1844824"/>
            <a:ext cx="8749258" cy="3562350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800" u="sng" dirty="0" smtClean="0"/>
              <a:t>Dificuldades percebidas no processo de orientação</a:t>
            </a:r>
            <a:r>
              <a:rPr lang="pt-BR" sz="2800" dirty="0" smtClean="0"/>
              <a:t> </a:t>
            </a:r>
            <a:endParaRPr lang="pt-BR" sz="27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3588" y="260350"/>
            <a:ext cx="4418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5.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ANÁLISE DOS DADOS</a:t>
            </a:r>
          </a:p>
        </p:txBody>
      </p:sp>
      <p:graphicFrame>
        <p:nvGraphicFramePr>
          <p:cNvPr id="7" name="Diagrama 6"/>
          <p:cNvGraphicFramePr/>
          <p:nvPr/>
        </p:nvGraphicFramePr>
        <p:xfrm>
          <a:off x="1620466" y="2793294"/>
          <a:ext cx="6097059" cy="406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 bwMode="auto">
          <a:xfrm>
            <a:off x="2197100" y="1125538"/>
            <a:ext cx="6696075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4322" y="1916832"/>
            <a:ext cx="8231187" cy="3562350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400" u="sng" dirty="0" smtClean="0"/>
              <a:t>Ferramentas utilizadas para as orientações</a:t>
            </a: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400" dirty="0" smtClean="0"/>
              <a:t>e-mails (51% dos respondentes), </a:t>
            </a: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400" dirty="0" err="1" smtClean="0"/>
              <a:t>Skype</a:t>
            </a:r>
            <a:r>
              <a:rPr lang="pt-BR" sz="2400" dirty="0" smtClean="0"/>
              <a:t> (13%), </a:t>
            </a: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400" dirty="0" smtClean="0"/>
              <a:t>Chat (11%), </a:t>
            </a:r>
          </a:p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400" dirty="0" smtClean="0"/>
              <a:t>telefone (9%). </a:t>
            </a:r>
            <a:endParaRPr lang="pt-BR" sz="24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3588" y="260350"/>
            <a:ext cx="4418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5.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ANÁLISE DOS DADOS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0" y="2793294"/>
          <a:ext cx="9145588" cy="406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 bwMode="auto">
          <a:xfrm>
            <a:off x="2124522" y="980728"/>
            <a:ext cx="6696075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pt-BR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20466" y="1484784"/>
            <a:ext cx="8231187" cy="3562350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s-ES_tradnl" sz="2700" u="sng" dirty="0" err="1" smtClean="0"/>
              <a:t>Frequência</a:t>
            </a:r>
            <a:r>
              <a:rPr lang="es-ES_tradnl" sz="2700" u="sng" dirty="0" smtClean="0"/>
              <a:t> de </a:t>
            </a:r>
            <a:r>
              <a:rPr lang="es-ES_tradnl" sz="2700" u="sng" dirty="0" err="1" smtClean="0"/>
              <a:t>contato</a:t>
            </a:r>
            <a:endParaRPr lang="pt-BR" sz="2700" u="sng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3588" y="260350"/>
            <a:ext cx="4418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5.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ANÁLISE DOS DADOS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900386" y="2564904"/>
          <a:ext cx="6792945" cy="406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3600" b="1" dirty="0" smtClean="0">
                <a:solidFill>
                  <a:schemeClr val="bg1"/>
                </a:solidFill>
              </a:rPr>
              <a:t>5. ANÁLISE DOS DADOS</a:t>
            </a:r>
            <a:br>
              <a:rPr lang="pt-BR" sz="3600" b="1" dirty="0" smtClean="0">
                <a:solidFill>
                  <a:schemeClr val="bg1"/>
                </a:solidFill>
              </a:rPr>
            </a:b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692474" y="980728"/>
            <a:ext cx="8231188" cy="4525963"/>
          </a:xfrm>
        </p:spPr>
        <p:txBody>
          <a:bodyPr/>
          <a:lstStyle/>
          <a:p>
            <a:r>
              <a:rPr lang="pt-BR" sz="3200" u="sng" dirty="0" smtClean="0"/>
              <a:t>Etapas do TCC que encontram mais dificuldade</a:t>
            </a:r>
          </a:p>
          <a:p>
            <a:endParaRPr lang="es-ES_tradnl" sz="3200" u="sng" dirty="0" smtClean="0"/>
          </a:p>
          <a:p>
            <a:endParaRPr lang="pt-BR" sz="3200" u="sng" dirty="0"/>
          </a:p>
        </p:txBody>
      </p:sp>
      <p:graphicFrame>
        <p:nvGraphicFramePr>
          <p:cNvPr id="5" name="Gráfico 4"/>
          <p:cNvGraphicFramePr/>
          <p:nvPr/>
        </p:nvGraphicFramePr>
        <p:xfrm>
          <a:off x="1548458" y="2852936"/>
          <a:ext cx="50006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0" y="2793294"/>
          <a:ext cx="9145588" cy="406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4000" b="1" dirty="0" smtClean="0">
                <a:solidFill>
                  <a:schemeClr val="bg1"/>
                </a:solidFill>
              </a:rPr>
              <a:t>5. ANÁLISE DOS DADOS</a:t>
            </a:r>
            <a:br>
              <a:rPr lang="pt-BR" sz="4000" b="1" dirty="0" smtClean="0">
                <a:solidFill>
                  <a:schemeClr val="bg1"/>
                </a:solidFill>
              </a:rPr>
            </a:b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2314" y="2060848"/>
            <a:ext cx="8231188" cy="4525963"/>
          </a:xfrm>
        </p:spPr>
        <p:txBody>
          <a:bodyPr/>
          <a:lstStyle/>
          <a:p>
            <a:r>
              <a:rPr lang="pt-BR" u="sng" dirty="0" smtClean="0"/>
              <a:t>Forma como as correções/sugestões de melhoria do texto do TCC eram enviadas para o aluno</a:t>
            </a:r>
            <a:r>
              <a:rPr lang="pt-BR" dirty="0" smtClean="0"/>
              <a:t>, a grande maioria dos professores usa a ferramenta de correção do Word (76%). 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3600" b="1" dirty="0" smtClean="0">
                <a:solidFill>
                  <a:schemeClr val="bg1"/>
                </a:solidFill>
              </a:rPr>
              <a:t>5. ANÁLISE DOS DADO</a:t>
            </a:r>
            <a:r>
              <a:rPr lang="pt-BR" sz="4800" b="1" dirty="0" smtClean="0">
                <a:solidFill>
                  <a:schemeClr val="bg1"/>
                </a:solidFill>
              </a:rPr>
              <a:t>S</a:t>
            </a:r>
            <a:br>
              <a:rPr lang="pt-BR" sz="4800" b="1" dirty="0" smtClean="0">
                <a:solidFill>
                  <a:schemeClr val="bg1"/>
                </a:solidFill>
              </a:rPr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96752"/>
            <a:ext cx="8987558" cy="4525963"/>
          </a:xfrm>
        </p:spPr>
        <p:txBody>
          <a:bodyPr/>
          <a:lstStyle/>
          <a:p>
            <a:r>
              <a:rPr lang="pt-BR" b="1" dirty="0" smtClean="0"/>
              <a:t>                 Causas de reprovação:</a:t>
            </a:r>
          </a:p>
          <a:p>
            <a:r>
              <a:rPr lang="pt-BR" dirty="0" smtClean="0"/>
              <a:t>Má qualidade das análises de dados, </a:t>
            </a:r>
          </a:p>
          <a:p>
            <a:r>
              <a:rPr lang="pt-BR" dirty="0" smtClean="0"/>
              <a:t>Má qualidade do texto,</a:t>
            </a:r>
          </a:p>
          <a:p>
            <a:r>
              <a:rPr lang="pt-BR" dirty="0" smtClean="0"/>
              <a:t>Má qualidade da pesquisa empírica,</a:t>
            </a:r>
          </a:p>
          <a:p>
            <a:r>
              <a:rPr lang="pt-BR" dirty="0" smtClean="0"/>
              <a:t>Plágio (6%).</a:t>
            </a:r>
          </a:p>
          <a:p>
            <a:endParaRPr lang="pt-BR" dirty="0" smtClean="0"/>
          </a:p>
          <a:p>
            <a:pPr lvl="1"/>
            <a:r>
              <a:rPr lang="pt-BR" dirty="0" smtClean="0"/>
              <a:t>Estes aspectos podem revelar problemas mais essenciais como a dificuldade de desenvolver competências para a realização de pesquisa em alunos a distância.  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_tradnl" sz="4000" dirty="0" smtClean="0">
                <a:solidFill>
                  <a:schemeClr val="accent3"/>
                </a:solidFill>
              </a:rPr>
              <a:t>6. </a:t>
            </a:r>
            <a:r>
              <a:rPr lang="es-ES_tradnl" sz="4000" b="1" dirty="0" smtClean="0">
                <a:solidFill>
                  <a:schemeClr val="accent3"/>
                </a:solidFill>
              </a:rPr>
              <a:t>CONSIDERAÇÕES FINAIS</a:t>
            </a:r>
            <a:endParaRPr lang="pt-BR" sz="4000" b="1" dirty="0">
              <a:solidFill>
                <a:schemeClr val="accent3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primeira etapa apresenta maior dificuldade para o aluno.</a:t>
            </a:r>
          </a:p>
          <a:p>
            <a:r>
              <a:rPr lang="pt-BR" dirty="0" smtClean="0"/>
              <a:t>Já na segunda etapa: a construção de uma fundamentação teórica consistente com o uso de autores adequados e sem cópias de trabalhos disponíveis na Internet, bem como a análise dos dados coletados com o uso do referencial desenvolvido.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_tradnl" sz="3600" dirty="0" smtClean="0">
                <a:solidFill>
                  <a:schemeClr val="accent3"/>
                </a:solidFill>
              </a:rPr>
              <a:t>6. </a:t>
            </a:r>
            <a:r>
              <a:rPr lang="es-ES_tradnl" sz="3600" b="1" dirty="0" smtClean="0">
                <a:solidFill>
                  <a:schemeClr val="accent3"/>
                </a:solidFill>
              </a:rPr>
              <a:t>CONSIDERAÇÕES FINAIS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251742" y="1600200"/>
            <a:ext cx="9397330" cy="4525963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Sugere-se que:</a:t>
            </a:r>
          </a:p>
          <a:p>
            <a:r>
              <a:rPr lang="pt-BR" dirty="0" smtClean="0"/>
              <a:t>os tutores desempenhem formalmente papéis mais pró-ativos,</a:t>
            </a:r>
          </a:p>
          <a:p>
            <a:r>
              <a:rPr lang="pt-BR" dirty="0" smtClean="0"/>
              <a:t>sejam disponibilizados outros canais de comunicação entre discentes e orientadores, sejam eles formais ou informais, como chats ou uso das ferramentas de redes sociais ou </a:t>
            </a:r>
            <a:r>
              <a:rPr lang="pt-BR" i="1" dirty="0" smtClean="0"/>
              <a:t>chats</a:t>
            </a:r>
            <a:r>
              <a:rPr lang="pt-BR" dirty="0" smtClean="0"/>
              <a:t> pessoais, e</a:t>
            </a:r>
          </a:p>
          <a:p>
            <a:r>
              <a:rPr lang="pt-BR" dirty="0" smtClean="0"/>
              <a:t>oficinas de produção textual.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accent3"/>
                </a:solidFill>
              </a:rPr>
              <a:t>OBRIGADA!!!</a:t>
            </a:r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pPr algn="ctr"/>
            <a:r>
              <a:rPr lang="es-ES_tradnl" dirty="0" smtClean="0"/>
              <a:t>gabriela.fiates@ufsc.br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6875" y="2060848"/>
            <a:ext cx="8231188" cy="4536504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r>
              <a:rPr lang="pt-BR" sz="2400" dirty="0" smtClean="0"/>
              <a:t>Os Trabalhos de Conclusão de Curso (TCC) nos cursos de Administração representam a etapa final da formação do profissional. </a:t>
            </a:r>
          </a:p>
          <a:p>
            <a:pPr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r>
              <a:rPr lang="pt-BR" sz="2400" dirty="0" smtClean="0"/>
              <a:t>Em geral este trabalho pode assumir três formas: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r>
              <a:rPr lang="pt-BR" sz="1900" dirty="0" smtClean="0"/>
              <a:t> uma pesquisa monográfica,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r>
              <a:rPr lang="pt-BR" sz="1900" dirty="0" smtClean="0"/>
              <a:t>um relatório de estágio com uma pesquisa aplicada voltada à resolução de um problema real na empresa e/ou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r>
              <a:rPr lang="pt-BR" sz="1900" dirty="0" smtClean="0"/>
              <a:t>um plano de negócios com vistas a oportunizar ao aluno concluinte o desenvolvimento de competências empreendedoras. </a:t>
            </a:r>
          </a:p>
          <a:p>
            <a:pPr>
              <a:spcBef>
                <a:spcPts val="1200"/>
              </a:spcBef>
              <a:spcAft>
                <a:spcPts val="1200"/>
              </a:spcAft>
              <a:buSzPct val="40000"/>
              <a:defRPr/>
            </a:pPr>
            <a:endParaRPr lang="pt-BR" sz="26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868988" y="260350"/>
            <a:ext cx="3019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>
                <a:solidFill>
                  <a:schemeClr val="bg1"/>
                </a:solidFill>
                <a:latin typeface="+mj-lt"/>
              </a:rPr>
              <a:t>1. INTRODUÇÃO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252314" y="1916832"/>
            <a:ext cx="8712968" cy="295173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400" dirty="0" smtClean="0"/>
              <a:t>Apesar do desenvolvimento do TCC contar com a orientação de um professor designado especificamente para esta atividade -  alinhando conteúdo e método, esta atividade representa um desafio. </a:t>
            </a:r>
          </a:p>
          <a:p>
            <a:endParaRPr lang="pt-BR" sz="2400" dirty="0" smtClean="0"/>
          </a:p>
          <a:p>
            <a:r>
              <a:rPr lang="pt-BR" sz="2400" dirty="0" smtClean="0"/>
              <a:t>Neste contexto, esta pesquisa visa analisar o processo de desenvolvimento de Trabalhos de Conclusão no curso de graduação em Administração na Modalidade a Distância por meio de um estudo de caso na Universidade Federal de Santa Catarina. </a:t>
            </a:r>
          </a:p>
          <a:p>
            <a:pPr marL="342900" indent="-342900" algn="just">
              <a:buSzPct val="40000"/>
              <a:buFont typeface="Wingdings" pitchFamily="2" charset="2"/>
              <a:buChar char="n"/>
              <a:defRPr/>
            </a:pPr>
            <a:endParaRPr lang="pt-BR" sz="2400" b="1" dirty="0" smtClean="0">
              <a:solidFill>
                <a:schemeClr val="accent4"/>
              </a:solidFill>
            </a:endParaRPr>
          </a:p>
          <a:p>
            <a:pPr marL="514350" indent="-514350" algn="just">
              <a:buClr>
                <a:schemeClr val="hlink"/>
              </a:buClr>
              <a:buSzPct val="60000"/>
              <a:buFontTx/>
              <a:buAutoNum type="alphaLcParenR"/>
            </a:pPr>
            <a:endParaRPr lang="pt-BR" sz="2600" dirty="0" smtClean="0"/>
          </a:p>
          <a:p>
            <a:pPr marL="514350" indent="-514350" algn="just">
              <a:buClr>
                <a:schemeClr val="hlink"/>
              </a:buClr>
              <a:buSzPct val="60000"/>
              <a:buFontTx/>
              <a:buAutoNum type="alphaLcParenR"/>
            </a:pPr>
            <a:endParaRPr lang="pt-BR" sz="2600" dirty="0" smtClean="0">
              <a:solidFill>
                <a:srgbClr val="000000"/>
              </a:solidFill>
            </a:endParaRPr>
          </a:p>
          <a:p>
            <a:pPr marL="514350" indent="-514350">
              <a:buFontTx/>
              <a:buAutoNum type="alphaLcParenR"/>
            </a:pPr>
            <a:endParaRPr lang="pt-BR" sz="2600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868988" y="260350"/>
            <a:ext cx="3019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>
                <a:solidFill>
                  <a:schemeClr val="bg1"/>
                </a:solidFill>
                <a:latin typeface="+mj-lt"/>
              </a:rPr>
              <a:t>1. INTRODUÇÃO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3200" b="1" dirty="0" smtClean="0">
                <a:solidFill>
                  <a:schemeClr val="bg1"/>
                </a:solidFill>
              </a:rPr>
              <a:t>2. Justificativa</a:t>
            </a:r>
            <a:r>
              <a:rPr lang="pt-BR" sz="4800" b="1" dirty="0" smtClean="0">
                <a:solidFill>
                  <a:schemeClr val="bg1"/>
                </a:solidFill>
              </a:rPr>
              <a:t/>
            </a:r>
            <a:br>
              <a:rPr lang="pt-BR" sz="4800" b="1" dirty="0" smtClean="0">
                <a:solidFill>
                  <a:schemeClr val="bg1"/>
                </a:solidFill>
              </a:rPr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8338" y="1916832"/>
            <a:ext cx="8231188" cy="4525963"/>
          </a:xfrm>
        </p:spPr>
        <p:txBody>
          <a:bodyPr/>
          <a:lstStyle/>
          <a:p>
            <a:r>
              <a:rPr lang="pt-BR" sz="2400" dirty="0" smtClean="0"/>
              <a:t>Alta taxa de alunos que iniciam o processo, no entanto levam mais do que os dois semestres regimentais para concluírem esta etapa de sua formação acadêmica. No primeiro semestre de 2013, por exemplo, 134 alunos iniciaram a etapa final de desenvolvimento de seus </a:t>
            </a:r>
            <a:r>
              <a:rPr lang="pt-BR" sz="2400" dirty="0" err="1" smtClean="0"/>
              <a:t>TCC´s</a:t>
            </a:r>
            <a:r>
              <a:rPr lang="pt-BR" sz="2400" dirty="0" smtClean="0"/>
              <a:t>, no entanto, apenas cerca de 50% deles foram considerados aptos para defenderem seus trabalhos em banca pública composta por três docentes do curso.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4075" y="1052513"/>
            <a:ext cx="7212013" cy="648295"/>
          </a:xfrm>
        </p:spPr>
        <p:txBody>
          <a:bodyPr/>
          <a:lstStyle/>
          <a:p>
            <a:pPr>
              <a:defRPr/>
            </a:pPr>
            <a:r>
              <a:rPr lang="pt-BR" sz="2500" b="1" dirty="0" smtClean="0">
                <a:solidFill>
                  <a:schemeClr val="accent4"/>
                </a:solidFill>
              </a:rPr>
              <a:t>UAB - </a:t>
            </a:r>
            <a:r>
              <a:rPr lang="pt-BR" sz="2500" b="1" dirty="0" err="1" smtClean="0">
                <a:solidFill>
                  <a:schemeClr val="accent4"/>
                </a:solidFill>
              </a:rPr>
              <a:t>EaD</a:t>
            </a:r>
            <a:endParaRPr lang="pt-BR" sz="2500" b="1" dirty="0">
              <a:solidFill>
                <a:schemeClr val="accent4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4322" y="1844824"/>
            <a:ext cx="8231188" cy="2016224"/>
          </a:xfrm>
        </p:spPr>
        <p:txBody>
          <a:bodyPr/>
          <a:lstStyle/>
          <a:p>
            <a:r>
              <a:rPr lang="pt-BR" sz="2400" dirty="0" smtClean="0"/>
              <a:t>O governo federal brasileiro instituiu em 2005 o Sistema Universidade Aberta do Brasil (UAB), no contexto de suas políticas públicas para a democratização do acesso ao ensino superior por meio de parcerias com a Associação Nacional dos Dirigentes das Instituições  Federais de Ensino Superior – ANDIFES e Empresas Estatais, do setor do Fórum das Estatais pela Educação.</a:t>
            </a:r>
          </a:p>
          <a:p>
            <a:endParaRPr lang="es-ES_tradnl" sz="2400" dirty="0" smtClean="0"/>
          </a:p>
          <a:p>
            <a:r>
              <a:rPr lang="es-ES_tradnl" sz="2400" dirty="0" err="1" smtClean="0"/>
              <a:t>Com</a:t>
            </a:r>
            <a:r>
              <a:rPr lang="es-ES_tradnl" sz="2400" dirty="0" smtClean="0"/>
              <a:t> o aumento da oferta, os </a:t>
            </a:r>
            <a:r>
              <a:rPr lang="es-ES_tradnl" sz="2400" dirty="0" err="1" smtClean="0"/>
              <a:t>desafios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aumentaram</a:t>
            </a:r>
            <a:r>
              <a:rPr lang="es-ES_tradnl" sz="2400" dirty="0" smtClean="0"/>
              <a:t>. </a:t>
            </a:r>
            <a:r>
              <a:rPr lang="es-ES_tradnl" sz="2400" dirty="0" err="1" smtClean="0"/>
              <a:t>Nesse</a:t>
            </a:r>
            <a:r>
              <a:rPr lang="es-ES_tradnl" sz="2400" dirty="0" smtClean="0"/>
              <a:t> sentido, a </a:t>
            </a:r>
            <a:r>
              <a:rPr lang="pt-BR" sz="2400" dirty="0" smtClean="0"/>
              <a:t>educação à distância só se viabiliza de fato, quando se estabelece uma verdadeira comunicação bilateral, o que implica em papéis mais ativos desempenhados por docentes e discentes.</a:t>
            </a:r>
            <a:endParaRPr lang="pt-BR" sz="24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932363" y="260350"/>
            <a:ext cx="3913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3.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REVISÃO TEÓRICA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932363" y="260350"/>
            <a:ext cx="3913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3.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REVISÃO TEÓRICA</a:t>
            </a:r>
          </a:p>
        </p:txBody>
      </p:sp>
      <p:sp>
        <p:nvSpPr>
          <p:cNvPr id="16" name="Título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17" name="Espaço Reservado para Conteúdo 16"/>
          <p:cNvSpPr>
            <a:spLocks noGrp="1"/>
          </p:cNvSpPr>
          <p:nvPr>
            <p:ph idx="1"/>
          </p:nvPr>
        </p:nvSpPr>
        <p:spPr>
          <a:xfrm>
            <a:off x="468338" y="1844824"/>
            <a:ext cx="8231188" cy="4525963"/>
          </a:xfrm>
        </p:spPr>
        <p:txBody>
          <a:bodyPr/>
          <a:lstStyle/>
          <a:p>
            <a:r>
              <a:rPr lang="es-ES_tradnl" dirty="0" smtClean="0"/>
              <a:t>Freire, </a:t>
            </a:r>
            <a:r>
              <a:rPr lang="es-ES_tradnl" dirty="0" err="1" smtClean="0"/>
              <a:t>Aretio</a:t>
            </a:r>
            <a:r>
              <a:rPr lang="es-ES_tradnl" dirty="0" smtClean="0"/>
              <a:t> e </a:t>
            </a:r>
            <a:r>
              <a:rPr lang="es-ES_tradnl" dirty="0" err="1" smtClean="0"/>
              <a:t>Beloni</a:t>
            </a:r>
            <a:r>
              <a:rPr lang="es-ES_tradnl" dirty="0" smtClean="0"/>
              <a:t> </a:t>
            </a:r>
            <a:r>
              <a:rPr lang="es-ES_tradnl" dirty="0" err="1" smtClean="0"/>
              <a:t>concordam</a:t>
            </a:r>
            <a:r>
              <a:rPr lang="es-ES_tradnl" dirty="0" smtClean="0"/>
              <a:t> </a:t>
            </a:r>
            <a:r>
              <a:rPr lang="es-ES_tradnl" dirty="0" err="1" smtClean="0"/>
              <a:t>com</a:t>
            </a:r>
            <a:r>
              <a:rPr lang="es-ES_tradnl" dirty="0" smtClean="0"/>
              <a:t> </a:t>
            </a:r>
            <a:r>
              <a:rPr lang="es-ES_tradnl" dirty="0" err="1" smtClean="0"/>
              <a:t>uma</a:t>
            </a:r>
            <a:r>
              <a:rPr lang="es-ES_tradnl" dirty="0" smtClean="0"/>
              <a:t> </a:t>
            </a:r>
            <a:r>
              <a:rPr lang="es-ES_tradnl" dirty="0" err="1" smtClean="0"/>
              <a:t>abordagem</a:t>
            </a:r>
            <a:r>
              <a:rPr lang="es-ES_tradnl" dirty="0" smtClean="0"/>
              <a:t> dialógica, o que implica </a:t>
            </a:r>
            <a:r>
              <a:rPr lang="es-ES_tradnl" dirty="0" err="1" smtClean="0"/>
              <a:t>na</a:t>
            </a:r>
            <a:r>
              <a:rPr lang="es-ES_tradnl" dirty="0" smtClean="0"/>
              <a:t> </a:t>
            </a:r>
            <a:r>
              <a:rPr lang="es-ES_tradnl" dirty="0" err="1" smtClean="0"/>
              <a:t>maturidade</a:t>
            </a:r>
            <a:r>
              <a:rPr lang="es-ES_tradnl" dirty="0" smtClean="0"/>
              <a:t> e </a:t>
            </a:r>
            <a:r>
              <a:rPr lang="es-ES_tradnl" dirty="0" err="1" smtClean="0"/>
              <a:t>autonomia</a:t>
            </a:r>
            <a:r>
              <a:rPr lang="es-ES_tradnl" dirty="0" smtClean="0"/>
              <a:t> requerida de discentes, mas </a:t>
            </a:r>
            <a:r>
              <a:rPr lang="es-ES_tradnl" dirty="0" err="1" smtClean="0"/>
              <a:t>também</a:t>
            </a:r>
            <a:r>
              <a:rPr lang="es-ES_tradnl" dirty="0" smtClean="0"/>
              <a:t> no </a:t>
            </a:r>
            <a:r>
              <a:rPr lang="es-ES_tradnl" dirty="0" err="1" smtClean="0"/>
              <a:t>comprometimento</a:t>
            </a:r>
            <a:r>
              <a:rPr lang="es-ES_tradnl" dirty="0" smtClean="0"/>
              <a:t> docente.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3600" b="1" dirty="0" smtClean="0">
                <a:solidFill>
                  <a:schemeClr val="bg1"/>
                </a:solidFill>
              </a:rPr>
              <a:t>3. REVISÃO TEÓRICA</a:t>
            </a:r>
            <a:r>
              <a:rPr lang="pt-BR" sz="4800" b="1" dirty="0" smtClean="0">
                <a:solidFill>
                  <a:schemeClr val="bg1"/>
                </a:solidFill>
              </a:rPr>
              <a:t/>
            </a:r>
            <a:br>
              <a:rPr lang="pt-BR" sz="4800" b="1" dirty="0" smtClean="0">
                <a:solidFill>
                  <a:schemeClr val="bg1"/>
                </a:solidFill>
              </a:rPr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844824"/>
            <a:ext cx="9145588" cy="4525963"/>
          </a:xfrm>
        </p:spPr>
        <p:txBody>
          <a:bodyPr/>
          <a:lstStyle/>
          <a:p>
            <a:r>
              <a:rPr lang="es-ES_tradnl" sz="3200" dirty="0" err="1" smtClean="0"/>
              <a:t>Especificamente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na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atividade</a:t>
            </a:r>
            <a:r>
              <a:rPr lang="es-ES_tradnl" sz="3200" dirty="0" smtClean="0"/>
              <a:t> de </a:t>
            </a:r>
            <a:r>
              <a:rPr lang="es-ES_tradnl" sz="3200" dirty="0" err="1" smtClean="0"/>
              <a:t>desenvolvimento</a:t>
            </a:r>
            <a:r>
              <a:rPr lang="es-ES_tradnl" sz="3200" dirty="0" smtClean="0"/>
              <a:t> de </a:t>
            </a:r>
            <a:r>
              <a:rPr lang="es-ES_tradnl" sz="3200" dirty="0" err="1" smtClean="0"/>
              <a:t>um</a:t>
            </a:r>
            <a:r>
              <a:rPr lang="es-ES_tradnl" sz="3200" dirty="0" smtClean="0"/>
              <a:t> TCC </a:t>
            </a:r>
            <a:r>
              <a:rPr lang="es-ES_tradnl" sz="3200" dirty="0" err="1" smtClean="0"/>
              <a:t>ressalta</a:t>
            </a:r>
            <a:r>
              <a:rPr lang="es-ES_tradnl" sz="3200" dirty="0" smtClean="0"/>
              <a:t>-se </a:t>
            </a:r>
            <a:r>
              <a:rPr lang="es-ES_tradnl" sz="3200" dirty="0" err="1" smtClean="0"/>
              <a:t>ainda</a:t>
            </a:r>
            <a:r>
              <a:rPr lang="es-ES_tradnl" sz="3200" dirty="0" smtClean="0"/>
              <a:t> que s</a:t>
            </a:r>
            <a:r>
              <a:rPr lang="pt-BR" sz="3200" dirty="0" smtClean="0"/>
              <a:t>ã</a:t>
            </a:r>
            <a:r>
              <a:rPr lang="es-ES_tradnl" sz="3200" dirty="0" smtClean="0"/>
              <a:t>o requeridas as </a:t>
            </a:r>
            <a:r>
              <a:rPr lang="es-ES_tradnl" sz="3200" dirty="0" err="1" smtClean="0"/>
              <a:t>competências</a:t>
            </a:r>
            <a:r>
              <a:rPr lang="es-ES_tradnl" sz="3200" dirty="0" smtClean="0"/>
              <a:t>:</a:t>
            </a:r>
          </a:p>
          <a:p>
            <a:pPr lvl="1"/>
            <a:r>
              <a:rPr lang="es-ES_tradnl" sz="2800" dirty="0" err="1" smtClean="0"/>
              <a:t>Análise</a:t>
            </a:r>
            <a:r>
              <a:rPr lang="es-ES_tradnl" sz="2800" dirty="0" smtClean="0"/>
              <a:t> e </a:t>
            </a:r>
            <a:r>
              <a:rPr lang="es-ES_tradnl" sz="2800" dirty="0" err="1" smtClean="0"/>
              <a:t>síntese</a:t>
            </a:r>
            <a:endParaRPr lang="es-ES_tradnl" sz="2800" dirty="0" smtClean="0"/>
          </a:p>
          <a:p>
            <a:pPr lvl="1"/>
            <a:r>
              <a:rPr lang="es-ES_tradnl" sz="2800" dirty="0" err="1" smtClean="0"/>
              <a:t>Abordagem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transdisciplinar</a:t>
            </a:r>
            <a:endParaRPr lang="es-ES_tradnl" sz="2800" dirty="0" smtClean="0"/>
          </a:p>
          <a:p>
            <a:pPr lvl="1"/>
            <a:r>
              <a:rPr lang="es-ES_tradnl" sz="2800" dirty="0" err="1" smtClean="0"/>
              <a:t>Linguagem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acadêmica</a:t>
            </a:r>
            <a:endParaRPr lang="es-ES_tradnl" sz="2800" dirty="0" smtClean="0"/>
          </a:p>
          <a:p>
            <a:pPr lvl="1"/>
            <a:r>
              <a:rPr lang="es-ES_tradnl" sz="2800" dirty="0" err="1" smtClean="0"/>
              <a:t>Domínio</a:t>
            </a:r>
            <a:r>
              <a:rPr lang="es-ES_tradnl" sz="2800" dirty="0" smtClean="0"/>
              <a:t> metodológico</a:t>
            </a:r>
          </a:p>
          <a:p>
            <a:pPr lvl="1"/>
            <a:endParaRPr lang="es-ES_tradnl" dirty="0" smtClean="0"/>
          </a:p>
          <a:p>
            <a:endParaRPr lang="pt-BR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972394" y="2793294"/>
          <a:ext cx="7597130" cy="406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750" y="1916113"/>
            <a:ext cx="8231188" cy="4525962"/>
          </a:xfrm>
        </p:spPr>
        <p:txBody>
          <a:bodyPr/>
          <a:lstStyle/>
          <a:p>
            <a:r>
              <a:rPr lang="pt-BR" sz="2800" dirty="0" smtClean="0"/>
              <a:t>O Curso está em sua quinta oferta, já tendo formado três turmas. </a:t>
            </a:r>
          </a:p>
          <a:p>
            <a:r>
              <a:rPr lang="pt-BR" sz="2800" dirty="0" smtClean="0"/>
              <a:t>Nota 5 do </a:t>
            </a:r>
            <a:r>
              <a:rPr lang="pt-BR" sz="2800" dirty="0" err="1" smtClean="0"/>
              <a:t>Inep</a:t>
            </a:r>
            <a:r>
              <a:rPr lang="pt-BR" sz="2800" dirty="0" smtClean="0"/>
              <a:t> o que ratifica sua qualidade. </a:t>
            </a:r>
          </a:p>
          <a:p>
            <a:r>
              <a:rPr lang="pt-BR" sz="2800" dirty="0" smtClean="0"/>
              <a:t>O desenvolvimento do TCC é realizado em duas etapas.</a:t>
            </a:r>
          </a:p>
          <a:p>
            <a:r>
              <a:rPr lang="pt-BR" sz="2800" dirty="0" smtClean="0"/>
              <a:t>Realizou-se uma pesquisa de natureza descritiva com abordagem mista aliando análise qualitativa e quantitativa.</a:t>
            </a:r>
          </a:p>
          <a:p>
            <a:pPr algn="just">
              <a:buSzPct val="60000"/>
              <a:defRPr/>
            </a:pPr>
            <a:endParaRPr lang="pt-BR" sz="2500" b="1" dirty="0" smtClean="0"/>
          </a:p>
          <a:p>
            <a:pPr marL="342900" indent="-342900">
              <a:buSzPct val="60000"/>
              <a:buFontTx/>
              <a:buNone/>
              <a:defRPr/>
            </a:pPr>
            <a:endParaRPr lang="pt-BR" sz="2500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74863" y="260350"/>
            <a:ext cx="7070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57263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+mj-lt"/>
              </a:rPr>
              <a:t>4. </a:t>
            </a:r>
            <a:r>
              <a:rPr lang="pt-BR" sz="2800" b="1" dirty="0">
                <a:solidFill>
                  <a:schemeClr val="bg1"/>
                </a:solidFill>
                <a:latin typeface="+mj-lt"/>
              </a:rPr>
              <a:t>PROCEDIMENTOS METODOLÓGICOS</a:t>
            </a:r>
          </a:p>
        </p:txBody>
      </p:sp>
      <p:sp>
        <p:nvSpPr>
          <p:cNvPr id="8" name="Retângulo 7"/>
          <p:cNvSpPr/>
          <p:nvPr/>
        </p:nvSpPr>
        <p:spPr>
          <a:xfrm>
            <a:off x="2521006" y="1052513"/>
            <a:ext cx="603556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buSzPct val="100000"/>
              <a:buFont typeface="Wingdings" pitchFamily="2" charset="2"/>
              <a:buChar char="§"/>
              <a:defRPr/>
            </a:pPr>
            <a:r>
              <a:rPr lang="pt-BR" sz="2500" dirty="0">
                <a:latin typeface="+mn-lt"/>
              </a:rPr>
              <a:t>Estudo de Caso: Curso Administração </a:t>
            </a:r>
          </a:p>
          <a:p>
            <a:pPr marL="342900" indent="-342900" algn="just">
              <a:buSzPct val="100000"/>
              <a:defRPr/>
            </a:pPr>
            <a:r>
              <a:rPr lang="pt-BR" sz="2500" dirty="0" err="1">
                <a:latin typeface="+mn-lt"/>
              </a:rPr>
              <a:t>EaD</a:t>
            </a:r>
            <a:r>
              <a:rPr lang="pt-BR" sz="2500" dirty="0">
                <a:latin typeface="+mn-lt"/>
              </a:rPr>
              <a:t>/UAB/UFSC</a:t>
            </a:r>
            <a:r>
              <a:rPr lang="pt-BR" sz="25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sz="2800" b="1" dirty="0" smtClean="0">
                <a:solidFill>
                  <a:schemeClr val="bg1"/>
                </a:solidFill>
              </a:rPr>
              <a:t>4. PROCEDIMENTOS METODOLÓGICOS</a:t>
            </a:r>
            <a:br>
              <a:rPr lang="pt-BR" sz="2800" b="1" dirty="0" smtClean="0">
                <a:solidFill>
                  <a:schemeClr val="bg1"/>
                </a:solidFill>
              </a:rPr>
            </a:b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688388" cy="5257800"/>
          </a:xfrm>
        </p:spPr>
        <p:txBody>
          <a:bodyPr/>
          <a:lstStyle/>
          <a:p>
            <a:r>
              <a:rPr lang="pt-BR" sz="2400" dirty="0" smtClean="0"/>
              <a:t>Trata-se de um estudo transversal - 2013-1.</a:t>
            </a:r>
          </a:p>
          <a:p>
            <a:r>
              <a:rPr lang="pt-BR" sz="2400" dirty="0" smtClean="0"/>
              <a:t>População = 134 alunos e 28 professores.</a:t>
            </a:r>
          </a:p>
          <a:p>
            <a:r>
              <a:rPr lang="pt-BR" sz="2400" dirty="0" smtClean="0"/>
              <a:t>A amostra foi composta por 27 dos docentes tendo em vista que um docente estava de férias no período de coleta, e 78 discentes voluntários, o que implica na aceitação de um erro amostral de cerca de 7,5%.</a:t>
            </a:r>
          </a:p>
          <a:p>
            <a:r>
              <a:rPr lang="pt-BR" sz="2400" dirty="0" smtClean="0"/>
              <a:t>Os dados foram coletados de três maneiras: registro das interações no ambiente virtual de aprendizagem, entrevista </a:t>
            </a:r>
            <a:r>
              <a:rPr lang="pt-BR" sz="2400" dirty="0" err="1" smtClean="0"/>
              <a:t>semi-estruturada</a:t>
            </a:r>
            <a:r>
              <a:rPr lang="pt-BR" sz="2400" dirty="0" smtClean="0"/>
              <a:t> com todos os docentes e questionário </a:t>
            </a:r>
            <a:r>
              <a:rPr lang="pt-BR" sz="2400" i="1" dirty="0" err="1" smtClean="0"/>
              <a:t>on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line</a:t>
            </a:r>
            <a:r>
              <a:rPr lang="pt-BR" sz="2400" dirty="0" smtClean="0"/>
              <a:t> com os discentes. </a:t>
            </a:r>
          </a:p>
          <a:p>
            <a:r>
              <a:rPr lang="pt-BR" sz="2400" dirty="0" smtClean="0"/>
              <a:t>A análise foi realizada com uso de estatística descritiva e análise de narrativa.</a:t>
            </a:r>
          </a:p>
          <a:p>
            <a:endParaRPr lang="pt-B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1096</Words>
  <Application>Microsoft Office PowerPoint</Application>
  <PresentationFormat>Personalizados</PresentationFormat>
  <Paragraphs>111</Paragraphs>
  <Slides>18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Design padrão</vt:lpstr>
      <vt:lpstr>Apresentação do PowerPoint</vt:lpstr>
      <vt:lpstr>Apresentação do PowerPoint</vt:lpstr>
      <vt:lpstr>Apresentação do PowerPoint</vt:lpstr>
      <vt:lpstr>2. Justificativa </vt:lpstr>
      <vt:lpstr>UAB - EaD</vt:lpstr>
      <vt:lpstr>Apresentação do PowerPoint</vt:lpstr>
      <vt:lpstr>3. REVISÃO TEÓRICA </vt:lpstr>
      <vt:lpstr>Apresentação do PowerPoint</vt:lpstr>
      <vt:lpstr>4. PROCEDIMENTOS METODOLÓGICOS </vt:lpstr>
      <vt:lpstr> </vt:lpstr>
      <vt:lpstr> </vt:lpstr>
      <vt:lpstr> </vt:lpstr>
      <vt:lpstr>5. ANÁLISE DOS DADOS </vt:lpstr>
      <vt:lpstr>5. ANÁLISE DOS DADOS </vt:lpstr>
      <vt:lpstr>5. ANÁLISE DOS DADOS </vt:lpstr>
      <vt:lpstr>6. CONSIDERAÇÕES FINAIS</vt:lpstr>
      <vt:lpstr>6. CONSIDERAÇÕES FINAIS</vt:lpstr>
      <vt:lpstr>OBRIGADA!!!</vt:lpstr>
    </vt:vector>
  </TitlesOfParts>
  <Company>UFSC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Agecom</dc:creator>
  <cp:lastModifiedBy>Cristina Alves</cp:lastModifiedBy>
  <cp:revision>40</cp:revision>
  <dcterms:created xsi:type="dcterms:W3CDTF">2006-11-28T12:35:49Z</dcterms:created>
  <dcterms:modified xsi:type="dcterms:W3CDTF">2014-05-20T08:50:46Z</dcterms:modified>
</cp:coreProperties>
</file>