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6"/>
  </p:notesMasterIdLst>
  <p:sldIdLst>
    <p:sldId id="307" r:id="rId2"/>
    <p:sldId id="30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9" r:id="rId55"/>
  </p:sldIdLst>
  <p:sldSz cx="12192000" cy="6858000"/>
  <p:notesSz cx="6858000" cy="9144000"/>
  <p:embeddedFontLst>
    <p:embeddedFont>
      <p:font typeface="Karla" panose="020B0604020202020204" charset="0"/>
      <p:regular r:id="rId57"/>
      <p:bold r:id="rId58"/>
      <p:italic r:id="rId59"/>
      <p:boldItalic r:id="rId60"/>
    </p:embeddedFont>
    <p:embeddedFont>
      <p:font typeface="Cambria" panose="02040503050406030204" pitchFamily="18" charset="0"/>
      <p:regular r:id="rId61"/>
      <p:bold r:id="rId62"/>
      <p:italic r:id="rId63"/>
      <p:boldItalic r:id="rId64"/>
    </p:embeddedFont>
    <p:embeddedFont>
      <p:font typeface="Candara" panose="020E0502030303020204" pitchFamily="34" charset="0"/>
      <p:regular r:id="rId65"/>
      <p:bold r:id="rId66"/>
      <p:italic r:id="rId67"/>
      <p:boldItalic r:id="rId68"/>
    </p:embeddedFont>
    <p:embeddedFont>
      <p:font typeface="Calibri" panose="020F0502020204030204" pitchFamily="34" charset="0"/>
      <p:regular r:id="rId69"/>
      <p:bold r:id="rId70"/>
      <p:italic r:id="rId71"/>
      <p:boldItalic r:id="rId7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94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7.fntdata"/><Relationship Id="rId68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2.fntdata"/><Relationship Id="rId66" Type="http://schemas.openxmlformats.org/officeDocument/2006/relationships/font" Target="fonts/font10.fntdata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font" Target="fonts/font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64" Type="http://schemas.openxmlformats.org/officeDocument/2006/relationships/font" Target="fonts/font8.fntdata"/><Relationship Id="rId69" Type="http://schemas.openxmlformats.org/officeDocument/2006/relationships/font" Target="fonts/font13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3.fntdata"/><Relationship Id="rId67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6.fntdata"/><Relationship Id="rId70" Type="http://schemas.openxmlformats.org/officeDocument/2006/relationships/font" Target="fonts/font14.fntdata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4" name="Google Shape;20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1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8" name="Google Shape;558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" name="Google Shape;598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0" name="Google Shape;63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2" name="Google Shape;672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1" name="Google Shape;681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690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8" name="Google Shape;698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Google Shape;706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o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e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Obje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c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Dupl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unesdoc.unesco.org/ark:/48223/pf0000187129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t.wikipedia.org/wiki/Licen%C3%A7as_Creative_Commons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wiki.creativecommons.org/Pt:CC_REL" TargetMode="Externa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choose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hooser-beta.creativecommons.org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maria.carvalho@uab.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openscience.usdb.uminho.pt/?p=6988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FAIR_data_principles.jpg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creativecommons.org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erknowledgecloud.org/" TargetMode="External"/><Relationship Id="rId13" Type="http://schemas.openxmlformats.org/officeDocument/2006/relationships/hyperlink" Target="https://repositorioaberto.uab.pt/handle/10400.2/4664" TargetMode="External"/><Relationship Id="rId3" Type="http://schemas.openxmlformats.org/officeDocument/2006/relationships/hyperlink" Target="https://educare.fiocruz.br/about-us" TargetMode="External"/><Relationship Id="rId7" Type="http://schemas.openxmlformats.org/officeDocument/2006/relationships/image" Target="../media/image29.jp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3.png"/><Relationship Id="rId5" Type="http://schemas.openxmlformats.org/officeDocument/2006/relationships/hyperlink" Target="https://escolhalivre.org.br/" TargetMode="External"/><Relationship Id="rId10" Type="http://schemas.openxmlformats.org/officeDocument/2006/relationships/hyperlink" Target="https://oeru.org/" TargetMode="External"/><Relationship Id="rId4" Type="http://schemas.openxmlformats.org/officeDocument/2006/relationships/image" Target="../media/image30.jpg"/><Relationship Id="rId9" Type="http://schemas.openxmlformats.org/officeDocument/2006/relationships/image" Target="../media/image32.png"/><Relationship Id="rId1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s.serlo.org/community/199370/lista-de-repositorios-motores-de-b%C3%BAsqueda-y-sitios-web-con-licencias-rea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uab.pt/dsd/recursos-educacionais-abertos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fabetizacao.mec.gov.br/index.php?option=com_content&amp;view=article&amp;id=230:alfabetizacao-baseada-na-ciencia-abc&amp;catid=16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unesco.org/sites/default/files/ljubljana_oer_action_plan_2017.pdf" TargetMode="External"/><Relationship Id="rId3" Type="http://schemas.openxmlformats.org/officeDocument/2006/relationships/hyperlink" Target="https://core.ac.uk/download/pdf/290487919.pdf" TargetMode="External"/><Relationship Id="rId7" Type="http://schemas.openxmlformats.org/officeDocument/2006/relationships/hyperlink" Target="https://unesdoc.unesco.org/ark:/48223/pf0000128515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nesdoc.unesco.org/images/0023/002328/232852por.pdf" TargetMode="External"/><Relationship Id="rId11" Type="http://schemas.openxmlformats.org/officeDocument/2006/relationships/hyperlink" Target="https://doi.org/10.5334/bbc.o" TargetMode="External"/><Relationship Id="rId5" Type="http://schemas.openxmlformats.org/officeDocument/2006/relationships/hyperlink" Target="https://bit.ly/2ZEjFdB" TargetMode="External"/><Relationship Id="rId10" Type="http://schemas.openxmlformats.org/officeDocument/2006/relationships/hyperlink" Target="https://unesdoc.unesco.org/ark:/48223/pf0000373755/PDF/373755eng.pdf.multi.page=3" TargetMode="External"/><Relationship Id="rId4" Type="http://schemas.openxmlformats.org/officeDocument/2006/relationships/hyperlink" Target="https://github.com/cc-archive/sotc-2014/blob/main/data/notes.md" TargetMode="External"/><Relationship Id="rId9" Type="http://schemas.openxmlformats.org/officeDocument/2006/relationships/hyperlink" Target="https://unesdoc.unesco.org/ark:/48223/pf0000213605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mailto:maria.carvalho@uab.pt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atedra.fe.unb.br/noticias/79-guia-de-bolso-da-educacao-abert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BFB47F06-F95F-525C-7569-1E202E4251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 smtClean="0"/>
              <a:t>1</a:t>
            </a:fld>
            <a:endParaRPr lang="pt-PT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B727200-C03E-0265-58BC-4A1E0C30268A}"/>
              </a:ext>
            </a:extLst>
          </p:cNvPr>
          <p:cNvSpPr/>
          <p:nvPr/>
        </p:nvSpPr>
        <p:spPr>
          <a:xfrm>
            <a:off x="-281354" y="0"/>
            <a:ext cx="13434646" cy="14067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Imagem 3" descr="Uma imagem com texto, captura de ecrã, Website, Publicidade online&#10;&#10;Descrição gerada automaticamente">
            <a:extLst>
              <a:ext uri="{FF2B5EF4-FFF2-40B4-BE49-F238E27FC236}">
                <a16:creationId xmlns:a16="http://schemas.microsoft.com/office/drawing/2014/main" id="{542C858F-D0F1-5C42-0F45-4D4ED684C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71" y="643466"/>
            <a:ext cx="981685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056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0" descr="Recursos educacionais abertos – Wikipédia, a enciclopédia livr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11853" y="748319"/>
            <a:ext cx="1162828" cy="807926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151" name="Google Shape;151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152" name="Google Shape;152;p20"/>
          <p:cNvSpPr/>
          <p:nvPr/>
        </p:nvSpPr>
        <p:spPr>
          <a:xfrm>
            <a:off x="394311" y="1601202"/>
            <a:ext cx="11485122" cy="377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“Materiais de ensino, aprendizagem investigação em qualquer suporte, sob domínio público, ou  licenciados de forma aberta, permitindo que sejam utilizados ou adaptados por terceiros.”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uso de formatos técnicos abertos facilita o acesso e a reutilização dos recursos.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 REA podem incluir cursos completos, partes de cursos, módulos, livros didáticos, vídeos, testes, software, e qualquer outra ferramenta, material ou técnica que possa apoiar o acesso ao conhecimento.</a:t>
            </a:r>
            <a:endParaRPr/>
          </a:p>
          <a:p>
            <a:pPr marL="0" marR="0" lvl="0" indent="0" algn="just" rtl="0">
              <a:spcBef>
                <a:spcPts val="60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(UNESCO, 2015 </a:t>
            </a:r>
            <a:r>
              <a:rPr lang="pt-PT" sz="1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https://unesdoc.unesco.org/ark:/48223/pf0000187129</a:t>
            </a:r>
            <a:r>
              <a:rPr lang="pt-PT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)</a:t>
            </a:r>
            <a:endParaRPr/>
          </a:p>
        </p:txBody>
      </p:sp>
      <p:pic>
        <p:nvPicPr>
          <p:cNvPr id="153" name="Google Shape;153;p20" descr="UNESCO – Organização das Nações Unidas para educação, ciência e cultura –  Culturas, Etnias e Diversidade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35482" y="822948"/>
            <a:ext cx="915570" cy="65866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54" name="Google Shape;15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10</a:t>
            </a:fld>
            <a:endParaRPr/>
          </a:p>
        </p:txBody>
      </p:sp>
      <p:sp>
        <p:nvSpPr>
          <p:cNvPr id="155" name="Google Shape;155;p20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Referenciais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1" descr="Recursos educacionais abertos – Wikipédia, a enciclopédia livr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11853" y="748319"/>
            <a:ext cx="1162828" cy="807926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161" name="Google Shape;161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pic>
        <p:nvPicPr>
          <p:cNvPr id="162" name="Google Shape;162;p21" descr="UNESCO – Organização das Nações Unidas para educação, ciência e cultura –  Culturas, Etnias e Diversidade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35482" y="822948"/>
            <a:ext cx="915570" cy="65866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63" name="Google Shape;16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11</a:t>
            </a:fld>
            <a:endParaRPr/>
          </a:p>
        </p:txBody>
      </p:sp>
      <p:sp>
        <p:nvSpPr>
          <p:cNvPr id="164" name="Google Shape;164;p21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Referenciais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grpSp>
        <p:nvGrpSpPr>
          <p:cNvPr id="165" name="Google Shape;165;p21"/>
          <p:cNvGrpSpPr/>
          <p:nvPr/>
        </p:nvGrpSpPr>
        <p:grpSpPr>
          <a:xfrm>
            <a:off x="2500460" y="2000893"/>
            <a:ext cx="7264105" cy="2406721"/>
            <a:chOff x="3639" y="0"/>
            <a:chExt cx="7264105" cy="2406721"/>
          </a:xfrm>
        </p:grpSpPr>
        <p:sp>
          <p:nvSpPr>
            <p:cNvPr id="166" name="Google Shape;166;p21"/>
            <p:cNvSpPr/>
            <p:nvPr/>
          </p:nvSpPr>
          <p:spPr>
            <a:xfrm>
              <a:off x="3639" y="0"/>
              <a:ext cx="3500773" cy="2406721"/>
            </a:xfrm>
            <a:prstGeom prst="roundRect">
              <a:avLst>
                <a:gd name="adj" fmla="val 10000"/>
              </a:avLst>
            </a:prstGeom>
            <a:solidFill>
              <a:srgbClr val="CFD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1"/>
            <p:cNvSpPr txBox="1"/>
            <p:nvPr/>
          </p:nvSpPr>
          <p:spPr>
            <a:xfrm>
              <a:off x="3639" y="0"/>
              <a:ext cx="3500773" cy="7220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pt-PT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Abertura Legal </a:t>
              </a:r>
              <a:endPara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21"/>
            <p:cNvSpPr/>
            <p:nvPr/>
          </p:nvSpPr>
          <p:spPr>
            <a:xfrm>
              <a:off x="353716" y="722016"/>
              <a:ext cx="2800618" cy="1564368"/>
            </a:xfrm>
            <a:prstGeom prst="roundRect">
              <a:avLst>
                <a:gd name="adj" fmla="val 10000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1"/>
            <p:cNvSpPr txBox="1"/>
            <p:nvPr/>
          </p:nvSpPr>
          <p:spPr>
            <a:xfrm>
              <a:off x="399535" y="767835"/>
              <a:ext cx="2708980" cy="1472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38100" rIns="508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lang="pt-PT" sz="20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Licenças que promovam o uso legal de recursos</a:t>
              </a:r>
              <a:endParaRPr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21"/>
            <p:cNvSpPr/>
            <p:nvPr/>
          </p:nvSpPr>
          <p:spPr>
            <a:xfrm>
              <a:off x="3766971" y="0"/>
              <a:ext cx="3500773" cy="2406721"/>
            </a:xfrm>
            <a:prstGeom prst="roundRect">
              <a:avLst>
                <a:gd name="adj" fmla="val 10000"/>
              </a:avLst>
            </a:prstGeom>
            <a:solidFill>
              <a:srgbClr val="CFD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1"/>
            <p:cNvSpPr txBox="1"/>
            <p:nvPr/>
          </p:nvSpPr>
          <p:spPr>
            <a:xfrm>
              <a:off x="3766971" y="0"/>
              <a:ext cx="3500773" cy="7220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pt-PT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Abertura Técnica </a:t>
              </a:r>
              <a:endPara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21"/>
            <p:cNvSpPr/>
            <p:nvPr/>
          </p:nvSpPr>
          <p:spPr>
            <a:xfrm>
              <a:off x="4117048" y="722016"/>
              <a:ext cx="2800618" cy="1564368"/>
            </a:xfrm>
            <a:prstGeom prst="roundRect">
              <a:avLst>
                <a:gd name="adj" fmla="val 10000"/>
              </a:avLst>
            </a:prstGeom>
            <a:solidFill>
              <a:srgbClr val="6FAB46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1"/>
            <p:cNvSpPr txBox="1"/>
            <p:nvPr/>
          </p:nvSpPr>
          <p:spPr>
            <a:xfrm>
              <a:off x="4162867" y="767835"/>
              <a:ext cx="2708980" cy="1472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38100" rIns="508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lang="pt-PT" sz="20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Formatos passíveis de abrir e modificar </a:t>
              </a:r>
              <a:endParaRPr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Referenciais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pic>
        <p:nvPicPr>
          <p:cNvPr id="179" name="Google Shape;179;p22" descr="Recursos educacionais abertos – Wikipédia, a enciclopédia livr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18650" y="1134084"/>
            <a:ext cx="1121779" cy="746493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180" name="Google Shape;180;p22"/>
          <p:cNvSpPr txBox="1">
            <a:spLocks noGrp="1"/>
          </p:cNvSpPr>
          <p:nvPr>
            <p:ph type="body" idx="1"/>
          </p:nvPr>
        </p:nvSpPr>
        <p:spPr>
          <a:xfrm>
            <a:off x="312566" y="2411617"/>
            <a:ext cx="1154673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Retain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pt-PT" sz="20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Reter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, copiar, possuir e controlar as cópias do recurso; </a:t>
            </a:r>
            <a:endParaRPr/>
          </a:p>
          <a:p>
            <a:pPr marL="514350" lvl="0" indent="-5143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 b="1" i="1">
                <a:latin typeface="Arial"/>
                <a:ea typeface="Arial"/>
                <a:cs typeface="Arial"/>
                <a:sym typeface="Arial"/>
              </a:rPr>
              <a:t>Reuse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pt-PT" sz="2000" b="1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Reutilizar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 o conteúdo original de diversas formas e em contextos distintos do original; </a:t>
            </a:r>
            <a:endParaRPr/>
          </a:p>
          <a:p>
            <a:pPr marL="514350" lvl="0" indent="-5143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 b="1" i="1">
                <a:latin typeface="Arial"/>
                <a:ea typeface="Arial"/>
                <a:cs typeface="Arial"/>
                <a:sym typeface="Arial"/>
              </a:rPr>
              <a:t>Revise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pt-PT" sz="2000" b="1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rPr>
              <a:t>Rever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, adaptar, ajustar ou alterar o conteúdo;</a:t>
            </a:r>
            <a:endParaRPr/>
          </a:p>
          <a:p>
            <a:pPr marL="514350" lvl="0" indent="-5143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 b="1" i="1">
                <a:latin typeface="Arial"/>
                <a:ea typeface="Arial"/>
                <a:cs typeface="Arial"/>
                <a:sym typeface="Arial"/>
              </a:rPr>
              <a:t>Remix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pt-PT" sz="2000" b="1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Combinar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, fazer misturas, colagens de um conteúdo com outro ou outros REA e criar um novo recurso; </a:t>
            </a:r>
            <a:endParaRPr/>
          </a:p>
          <a:p>
            <a:pPr marL="514350" lvl="0" indent="-51435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 b="1" i="1">
                <a:latin typeface="Arial"/>
                <a:ea typeface="Arial"/>
                <a:cs typeface="Arial"/>
                <a:sym typeface="Arial"/>
              </a:rPr>
              <a:t>Redistribute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pt-PT" sz="2000" b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Redistribuir</a:t>
            </a:r>
            <a:r>
              <a:rPr lang="pt-PT" sz="2000">
                <a:latin typeface="Arial"/>
                <a:ea typeface="Arial"/>
                <a:cs typeface="Arial"/>
                <a:sym typeface="Arial"/>
              </a:rPr>
              <a:t>, partilhar o conteúdo original ou as adapatações efetuadas.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grpSp>
        <p:nvGrpSpPr>
          <p:cNvPr id="182" name="Google Shape;182;p22"/>
          <p:cNvGrpSpPr/>
          <p:nvPr/>
        </p:nvGrpSpPr>
        <p:grpSpPr>
          <a:xfrm>
            <a:off x="8422209" y="-11269"/>
            <a:ext cx="3701281" cy="3045718"/>
            <a:chOff x="-244057" y="-38995"/>
            <a:chExt cx="3701281" cy="3045718"/>
          </a:xfrm>
        </p:grpSpPr>
        <p:sp>
          <p:nvSpPr>
            <p:cNvPr id="183" name="Google Shape;183;p22"/>
            <p:cNvSpPr/>
            <p:nvPr/>
          </p:nvSpPr>
          <p:spPr>
            <a:xfrm>
              <a:off x="413996" y="377611"/>
              <a:ext cx="2438794" cy="2438794"/>
            </a:xfrm>
            <a:prstGeom prst="blockArc">
              <a:avLst>
                <a:gd name="adj1" fmla="val 11880000"/>
                <a:gd name="adj2" fmla="val 16200000"/>
                <a:gd name="adj3" fmla="val 4643"/>
              </a:avLst>
            </a:prstGeom>
            <a:solidFill>
              <a:srgbClr val="ABB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2"/>
            <p:cNvSpPr/>
            <p:nvPr/>
          </p:nvSpPr>
          <p:spPr>
            <a:xfrm>
              <a:off x="333296" y="567929"/>
              <a:ext cx="2438794" cy="2438794"/>
            </a:xfrm>
            <a:prstGeom prst="blockArc">
              <a:avLst>
                <a:gd name="adj1" fmla="val 8320100"/>
                <a:gd name="adj2" fmla="val 12477393"/>
                <a:gd name="adj3" fmla="val 4643"/>
              </a:avLst>
            </a:prstGeom>
            <a:solidFill>
              <a:srgbClr val="ABB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2"/>
            <p:cNvSpPr/>
            <p:nvPr/>
          </p:nvSpPr>
          <p:spPr>
            <a:xfrm>
              <a:off x="269771" y="501103"/>
              <a:ext cx="2438794" cy="2438794"/>
            </a:xfrm>
            <a:prstGeom prst="blockArc">
              <a:avLst>
                <a:gd name="adj1" fmla="val 2691405"/>
                <a:gd name="adj2" fmla="val 8053919"/>
                <a:gd name="adj3" fmla="val 4643"/>
              </a:avLst>
            </a:prstGeom>
            <a:solidFill>
              <a:srgbClr val="ABB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2"/>
            <p:cNvSpPr/>
            <p:nvPr/>
          </p:nvSpPr>
          <p:spPr>
            <a:xfrm>
              <a:off x="413996" y="377611"/>
              <a:ext cx="2438794" cy="2438794"/>
            </a:xfrm>
            <a:prstGeom prst="blockArc">
              <a:avLst>
                <a:gd name="adj1" fmla="val 20520000"/>
                <a:gd name="adj2" fmla="val 3240000"/>
                <a:gd name="adj3" fmla="val 4643"/>
              </a:avLst>
            </a:prstGeom>
            <a:solidFill>
              <a:srgbClr val="ABB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2"/>
            <p:cNvSpPr/>
            <p:nvPr/>
          </p:nvSpPr>
          <p:spPr>
            <a:xfrm>
              <a:off x="413996" y="377611"/>
              <a:ext cx="2438794" cy="2438794"/>
            </a:xfrm>
            <a:prstGeom prst="blockArc">
              <a:avLst>
                <a:gd name="adj1" fmla="val 16200000"/>
                <a:gd name="adj2" fmla="val 20520000"/>
                <a:gd name="adj3" fmla="val 4643"/>
              </a:avLst>
            </a:prstGeom>
            <a:solidFill>
              <a:srgbClr val="ABB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2"/>
            <p:cNvSpPr/>
            <p:nvPr/>
          </p:nvSpPr>
          <p:spPr>
            <a:xfrm>
              <a:off x="899299" y="965363"/>
              <a:ext cx="1468189" cy="1263289"/>
            </a:xfrm>
            <a:prstGeom prst="ellipse">
              <a:avLst/>
            </a:prstGeom>
            <a:no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2"/>
            <p:cNvSpPr txBox="1"/>
            <p:nvPr/>
          </p:nvSpPr>
          <p:spPr>
            <a:xfrm>
              <a:off x="1114310" y="1150367"/>
              <a:ext cx="1038167" cy="8932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endParaRPr sz="1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22"/>
            <p:cNvSpPr/>
            <p:nvPr/>
          </p:nvSpPr>
          <p:spPr>
            <a:xfrm>
              <a:off x="992320" y="-38995"/>
              <a:ext cx="1282147" cy="88983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2"/>
            <p:cNvSpPr txBox="1"/>
            <p:nvPr/>
          </p:nvSpPr>
          <p:spPr>
            <a:xfrm>
              <a:off x="1180086" y="91318"/>
              <a:ext cx="906615" cy="6292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r>
                <a:rPr lang="pt-PT" sz="11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Retain</a:t>
              </a:r>
              <a:endParaRPr sz="1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22"/>
            <p:cNvSpPr/>
            <p:nvPr/>
          </p:nvSpPr>
          <p:spPr>
            <a:xfrm>
              <a:off x="2075148" y="754924"/>
              <a:ext cx="1382076" cy="948036"/>
            </a:xfrm>
            <a:prstGeom prst="ellipse">
              <a:avLst/>
            </a:prstGeom>
            <a:solidFill>
              <a:srgbClr val="00B0F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2"/>
            <p:cNvSpPr txBox="1"/>
            <p:nvPr/>
          </p:nvSpPr>
          <p:spPr>
            <a:xfrm>
              <a:off x="2277548" y="893761"/>
              <a:ext cx="977276" cy="6703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r>
                <a:rPr lang="pt-PT" sz="11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Reuse</a:t>
              </a:r>
              <a:endParaRPr/>
            </a:p>
          </p:txBody>
        </p:sp>
        <p:sp>
          <p:nvSpPr>
            <p:cNvPr id="194" name="Google Shape;194;p22"/>
            <p:cNvSpPr/>
            <p:nvPr/>
          </p:nvSpPr>
          <p:spPr>
            <a:xfrm>
              <a:off x="1624684" y="2123037"/>
              <a:ext cx="1417626" cy="875165"/>
            </a:xfrm>
            <a:prstGeom prst="ellipse">
              <a:avLst/>
            </a:prstGeom>
            <a:solidFill>
              <a:srgbClr val="7F7F7F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2"/>
            <p:cNvSpPr txBox="1"/>
            <p:nvPr/>
          </p:nvSpPr>
          <p:spPr>
            <a:xfrm>
              <a:off x="1832291" y="2251202"/>
              <a:ext cx="1002412" cy="6188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r>
                <a:rPr lang="pt-PT" sz="11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Revise</a:t>
              </a:r>
              <a:endParaRPr/>
            </a:p>
          </p:txBody>
        </p:sp>
        <p:sp>
          <p:nvSpPr>
            <p:cNvPr id="196" name="Google Shape;196;p22"/>
            <p:cNvSpPr/>
            <p:nvPr/>
          </p:nvSpPr>
          <p:spPr>
            <a:xfrm>
              <a:off x="0" y="2189158"/>
              <a:ext cx="1316612" cy="769566"/>
            </a:xfrm>
            <a:prstGeom prst="ellipse">
              <a:avLst/>
            </a:prstGeom>
            <a:solidFill>
              <a:srgbClr val="FFC00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2"/>
            <p:cNvSpPr txBox="1"/>
            <p:nvPr/>
          </p:nvSpPr>
          <p:spPr>
            <a:xfrm>
              <a:off x="192813" y="2301858"/>
              <a:ext cx="930986" cy="5441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r>
                <a:rPr lang="pt-PT" sz="11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Remix</a:t>
              </a:r>
              <a:endParaRPr/>
            </a:p>
          </p:txBody>
        </p:sp>
        <p:sp>
          <p:nvSpPr>
            <p:cNvPr id="198" name="Google Shape;198;p22"/>
            <p:cNvSpPr/>
            <p:nvPr/>
          </p:nvSpPr>
          <p:spPr>
            <a:xfrm>
              <a:off x="-244057" y="765087"/>
              <a:ext cx="1489318" cy="927708"/>
            </a:xfrm>
            <a:prstGeom prst="ellipse">
              <a:avLst/>
            </a:prstGeom>
            <a:solidFill>
              <a:srgbClr val="00B05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2"/>
            <p:cNvSpPr txBox="1"/>
            <p:nvPr/>
          </p:nvSpPr>
          <p:spPr>
            <a:xfrm>
              <a:off x="-25951" y="900947"/>
              <a:ext cx="1053106" cy="6559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950" tIns="13950" rIns="13950" bIns="139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050"/>
                <a:buFont typeface="Arial"/>
                <a:buNone/>
              </a:pPr>
              <a:r>
                <a:rPr lang="pt-PT" sz="105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Redistribute</a:t>
              </a:r>
              <a:endParaRPr sz="105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0" name="Google Shape;200;p22"/>
          <p:cNvSpPr/>
          <p:nvPr/>
        </p:nvSpPr>
        <p:spPr>
          <a:xfrm>
            <a:off x="3311423" y="1841691"/>
            <a:ext cx="5569153" cy="40011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Os 5Rs que determinam a abertura dos REA</a:t>
            </a:r>
            <a:endParaRPr sz="2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3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Direito de autor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209" name="Google Shape;209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210" name="Google Shape;210;p23"/>
          <p:cNvSpPr/>
          <p:nvPr/>
        </p:nvSpPr>
        <p:spPr>
          <a:xfrm>
            <a:off x="353439" y="2027467"/>
            <a:ext cx="11510963" cy="19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Recolher e utilizar conteúdos sem a permissão do autor constitui contrafação, um ato ilícito civil e criminal.</a:t>
            </a:r>
            <a:endParaRPr sz="2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just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1" name="Google Shape;21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52107" y="1246747"/>
            <a:ext cx="569783" cy="759475"/>
          </a:xfrm>
          <a:prstGeom prst="rect">
            <a:avLst/>
          </a:prstGeom>
          <a:noFill/>
          <a:ln>
            <a:noFill/>
          </a:ln>
          <a:effectLst>
            <a:reflection stA="52000" endA="300" endPos="35000" sy="-100000" algn="bl" rotWithShape="0"/>
          </a:effectLst>
        </p:spPr>
      </p:pic>
      <p:sp>
        <p:nvSpPr>
          <p:cNvPr id="212" name="Google Shape;212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4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Direito de autor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pic>
        <p:nvPicPr>
          <p:cNvPr id="218" name="Google Shape;21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87388" y="2191355"/>
            <a:ext cx="3017223" cy="3334698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220" name="Google Shape;220;p24"/>
          <p:cNvSpPr txBox="1"/>
          <p:nvPr/>
        </p:nvSpPr>
        <p:spPr>
          <a:xfrm>
            <a:off x="6605588" y="2401888"/>
            <a:ext cx="1841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1" name="Google Shape;221;p24"/>
          <p:cNvGrpSpPr/>
          <p:nvPr/>
        </p:nvGrpSpPr>
        <p:grpSpPr>
          <a:xfrm>
            <a:off x="3977325" y="1613438"/>
            <a:ext cx="4503116" cy="4287983"/>
            <a:chOff x="3722302" y="-133313"/>
            <a:chExt cx="4503116" cy="4287983"/>
          </a:xfrm>
        </p:grpSpPr>
        <p:sp>
          <p:nvSpPr>
            <p:cNvPr id="222" name="Google Shape;222;p24"/>
            <p:cNvSpPr/>
            <p:nvPr/>
          </p:nvSpPr>
          <p:spPr>
            <a:xfrm>
              <a:off x="3768263" y="57441"/>
              <a:ext cx="4418664" cy="4035404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4"/>
            <p:cNvSpPr txBox="1"/>
            <p:nvPr/>
          </p:nvSpPr>
          <p:spPr>
            <a:xfrm>
              <a:off x="6182748" y="1114333"/>
              <a:ext cx="1578094" cy="19216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l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libri"/>
                <a:buNone/>
              </a:pPr>
              <a:r>
                <a:rPr lang="pt-PT" sz="2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UTILIZADOR CONSUMIDOR</a:t>
              </a:r>
              <a:endParaRPr/>
            </a:p>
          </p:txBody>
        </p:sp>
        <p:sp>
          <p:nvSpPr>
            <p:cNvPr id="224" name="Google Shape;224;p24"/>
            <p:cNvSpPr/>
            <p:nvPr/>
          </p:nvSpPr>
          <p:spPr>
            <a:xfrm>
              <a:off x="3833524" y="52075"/>
              <a:ext cx="3986102" cy="3805788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4"/>
            <p:cNvSpPr txBox="1"/>
            <p:nvPr/>
          </p:nvSpPr>
          <p:spPr>
            <a:xfrm>
              <a:off x="4217899" y="1048829"/>
              <a:ext cx="1423608" cy="18122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libri"/>
                <a:buNone/>
              </a:pPr>
              <a:r>
                <a:rPr lang="pt-PT" sz="20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AUTOR PRODUTOR</a:t>
              </a:r>
              <a:endParaRPr/>
            </a:p>
          </p:txBody>
        </p:sp>
        <p:sp>
          <p:nvSpPr>
            <p:cNvPr id="226" name="Google Shape;226;p24"/>
            <p:cNvSpPr/>
            <p:nvPr/>
          </p:nvSpPr>
          <p:spPr>
            <a:xfrm>
              <a:off x="3948795" y="-133313"/>
              <a:ext cx="4276623" cy="414220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4067"/>
                  </a:moveTo>
                  <a:lnTo>
                    <a:pt x="60000" y="4067"/>
                  </a:lnTo>
                  <a:cubicBezTo>
                    <a:pt x="90013" y="4067"/>
                    <a:pt x="114701" y="27650"/>
                    <a:pt x="116007" y="57566"/>
                  </a:cubicBezTo>
                  <a:cubicBezTo>
                    <a:pt x="117313" y="87482"/>
                    <a:pt x="94773" y="113117"/>
                    <a:pt x="64874" y="115721"/>
                  </a:cubicBezTo>
                  <a:lnTo>
                    <a:pt x="64874" y="119777"/>
                  </a:lnTo>
                  <a:lnTo>
                    <a:pt x="60000" y="112882"/>
                  </a:lnTo>
                  <a:lnTo>
                    <a:pt x="64874" y="105540"/>
                  </a:lnTo>
                  <a:lnTo>
                    <a:pt x="64874" y="109595"/>
                  </a:lnTo>
                  <a:lnTo>
                    <a:pt x="64874" y="109595"/>
                  </a:lnTo>
                  <a:cubicBezTo>
                    <a:pt x="91496" y="107012"/>
                    <a:pt x="111392" y="84122"/>
                    <a:pt x="110091" y="57576"/>
                  </a:cubicBezTo>
                  <a:cubicBezTo>
                    <a:pt x="108789" y="31029"/>
                    <a:pt x="86749" y="10169"/>
                    <a:pt x="60000" y="10169"/>
                  </a:cubicBez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rgbClr val="1E4E7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4"/>
            <p:cNvSpPr/>
            <p:nvPr/>
          </p:nvSpPr>
          <p:spPr>
            <a:xfrm>
              <a:off x="3722302" y="-125814"/>
              <a:ext cx="3980327" cy="428048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116218"/>
                  </a:moveTo>
                  <a:cubicBezTo>
                    <a:pt x="30171" y="116218"/>
                    <a:pt x="5591" y="92691"/>
                    <a:pt x="4134" y="62746"/>
                  </a:cubicBezTo>
                  <a:cubicBezTo>
                    <a:pt x="2677" y="32800"/>
                    <a:pt x="24857" y="6975"/>
                    <a:pt x="54543" y="4050"/>
                  </a:cubicBezTo>
                  <a:lnTo>
                    <a:pt x="54543" y="285"/>
                  </a:lnTo>
                  <a:lnTo>
                    <a:pt x="60000" y="6619"/>
                  </a:lnTo>
                  <a:lnTo>
                    <a:pt x="54543" y="13523"/>
                  </a:lnTo>
                  <a:lnTo>
                    <a:pt x="54543" y="9760"/>
                  </a:lnTo>
                  <a:lnTo>
                    <a:pt x="54543" y="9760"/>
                  </a:lnTo>
                  <a:cubicBezTo>
                    <a:pt x="28243" y="12699"/>
                    <a:pt x="8794" y="35974"/>
                    <a:pt x="10244" y="62772"/>
                  </a:cubicBezTo>
                  <a:cubicBezTo>
                    <a:pt x="11695" y="89569"/>
                    <a:pt x="33541" y="110544"/>
                    <a:pt x="60000" y="110544"/>
                  </a:cubicBez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rgbClr val="1E4E7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8" name="Google Shape;228;p24"/>
          <p:cNvSpPr/>
          <p:nvPr/>
        </p:nvSpPr>
        <p:spPr>
          <a:xfrm>
            <a:off x="355600" y="5380199"/>
            <a:ext cx="11480800" cy="95410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</a:t>
            </a:r>
            <a:r>
              <a:rPr lang="pt-PT" sz="2800" b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PT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importante compreender o papel do direito de autor e os direitos que todos nós possuímos dentro das exceções e limitações aos direitos autorais! </a:t>
            </a:r>
            <a:endParaRPr/>
          </a:p>
        </p:txBody>
      </p:sp>
      <p:sp>
        <p:nvSpPr>
          <p:cNvPr id="229" name="Google Shape;22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14</a:t>
            </a:fld>
            <a:endParaRPr/>
          </a:p>
        </p:txBody>
      </p:sp>
      <p:pic>
        <p:nvPicPr>
          <p:cNvPr id="230" name="Google Shape;230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2107" y="1246747"/>
            <a:ext cx="569783" cy="759475"/>
          </a:xfrm>
          <a:prstGeom prst="rect">
            <a:avLst/>
          </a:prstGeom>
          <a:noFill/>
          <a:ln>
            <a:noFill/>
          </a:ln>
          <a:effectLst>
            <a:reflection stA="52000" endA="300" endPos="35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5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Direito de autor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236" name="Google Shape;236;p25"/>
          <p:cNvSpPr/>
          <p:nvPr/>
        </p:nvSpPr>
        <p:spPr>
          <a:xfrm>
            <a:off x="363538" y="1738313"/>
            <a:ext cx="11464925" cy="2820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É o ramo do Direito que regula a proteção das obras intelectuais.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Conjunto de normas criadas para proteger as obras, garantir que os autores, intérpretes e executantes sejam reconhecidos e recompensados pelo trabalho de criação, interpretação ou execução.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238" name="Google Shape;238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15</a:t>
            </a:fld>
            <a:endParaRPr/>
          </a:p>
        </p:txBody>
      </p:sp>
      <p:pic>
        <p:nvPicPr>
          <p:cNvPr id="239" name="Google Shape;23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52107" y="1246747"/>
            <a:ext cx="569783" cy="759475"/>
          </a:xfrm>
          <a:prstGeom prst="rect">
            <a:avLst/>
          </a:prstGeom>
          <a:noFill/>
          <a:ln>
            <a:noFill/>
          </a:ln>
          <a:effectLst>
            <a:reflection stA="52000" endA="300" endPos="35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6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Direito de autor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245" name="Google Shape;245;p26"/>
          <p:cNvSpPr/>
          <p:nvPr/>
        </p:nvSpPr>
        <p:spPr>
          <a:xfrm>
            <a:off x="331788" y="1735138"/>
            <a:ext cx="11528425" cy="2574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Decorre da criação e exteriorização da obra</a:t>
            </a:r>
            <a:endParaRPr/>
          </a:p>
          <a:p>
            <a:pPr marL="342900" marR="0" lvl="0" indent="-3429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proteção incide sobre a expressão ou manifestação (formal) das criações/obras, e não sobre as ideias que estão na sua base </a:t>
            </a:r>
            <a:endParaRPr/>
          </a:p>
          <a:p>
            <a:pPr marL="342900" marR="0" lvl="0" indent="-3429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✔"/>
            </a:pPr>
            <a:r>
              <a:rPr lang="pt-PT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Tudo que é criado por alguém é automaticamente “reservado” </a:t>
            </a:r>
            <a:endParaRPr/>
          </a:p>
          <a:p>
            <a:pPr marL="342900" marR="0" lvl="0" indent="-3429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✔"/>
            </a:pPr>
            <a:r>
              <a:rPr lang="pt-PT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Cabe ao autor definir o tipo de abertura que pretende conceder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247" name="Google Shape;24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16</a:t>
            </a:fld>
            <a:endParaRPr/>
          </a:p>
        </p:txBody>
      </p:sp>
      <p:pic>
        <p:nvPicPr>
          <p:cNvPr id="248" name="Google Shape;248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52107" y="1246747"/>
            <a:ext cx="569783" cy="759475"/>
          </a:xfrm>
          <a:prstGeom prst="rect">
            <a:avLst/>
          </a:prstGeom>
          <a:noFill/>
          <a:ln>
            <a:noFill/>
          </a:ln>
          <a:effectLst>
            <a:reflection stA="52000" endA="300" endPos="35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7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Direito de autor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254" name="Google Shape;254;p27"/>
          <p:cNvSpPr/>
          <p:nvPr/>
        </p:nvSpPr>
        <p:spPr>
          <a:xfrm>
            <a:off x="363538" y="1738313"/>
            <a:ext cx="11464925" cy="2435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Direito exclusivo sobre a exploração económica</a:t>
            </a:r>
            <a:endParaRPr/>
          </a:p>
          <a:p>
            <a:pPr marL="457200" marR="0" lvl="1" indent="-4572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Assegurar a paternidade, a genuinidade e a integridade</a:t>
            </a:r>
            <a:endParaRPr/>
          </a:p>
          <a:p>
            <a:pPr marL="457200" marR="0" lvl="1" indent="-4572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Autorizar a utilização a terceiros</a:t>
            </a:r>
            <a:endParaRPr/>
          </a:p>
          <a:p>
            <a:pPr marL="457200" marR="0" lvl="1" indent="0" algn="just" rtl="0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256" name="Google Shape;25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17</a:t>
            </a:fld>
            <a:endParaRPr/>
          </a:p>
        </p:txBody>
      </p:sp>
      <p:pic>
        <p:nvPicPr>
          <p:cNvPr id="257" name="Google Shape;257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52107" y="1246747"/>
            <a:ext cx="569783" cy="759475"/>
          </a:xfrm>
          <a:prstGeom prst="rect">
            <a:avLst/>
          </a:prstGeom>
          <a:noFill/>
          <a:ln>
            <a:noFill/>
          </a:ln>
          <a:effectLst>
            <a:reflection stA="52000" endA="300" endPos="35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8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Direito de autor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263" name="Google Shape;263;p28"/>
          <p:cNvSpPr/>
          <p:nvPr/>
        </p:nvSpPr>
        <p:spPr>
          <a:xfrm>
            <a:off x="331787" y="2000421"/>
            <a:ext cx="11528425" cy="2574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 documento com o símbolo </a:t>
            </a:r>
            <a:r>
              <a:rPr lang="pt-PT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pt-PT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(copyright) significa que tem “todos os direitos reservados”.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Não pode ser usado, adaptado ou redistribuído sem a expressa autorização do seu autor.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 documento sem nenhuma referência ao copyright é considerado fechado.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Só será o contrário se o ambiente digital em que se integra apontar para uma licença livre ou contenha um “termo de uso” que explicite as condições de utilização permitidas.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265" name="Google Shape;265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18</a:t>
            </a:fld>
            <a:endParaRPr/>
          </a:p>
        </p:txBody>
      </p:sp>
      <p:pic>
        <p:nvPicPr>
          <p:cNvPr id="266" name="Google Shape;266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52107" y="1246747"/>
            <a:ext cx="569783" cy="759475"/>
          </a:xfrm>
          <a:prstGeom prst="rect">
            <a:avLst/>
          </a:prstGeom>
          <a:noFill/>
          <a:ln>
            <a:noFill/>
          </a:ln>
          <a:effectLst>
            <a:reflection stA="52000" endA="300" endPos="35000" sy="-100000" algn="bl" rotWithShape="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29" descr="Resultado de imagem para creative commo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7143" y="3271580"/>
            <a:ext cx="4617714" cy="2708184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29"/>
          <p:cNvSpPr/>
          <p:nvPr/>
        </p:nvSpPr>
        <p:spPr>
          <a:xfrm>
            <a:off x="353439" y="2128510"/>
            <a:ext cx="11539537" cy="1143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 simplificar a utilização de obras protegidas por direito de autor dentro de um quadro legal, foram criadas as licenças </a:t>
            </a:r>
            <a:r>
              <a:rPr lang="pt-PT" sz="24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Creative Commons </a:t>
            </a:r>
            <a:r>
              <a:rPr lang="pt-P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(CC).</a:t>
            </a:r>
            <a:endParaRPr/>
          </a:p>
        </p:txBody>
      </p:sp>
      <p:sp>
        <p:nvSpPr>
          <p:cNvPr id="273" name="Google Shape;273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274" name="Google Shape;274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19</a:t>
            </a:fld>
            <a:endParaRPr/>
          </a:p>
        </p:txBody>
      </p:sp>
      <p:sp>
        <p:nvSpPr>
          <p:cNvPr id="275" name="Google Shape;275;p29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BFB47F06-F95F-525C-7569-1E202E4251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 smtClean="0"/>
              <a:t>2</a:t>
            </a:fld>
            <a:endParaRPr lang="pt-PT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B727200-C03E-0265-58BC-4A1E0C30268A}"/>
              </a:ext>
            </a:extLst>
          </p:cNvPr>
          <p:cNvSpPr/>
          <p:nvPr/>
        </p:nvSpPr>
        <p:spPr>
          <a:xfrm>
            <a:off x="-281354" y="0"/>
            <a:ext cx="13434646" cy="14067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Picture 7" descr="A white arrow with white text&#10;&#10;Description automatically generated">
            <a:extLst>
              <a:ext uri="{FF2B5EF4-FFF2-40B4-BE49-F238E27FC236}">
                <a16:creationId xmlns:a16="http://schemas.microsoft.com/office/drawing/2014/main" id="{779E08FE-0EA2-0DF1-9205-0B7DCF66F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3" y="221433"/>
            <a:ext cx="637871" cy="729872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A06E0A1F-A0D3-BA3E-46B9-25C8E84545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294" y="6059870"/>
            <a:ext cx="4780722" cy="585897"/>
          </a:xfrm>
          <a:prstGeom prst="rect">
            <a:avLst/>
          </a:prstGeom>
        </p:spPr>
      </p:pic>
      <p:sp>
        <p:nvSpPr>
          <p:cNvPr id="7" name="Rectangle 13">
            <a:extLst>
              <a:ext uri="{FF2B5EF4-FFF2-40B4-BE49-F238E27FC236}">
                <a16:creationId xmlns:a16="http://schemas.microsoft.com/office/drawing/2014/main" id="{6B5F23E9-38BD-7E08-7B20-945C2B6203AD}"/>
              </a:ext>
            </a:extLst>
          </p:cNvPr>
          <p:cNvSpPr/>
          <p:nvPr/>
        </p:nvSpPr>
        <p:spPr>
          <a:xfrm>
            <a:off x="1033671" y="221433"/>
            <a:ext cx="3558208" cy="7298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PT" sz="4400" dirty="0">
                <a:solidFill>
                  <a:srgbClr val="354752"/>
                </a:solidFill>
              </a:rPr>
              <a:t>ROTEIRO</a:t>
            </a:r>
          </a:p>
        </p:txBody>
      </p:sp>
      <p:sp>
        <p:nvSpPr>
          <p:cNvPr id="8" name="CaixaDeTexto 5">
            <a:extLst>
              <a:ext uri="{FF2B5EF4-FFF2-40B4-BE49-F238E27FC236}">
                <a16:creationId xmlns:a16="http://schemas.microsoft.com/office/drawing/2014/main" id="{978199CE-D79C-0F05-95F5-54AAEE748418}"/>
              </a:ext>
            </a:extLst>
          </p:cNvPr>
          <p:cNvSpPr txBox="1"/>
          <p:nvPr/>
        </p:nvSpPr>
        <p:spPr>
          <a:xfrm>
            <a:off x="2675704" y="1815276"/>
            <a:ext cx="6840591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2800" i="1" cap="all" dirty="0">
                <a:solidFill>
                  <a:srgbClr val="1D49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 educacionais abertos</a:t>
            </a:r>
          </a:p>
        </p:txBody>
      </p:sp>
      <p:sp>
        <p:nvSpPr>
          <p:cNvPr id="9" name="CaixaDeTexto 15">
            <a:extLst>
              <a:ext uri="{FF2B5EF4-FFF2-40B4-BE49-F238E27FC236}">
                <a16:creationId xmlns:a16="http://schemas.microsoft.com/office/drawing/2014/main" id="{89C683EA-A054-6263-25FE-F6E0E14751B1}"/>
              </a:ext>
            </a:extLst>
          </p:cNvPr>
          <p:cNvSpPr txBox="1"/>
          <p:nvPr/>
        </p:nvSpPr>
        <p:spPr>
          <a:xfrm>
            <a:off x="3490692" y="2580439"/>
            <a:ext cx="8426324" cy="2615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>
                <a:solidFill>
                  <a:schemeClr val="accent6"/>
                </a:solidFill>
              </a:rPr>
              <a:t>1. </a:t>
            </a:r>
            <a:r>
              <a:rPr lang="pt-PT" sz="2800" dirty="0">
                <a:solidFill>
                  <a:srgbClr val="024C8A"/>
                </a:solidFill>
              </a:rPr>
              <a:t>Enquadramento e referenciais</a:t>
            </a:r>
          </a:p>
          <a:p>
            <a:pPr algn="just">
              <a:lnSpc>
                <a:spcPct val="150000"/>
              </a:lnSpc>
            </a:pPr>
            <a:r>
              <a:rPr lang="pt-PT" sz="2800" b="1" dirty="0">
                <a:solidFill>
                  <a:schemeClr val="accent5"/>
                </a:solidFill>
              </a:rPr>
              <a:t>2. </a:t>
            </a:r>
            <a:r>
              <a:rPr lang="pt-PT" sz="2800" dirty="0">
                <a:solidFill>
                  <a:srgbClr val="024C8A"/>
                </a:solidFill>
              </a:rPr>
              <a:t>Requisitos legais e técnicos</a:t>
            </a:r>
          </a:p>
          <a:p>
            <a:pPr algn="just">
              <a:lnSpc>
                <a:spcPct val="150000"/>
              </a:lnSpc>
            </a:pPr>
            <a:r>
              <a:rPr lang="pt-PT" sz="2800" b="1" dirty="0">
                <a:solidFill>
                  <a:schemeClr val="accent4"/>
                </a:solidFill>
              </a:rPr>
              <a:t>3. </a:t>
            </a:r>
            <a:r>
              <a:rPr lang="pt-PT" sz="2800" dirty="0">
                <a:solidFill>
                  <a:srgbClr val="024C8A"/>
                </a:solidFill>
              </a:rPr>
              <a:t>Alojamento e curadoria</a:t>
            </a:r>
          </a:p>
          <a:p>
            <a:pPr algn="just">
              <a:lnSpc>
                <a:spcPct val="150000"/>
              </a:lnSpc>
            </a:pPr>
            <a:r>
              <a:rPr lang="pt-PT" sz="2800" b="1" dirty="0">
                <a:solidFill>
                  <a:schemeClr val="accent3"/>
                </a:solidFill>
              </a:rPr>
              <a:t>4. </a:t>
            </a:r>
            <a:r>
              <a:rPr lang="pt-PT" sz="2800" dirty="0">
                <a:solidFill>
                  <a:srgbClr val="024C8A"/>
                </a:solidFill>
              </a:rPr>
              <a:t>Pesquisa, acesso e utilização </a:t>
            </a:r>
          </a:p>
        </p:txBody>
      </p:sp>
    </p:spTree>
    <p:extLst>
      <p:ext uri="{BB962C8B-B14F-4D97-AF65-F5344CB8AC3E}">
        <p14:creationId xmlns:p14="http://schemas.microsoft.com/office/powerpoint/2010/main" val="2368157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0"/>
          <p:cNvSpPr/>
          <p:nvPr/>
        </p:nvSpPr>
        <p:spPr>
          <a:xfrm>
            <a:off x="330200" y="1868752"/>
            <a:ext cx="11531600" cy="2959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 padronizada de atribuir autorizações de direito de autor e de direitos conexos aos trabalhos criativos.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Conjunto de termos e condições que criadores e outros detentores de direitos podem utilizar para partilhar obras originais de autor, outros materiais sujeitos a direito de autor e direitos conexos.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autor define as condições de utilização da sua obra | O utilizador efetua à utilização dentro dos limites definidos na licença, sem ter de pedir autorização.</a:t>
            </a:r>
            <a:endParaRPr sz="2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282" name="Google Shape;282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20</a:t>
            </a:fld>
            <a:endParaRPr/>
          </a:p>
        </p:txBody>
      </p:sp>
      <p:sp>
        <p:nvSpPr>
          <p:cNvPr id="283" name="Google Shape;283;p30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pic>
        <p:nvPicPr>
          <p:cNvPr id="289" name="Google Shape;289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874" y="2813391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910637" y="2813390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31" descr="Resultado de imagem para cc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2" name="Google Shape;292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82255" y="2813390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1"/>
          <p:cNvSpPr/>
          <p:nvPr/>
        </p:nvSpPr>
        <p:spPr>
          <a:xfrm>
            <a:off x="338137" y="1970561"/>
            <a:ext cx="11515725" cy="496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Situam-se entre </a:t>
            </a:r>
            <a:r>
              <a:rPr lang="pt-PT" sz="2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todos os direitos reservados, alguns direitos </a:t>
            </a: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 </a:t>
            </a:r>
            <a:r>
              <a:rPr lang="pt-PT" sz="2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nenhum direito reservado</a:t>
            </a: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94" name="Google Shape;294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21</a:t>
            </a:fld>
            <a:endParaRPr/>
          </a:p>
        </p:txBody>
      </p:sp>
      <p:sp>
        <p:nvSpPr>
          <p:cNvPr id="295" name="Google Shape;295;p31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pic>
        <p:nvPicPr>
          <p:cNvPr id="301" name="Google Shape;301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8861" y="1941168"/>
            <a:ext cx="9914276" cy="3980044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2"/>
          <p:cNvSpPr/>
          <p:nvPr/>
        </p:nvSpPr>
        <p:spPr>
          <a:xfrm>
            <a:off x="300486" y="6094740"/>
            <a:ext cx="1159102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https://pt.wikipedia.org/wiki/Licen%C3%A7as_Creative_Commons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22</a:t>
            </a:fld>
            <a:endParaRPr/>
          </a:p>
        </p:txBody>
      </p:sp>
      <p:sp>
        <p:nvSpPr>
          <p:cNvPr id="304" name="Google Shape;304;p32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3"/>
          <p:cNvSpPr txBox="1"/>
          <p:nvPr/>
        </p:nvSpPr>
        <p:spPr>
          <a:xfrm>
            <a:off x="325437" y="2001978"/>
            <a:ext cx="11541125" cy="2158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 licença deve estar: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8001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Visível no corpo do documento</a:t>
            </a:r>
            <a:endParaRPr/>
          </a:p>
          <a:p>
            <a:pPr marL="8001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Nas suas propriedades</a:t>
            </a:r>
            <a:endParaRPr/>
          </a:p>
          <a:p>
            <a:pPr marL="8001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Nos metadados do sistema de informação no qual o documento é inserido</a:t>
            </a:r>
            <a:endParaRPr/>
          </a:p>
        </p:txBody>
      </p:sp>
      <p:sp>
        <p:nvSpPr>
          <p:cNvPr id="310" name="Google Shape;310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311" name="Google Shape;311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23</a:t>
            </a:fld>
            <a:endParaRPr/>
          </a:p>
        </p:txBody>
      </p:sp>
      <p:sp>
        <p:nvSpPr>
          <p:cNvPr id="312" name="Google Shape;312;p33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3900" y="3132138"/>
            <a:ext cx="650875" cy="65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63900" y="4881563"/>
            <a:ext cx="650875" cy="701675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4"/>
          <p:cNvSpPr/>
          <p:nvPr/>
        </p:nvSpPr>
        <p:spPr>
          <a:xfrm>
            <a:off x="4038600" y="1909495"/>
            <a:ext cx="782161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Texto Legal -</a:t>
            </a:r>
            <a:r>
              <a:rPr lang="pt-PT" sz="2000" b="1">
                <a:solidFill>
                  <a:srgbClr val="46464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Instrumento legal tradicional, no tipo de linguagem e formato de texto</a:t>
            </a:r>
            <a:endParaRPr/>
          </a:p>
        </p:txBody>
      </p:sp>
      <p:sp>
        <p:nvSpPr>
          <p:cNvPr id="320" name="Google Shape;320;p34"/>
          <p:cNvSpPr/>
          <p:nvPr/>
        </p:nvSpPr>
        <p:spPr>
          <a:xfrm>
            <a:off x="4016948" y="2855649"/>
            <a:ext cx="7821613" cy="16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Resumo Explicativo -</a:t>
            </a: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Sumariza os termos e condições mais importantes 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Intérprete amigável do Texto Legal subjacente, embora não seja, em si mesmo, uma licença e o seu conteúdo não forme parte do Texto Legal</a:t>
            </a:r>
            <a:endParaRPr/>
          </a:p>
        </p:txBody>
      </p:sp>
      <p:sp>
        <p:nvSpPr>
          <p:cNvPr id="321" name="Google Shape;321;p34"/>
          <p:cNvSpPr/>
          <p:nvPr/>
        </p:nvSpPr>
        <p:spPr>
          <a:xfrm>
            <a:off x="4154488" y="4772025"/>
            <a:ext cx="7821612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Legível por máquinas – </a:t>
            </a: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 padronizada de descrever as licenças que pode ser lida e entendida por software, chamada </a:t>
            </a:r>
            <a:r>
              <a:rPr lang="pt-PT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Linguagem de Expressão de Direitos, da CC</a:t>
            </a: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(CC REL)</a:t>
            </a:r>
            <a:endParaRPr/>
          </a:p>
        </p:txBody>
      </p:sp>
      <p:pic>
        <p:nvPicPr>
          <p:cNvPr id="322" name="Google Shape;322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19450" y="1856134"/>
            <a:ext cx="695325" cy="750888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pic>
        <p:nvPicPr>
          <p:cNvPr id="324" name="Google Shape;324;p3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53439" y="2012087"/>
            <a:ext cx="2498725" cy="295275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24</a:t>
            </a:fld>
            <a:endParaRPr/>
          </a:p>
        </p:txBody>
      </p:sp>
      <p:sp>
        <p:nvSpPr>
          <p:cNvPr id="326" name="Google Shape;326;p34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3900" y="3132138"/>
            <a:ext cx="650875" cy="65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63900" y="4881563"/>
            <a:ext cx="650875" cy="701675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35"/>
          <p:cNvSpPr/>
          <p:nvPr/>
        </p:nvSpPr>
        <p:spPr>
          <a:xfrm>
            <a:off x="4669971" y="2718837"/>
            <a:ext cx="7182304" cy="142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Estas três camadas garantem que o conjunto de direitos não é apenas um conceito legal mas algo que os criadores, os utilizadores e até a própria Internet pode compreender.</a:t>
            </a:r>
            <a:endParaRPr/>
          </a:p>
        </p:txBody>
      </p:sp>
      <p:sp>
        <p:nvSpPr>
          <p:cNvPr id="334" name="Google Shape;334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pic>
        <p:nvPicPr>
          <p:cNvPr id="335" name="Google Shape;335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3439" y="2012087"/>
            <a:ext cx="2498725" cy="295275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25</a:t>
            </a:fld>
            <a:endParaRPr/>
          </a:p>
        </p:txBody>
      </p:sp>
      <p:pic>
        <p:nvPicPr>
          <p:cNvPr id="337" name="Google Shape;337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19450" y="1856134"/>
            <a:ext cx="695325" cy="750888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35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344" name="Google Shape;344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26</a:t>
            </a:fld>
            <a:endParaRPr/>
          </a:p>
        </p:txBody>
      </p:sp>
      <p:sp>
        <p:nvSpPr>
          <p:cNvPr id="345" name="Google Shape;345;p36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346" name="Google Shape;346;p36"/>
          <p:cNvSpPr/>
          <p:nvPr/>
        </p:nvSpPr>
        <p:spPr>
          <a:xfrm>
            <a:off x="312566" y="1613072"/>
            <a:ext cx="11566867" cy="4770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Inserção automática de uma licença Creative Commons (CC)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Site da Creative Commons:</a:t>
            </a:r>
            <a:endParaRPr sz="200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Acede à Creative Commons em </a:t>
            </a:r>
            <a:r>
              <a:rPr lang="pt-PT" sz="20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https://creativecommons.org/choose/</a:t>
            </a:r>
            <a:r>
              <a:rPr lang="pt-PT" sz="20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para gerar o código HTML da licença. Depois de selecionar as opções adequadas, o site fornecerá o código que será inserido no seu documento.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Ferramentas de Processamento de Texto:</a:t>
            </a:r>
            <a:endParaRPr sz="200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Muitos processadores de texto, como Microsoft Word e Google Docs, permitem inserir licenças Creative Commons automaticamente.</a:t>
            </a:r>
            <a:endParaRPr/>
          </a:p>
          <a:p>
            <a:pPr marL="4572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No Microsoft Word pode ir para o guia "Inserir" e selecionar "Marcadores de Referência", depois "Notas de Rodapé“ e escolher o estilo de licença Creative Commons apropriado. O software irá inseri-lo automaticamente no documento.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Plugins e Extensões:</a:t>
            </a:r>
            <a:endParaRPr sz="200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Existem plugins e extensões disponíveis para alguns softwares como por exemplo o WordPress que automatizam a inserção de licenças Creative Commons.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352" name="Google Shape;352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27</a:t>
            </a:fld>
            <a:endParaRPr/>
          </a:p>
        </p:txBody>
      </p:sp>
      <p:sp>
        <p:nvSpPr>
          <p:cNvPr id="353" name="Google Shape;353;p37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354" name="Google Shape;354;p37"/>
          <p:cNvSpPr/>
          <p:nvPr/>
        </p:nvSpPr>
        <p:spPr>
          <a:xfrm>
            <a:off x="312565" y="1613072"/>
            <a:ext cx="11566867" cy="492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Inserção automática de uma licença Creative Commons (CC)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 b="1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Scripting:</a:t>
            </a:r>
            <a:endParaRPr sz="200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Se estiver confortável com programação, pode criar um script para inserir automaticamente a licença CC no seu documento. Isso pode ser feito com linguagens de programação como Python ou JavaScript, dependendo do formato do documento..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Modelos Personalizados:</a:t>
            </a:r>
            <a:endParaRPr sz="200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Também pode criar um modelo personalizado no seu software de processamento de texto, contendo a licença Creative Commons desejada. Isso permitirá inserir a licença automaticamente sempre que criar um novo documento com base nesse modelo.</a:t>
            </a:r>
            <a:endParaRPr/>
          </a:p>
          <a:p>
            <a:pPr marL="4572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Noto Sans Symbols"/>
              <a:buChar char="✔"/>
            </a:pPr>
            <a:r>
              <a:rPr lang="pt-PT" sz="2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Escolha a opção que melhor se adapte ao seu fluxo de trabalho e às ferramentas que utiliza;</a:t>
            </a:r>
            <a:endParaRPr/>
          </a:p>
          <a:p>
            <a:pPr marL="342900" marR="0" lvl="0" indent="-342900" algn="just" rtl="0"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Noto Sans Symbols"/>
              <a:buChar char="✔"/>
            </a:pPr>
            <a:r>
              <a:rPr lang="pt-PT" sz="2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Certifique-se sempre de selecionar a licença Creative Commons correta para o seu conteúdo e as suas necessidades.</a:t>
            </a:r>
            <a:endParaRPr sz="2000" b="1" i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360" name="Google Shape;360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28</a:t>
            </a:fld>
            <a:endParaRPr/>
          </a:p>
        </p:txBody>
      </p:sp>
      <p:pic>
        <p:nvPicPr>
          <p:cNvPr id="361" name="Google Shape;361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08661" y="1870879"/>
            <a:ext cx="4659852" cy="4485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9419" y="3241340"/>
            <a:ext cx="10545688" cy="2255405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38"/>
          <p:cNvSpPr txBox="1"/>
          <p:nvPr/>
        </p:nvSpPr>
        <p:spPr>
          <a:xfrm>
            <a:off x="429810" y="1607729"/>
            <a:ext cx="6997544" cy="40011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https://portal.uab.pt/dsd/recursos-educacionais-abertos/</a:t>
            </a:r>
            <a:endParaRPr/>
          </a:p>
        </p:txBody>
      </p:sp>
      <p:pic>
        <p:nvPicPr>
          <p:cNvPr id="364" name="Google Shape;364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08661" y="2282925"/>
            <a:ext cx="4286257" cy="4172233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38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371" name="Google Shape;371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29</a:t>
            </a:fld>
            <a:endParaRPr/>
          </a:p>
        </p:txBody>
      </p:sp>
      <p:sp>
        <p:nvSpPr>
          <p:cNvPr id="372" name="Google Shape;372;p39"/>
          <p:cNvSpPr/>
          <p:nvPr/>
        </p:nvSpPr>
        <p:spPr>
          <a:xfrm>
            <a:off x="3631222" y="3059668"/>
            <a:ext cx="492955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 b="1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https://chooser-beta.creativecommons.org/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3" name="Google Shape;37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0701" y="1615533"/>
            <a:ext cx="2123321" cy="47408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374" name="Google Shape;374;p39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669471" y="1995757"/>
            <a:ext cx="10853057" cy="1631216"/>
          </a:xfrm>
          <a:prstGeom prst="rect">
            <a:avLst/>
          </a:prstGeom>
          <a:noFill/>
          <a:ln w="19050" cap="flat" cmpd="sng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5A11"/>
              </a:buClr>
              <a:buSzPct val="100000"/>
              <a:buFont typeface="Arial"/>
              <a:buNone/>
            </a:pPr>
            <a:r>
              <a:rPr lang="pt-PT" sz="4400" b="1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pt-PT" sz="4400" b="1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PT" sz="4400" b="1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pt-PT" sz="4400" b="1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PT" sz="44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RECURSOS EDUCACIONAIS ABERTOS</a:t>
            </a:r>
            <a:r>
              <a:rPr lang="pt-PT" sz="4400" b="1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pt-PT" sz="4400" b="1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PT" sz="4400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Conhecer e explorar</a:t>
            </a:r>
            <a:endParaRPr/>
          </a:p>
        </p:txBody>
      </p:sp>
      <p:sp>
        <p:nvSpPr>
          <p:cNvPr id="89" name="Google Shape;89;p13"/>
          <p:cNvSpPr txBox="1"/>
          <p:nvPr/>
        </p:nvSpPr>
        <p:spPr>
          <a:xfrm>
            <a:off x="4465097" y="5119062"/>
            <a:ext cx="3033203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Madalena Carvalho</a:t>
            </a:r>
            <a:endParaRPr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1800" b="1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maria.carvalho@uab.pt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3"/>
          <p:cNvSpPr/>
          <p:nvPr/>
        </p:nvSpPr>
        <p:spPr>
          <a:xfrm>
            <a:off x="4625083" y="3911352"/>
            <a:ext cx="275267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 de março, 2024</a:t>
            </a:r>
            <a:endParaRPr sz="2400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4"/>
            </a:endParaRPr>
          </a:p>
        </p:txBody>
      </p:sp>
      <p:pic>
        <p:nvPicPr>
          <p:cNvPr id="91" name="Google Shape;91;p13" descr="Ficheiro:Cc by-nc icon.svg – Wikipédia, a enciclopédia livr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8808" y="5892688"/>
            <a:ext cx="1395022" cy="488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0"/>
          <p:cNvSpPr txBox="1">
            <a:spLocks noGrp="1"/>
          </p:cNvSpPr>
          <p:nvPr>
            <p:ph type="body" idx="1"/>
          </p:nvPr>
        </p:nvSpPr>
        <p:spPr>
          <a:xfrm>
            <a:off x="338137" y="2005012"/>
            <a:ext cx="115157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Fornecer metadados (opcional)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Promove a localização dos documentos na web; </a:t>
            </a:r>
            <a:endParaRPr/>
          </a:p>
          <a:p>
            <a:pPr marL="45720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Auxilia a distribuição do recurso e garante que o autor terá seu nome ou página citados corretamente;</a:t>
            </a:r>
            <a:endParaRPr/>
          </a:p>
          <a:p>
            <a:pPr marL="457200" lvl="0" indent="-45720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Permite ao autor reconhecer e indicar que o recurso a partir do qual construiu o seu.</a:t>
            </a:r>
            <a:endParaRPr/>
          </a:p>
          <a:p>
            <a:pPr marL="1143000" lvl="2" indent="-22860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PT">
                <a:latin typeface="Arial"/>
                <a:ea typeface="Arial"/>
                <a:cs typeface="Arial"/>
                <a:sym typeface="Arial"/>
              </a:rPr>
              <a:t>Título</a:t>
            </a:r>
            <a:endParaRPr/>
          </a:p>
          <a:p>
            <a:pPr marL="1143000" lvl="2" indent="-22860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PT">
                <a:latin typeface="Arial"/>
                <a:ea typeface="Arial"/>
                <a:cs typeface="Arial"/>
                <a:sym typeface="Arial"/>
              </a:rPr>
              <a:t>Autor  </a:t>
            </a:r>
            <a:endParaRPr/>
          </a:p>
          <a:p>
            <a:pPr marL="1143000" lvl="2" indent="-22860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PT">
                <a:latin typeface="Arial"/>
                <a:ea typeface="Arial"/>
                <a:cs typeface="Arial"/>
                <a:sym typeface="Arial"/>
              </a:rPr>
              <a:t>URL </a:t>
            </a:r>
            <a:endParaRPr/>
          </a:p>
          <a:p>
            <a:pPr marL="1143000" lvl="2" indent="-22860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PT">
                <a:latin typeface="Arial"/>
                <a:ea typeface="Arial"/>
                <a:cs typeface="Arial"/>
                <a:sym typeface="Arial"/>
              </a:rPr>
              <a:t>URL da fonte do trabalho </a:t>
            </a:r>
            <a:endParaRPr/>
          </a:p>
          <a:p>
            <a:pPr marL="1143000" lvl="2" indent="-22860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PT">
                <a:latin typeface="Arial"/>
                <a:ea typeface="Arial"/>
                <a:cs typeface="Arial"/>
                <a:sym typeface="Arial"/>
              </a:rPr>
              <a:t>Formato do trabalho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380" name="Google Shape;380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381" name="Google Shape;381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30</a:t>
            </a:fld>
            <a:endParaRPr/>
          </a:p>
        </p:txBody>
      </p:sp>
      <p:sp>
        <p:nvSpPr>
          <p:cNvPr id="382" name="Google Shape;382;p40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Licenças Creative Commons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41"/>
          <p:cNvSpPr/>
          <p:nvPr/>
        </p:nvSpPr>
        <p:spPr>
          <a:xfrm>
            <a:off x="1788017" y="1693377"/>
            <a:ext cx="10082557" cy="142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além da abertura legal, os REA devem ser elaborados com abertura técnica, condição que os deixa livres de constrangimentos impostos pela utilização de software proprietário. </a:t>
            </a:r>
            <a:endParaRPr/>
          </a:p>
        </p:txBody>
      </p:sp>
      <p:sp>
        <p:nvSpPr>
          <p:cNvPr id="388" name="Google Shape;388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pic>
        <p:nvPicPr>
          <p:cNvPr id="389" name="Google Shape;389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1426" y="2017911"/>
            <a:ext cx="1280160" cy="1631642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50000" endA="300" endPos="55000" sy="-100000" algn="bl" rotWithShape="0"/>
          </a:effectLst>
        </p:spPr>
      </p:pic>
      <p:pic>
        <p:nvPicPr>
          <p:cNvPr id="390" name="Google Shape;390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69504" y="2662282"/>
            <a:ext cx="4852992" cy="3694068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41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Produção: requisitos legais e técnicos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2"/>
          <p:cNvSpPr/>
          <p:nvPr/>
        </p:nvSpPr>
        <p:spPr>
          <a:xfrm>
            <a:off x="312566" y="5755645"/>
            <a:ext cx="1170503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rPr>
              <a:t>Sangra Pundir (</a:t>
            </a:r>
            <a:r>
              <a:rPr lang="pt-PT" sz="1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https://commons.wikimedia.org/wiki/File:FAIR_data_principles.jpg</a:t>
            </a:r>
            <a:r>
              <a:rPr lang="pt-PT" sz="1400">
                <a:solidFill>
                  <a:srgbClr val="686868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</p:txBody>
      </p:sp>
      <p:pic>
        <p:nvPicPr>
          <p:cNvPr id="397" name="Google Shape;397;p42" descr="https://upload.wikimedia.org/wikipedia/commons/a/aa/FAIR_data_principles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7386" y="1891568"/>
            <a:ext cx="10177226" cy="3453366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399" name="Google Shape;399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32</a:t>
            </a:fld>
            <a:endParaRPr/>
          </a:p>
        </p:txBody>
      </p:sp>
      <p:sp>
        <p:nvSpPr>
          <p:cNvPr id="400" name="Google Shape;400;p42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Produção: requisitos legais e técnicos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406" name="Google Shape;406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33</a:t>
            </a:fld>
            <a:endParaRPr/>
          </a:p>
        </p:txBody>
      </p:sp>
      <p:pic>
        <p:nvPicPr>
          <p:cNvPr id="407" name="Google Shape;407;p4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7" y="1476636"/>
            <a:ext cx="10050945" cy="4584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43" descr="Procurar Imagens – Download Grátis no Freepik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22718" y="1661390"/>
            <a:ext cx="1662164" cy="2075638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43"/>
          <p:cNvSpPr txBox="1"/>
          <p:nvPr/>
        </p:nvSpPr>
        <p:spPr>
          <a:xfrm>
            <a:off x="3982027" y="1661390"/>
            <a:ext cx="422794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 b="1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https://search.creativecommons.org/</a:t>
            </a:r>
            <a:endParaRPr sz="18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43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Pesquisa, acesso e utilização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416" name="Google Shape;416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34</a:t>
            </a:fld>
            <a:endParaRPr/>
          </a:p>
        </p:txBody>
      </p:sp>
      <p:pic>
        <p:nvPicPr>
          <p:cNvPr id="417" name="Google Shape;417;p44" descr="Educare: Plataforma de produção e compartilhamento de recursos educacionais  completa 1° ano de atividades | Campus Virtual Fiocruz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6543" y="1468464"/>
            <a:ext cx="2905282" cy="2326540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418" name="Google Shape;418;p44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377265" y="1229769"/>
            <a:ext cx="2502168" cy="2056779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419" name="Google Shape;419;p44" descr="Procurar Imagens – Download Grátis no Freepik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264918" y="1533540"/>
            <a:ext cx="1662164" cy="2075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44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12566" y="3910178"/>
            <a:ext cx="5227394" cy="1954369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421" name="Google Shape;421;p44">
            <a:hlinkClick r:id="rId10"/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420646" y="3181122"/>
            <a:ext cx="3530076" cy="2056779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422" name="Google Shape;422;p44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437688" y="3210347"/>
            <a:ext cx="3121479" cy="93698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423" name="Google Shape;423;p44"/>
          <p:cNvSpPr txBox="1"/>
          <p:nvPr/>
        </p:nvSpPr>
        <p:spPr>
          <a:xfrm>
            <a:off x="312566" y="1102355"/>
            <a:ext cx="11566867" cy="318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Pesquisa, acesso e utilização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4" name="Google Shape;424;p44">
            <a:hlinkClick r:id="rId13"/>
          </p:cNvPr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055765" y="5141606"/>
            <a:ext cx="6129919" cy="128316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430" name="Google Shape;430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35</a:t>
            </a:fld>
            <a:endParaRPr/>
          </a:p>
        </p:txBody>
      </p:sp>
      <p:pic>
        <p:nvPicPr>
          <p:cNvPr id="431" name="Google Shape;431;p45" descr="Procurar Imagens – Download Grátis no Freepi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22718" y="1661390"/>
            <a:ext cx="1662164" cy="2075638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5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Pesquisa, acesso e utilização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433" name="Google Shape;433;p45"/>
          <p:cNvSpPr/>
          <p:nvPr/>
        </p:nvSpPr>
        <p:spPr>
          <a:xfrm>
            <a:off x="1637051" y="2268322"/>
            <a:ext cx="8917898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DIRETÓRIO REA</a:t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Repositórios, mecanismos de pesquisa e sites REA</a:t>
            </a:r>
            <a:r>
              <a:rPr lang="pt-PT" sz="1800" b="1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rPr>
              <a:t> </a:t>
            </a:r>
            <a:endParaRPr sz="1800" b="1" i="0">
              <a:solidFill>
                <a:srgbClr val="000000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439" name="Google Shape;439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36</a:t>
            </a:fld>
            <a:endParaRPr/>
          </a:p>
        </p:txBody>
      </p:sp>
      <p:sp>
        <p:nvSpPr>
          <p:cNvPr id="440" name="Google Shape;440;p46"/>
          <p:cNvSpPr txBox="1"/>
          <p:nvPr/>
        </p:nvSpPr>
        <p:spPr>
          <a:xfrm>
            <a:off x="312566" y="1102355"/>
            <a:ext cx="11566867" cy="318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Pesquisa, acesso e utilização</a:t>
            </a:r>
            <a:endParaRPr sz="2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46"/>
          <p:cNvSpPr/>
          <p:nvPr/>
        </p:nvSpPr>
        <p:spPr>
          <a:xfrm>
            <a:off x="3127185" y="2299099"/>
            <a:ext cx="632737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 u="sng">
                <a:solidFill>
                  <a:schemeClr val="hlink"/>
                </a:solidFill>
                <a:latin typeface="Candara"/>
                <a:ea typeface="Candara"/>
                <a:cs typeface="Candara"/>
                <a:sym typeface="Candara"/>
                <a:hlinkClick r:id="rId3"/>
              </a:rPr>
              <a:t>https://portal.uab.pt/dsd/recursos-educacionais-abertos/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2" name="Google Shape;442;p46" descr="Procurar Imagens – Download Grátis no Freepi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22718" y="1661390"/>
            <a:ext cx="1662164" cy="2075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Google Shape;447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8600" y="753974"/>
            <a:ext cx="4114800" cy="290772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8" name="Google Shape;448;p47"/>
          <p:cNvGrpSpPr/>
          <p:nvPr/>
        </p:nvGrpSpPr>
        <p:grpSpPr>
          <a:xfrm>
            <a:off x="3280801" y="2417523"/>
            <a:ext cx="5952908" cy="3938829"/>
            <a:chOff x="2207738" y="0"/>
            <a:chExt cx="5952908" cy="3938829"/>
          </a:xfrm>
        </p:grpSpPr>
        <p:sp>
          <p:nvSpPr>
            <p:cNvPr id="449" name="Google Shape;449;p47"/>
            <p:cNvSpPr/>
            <p:nvPr/>
          </p:nvSpPr>
          <p:spPr>
            <a:xfrm>
              <a:off x="2207738" y="0"/>
              <a:ext cx="5630359" cy="3938829"/>
            </a:xfrm>
            <a:prstGeom prst="triangle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7"/>
            <p:cNvSpPr/>
            <p:nvPr/>
          </p:nvSpPr>
          <p:spPr>
            <a:xfrm>
              <a:off x="3800406" y="394267"/>
              <a:ext cx="4360240" cy="140013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7"/>
            <p:cNvSpPr txBox="1"/>
            <p:nvPr/>
          </p:nvSpPr>
          <p:spPr>
            <a:xfrm>
              <a:off x="3868755" y="462616"/>
              <a:ext cx="4223542" cy="12634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800"/>
                <a:buFont typeface="Calibri"/>
                <a:buNone/>
              </a:pPr>
              <a:r>
                <a:rPr lang="pt-PT" sz="3800" b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ACESSO ABERTO</a:t>
              </a:r>
              <a:endParaRPr/>
            </a:p>
          </p:txBody>
        </p:sp>
        <p:sp>
          <p:nvSpPr>
            <p:cNvPr id="452" name="Google Shape;452;p47"/>
            <p:cNvSpPr/>
            <p:nvPr/>
          </p:nvSpPr>
          <p:spPr>
            <a:xfrm>
              <a:off x="3800406" y="1969414"/>
              <a:ext cx="4360240" cy="1400130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47"/>
            <p:cNvSpPr txBox="1"/>
            <p:nvPr/>
          </p:nvSpPr>
          <p:spPr>
            <a:xfrm>
              <a:off x="3868755" y="2037763"/>
              <a:ext cx="4223542" cy="12634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0950" tIns="140950" rIns="140950" bIns="140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700"/>
                <a:buFont typeface="Calibri"/>
                <a:buNone/>
              </a:pPr>
              <a:r>
                <a:rPr lang="pt-PT" sz="3700" b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EDUCAÇÃO ABERTA</a:t>
              </a:r>
              <a:endParaRPr/>
            </a:p>
          </p:txBody>
        </p:sp>
      </p:grpSp>
      <p:grpSp>
        <p:nvGrpSpPr>
          <p:cNvPr id="454" name="Google Shape;454;p47"/>
          <p:cNvGrpSpPr/>
          <p:nvPr/>
        </p:nvGrpSpPr>
        <p:grpSpPr>
          <a:xfrm>
            <a:off x="2054579" y="2775867"/>
            <a:ext cx="7257844" cy="1531854"/>
            <a:chOff x="462209" y="-30450"/>
            <a:chExt cx="8224638" cy="1387440"/>
          </a:xfrm>
        </p:grpSpPr>
        <p:sp>
          <p:nvSpPr>
            <p:cNvPr id="455" name="Google Shape;455;p47"/>
            <p:cNvSpPr/>
            <p:nvPr/>
          </p:nvSpPr>
          <p:spPr>
            <a:xfrm>
              <a:off x="462209" y="-30450"/>
              <a:ext cx="8224638" cy="138744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lt1"/>
                </a:gs>
                <a:gs pos="50000">
                  <a:schemeClr val="lt1"/>
                </a:gs>
                <a:gs pos="100000">
                  <a:srgbClr val="E1E1E1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7"/>
            <p:cNvSpPr/>
            <p:nvPr/>
          </p:nvSpPr>
          <p:spPr>
            <a:xfrm>
              <a:off x="529939" y="79399"/>
              <a:ext cx="8089180" cy="12519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4575" tIns="0" rIns="244575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400" b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Acesso universal à informação e ao conhecimento</a:t>
              </a:r>
              <a:endParaRPr sz="2400" b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grpSp>
        <p:nvGrpSpPr>
          <p:cNvPr id="457" name="Google Shape;457;p47"/>
          <p:cNvGrpSpPr/>
          <p:nvPr/>
        </p:nvGrpSpPr>
        <p:grpSpPr>
          <a:xfrm>
            <a:off x="4631721" y="4303790"/>
            <a:ext cx="7257844" cy="1531853"/>
            <a:chOff x="462210" y="11670"/>
            <a:chExt cx="8224638" cy="1387440"/>
          </a:xfrm>
        </p:grpSpPr>
        <p:sp>
          <p:nvSpPr>
            <p:cNvPr id="458" name="Google Shape;458;p47"/>
            <p:cNvSpPr/>
            <p:nvPr/>
          </p:nvSpPr>
          <p:spPr>
            <a:xfrm>
              <a:off x="462210" y="11670"/>
              <a:ext cx="8224638" cy="138744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lt1"/>
                </a:gs>
                <a:gs pos="50000">
                  <a:schemeClr val="lt1"/>
                </a:gs>
                <a:gs pos="100000">
                  <a:srgbClr val="E1E1E1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47"/>
            <p:cNvSpPr/>
            <p:nvPr/>
          </p:nvSpPr>
          <p:spPr>
            <a:xfrm>
              <a:off x="529939" y="79399"/>
              <a:ext cx="8089180" cy="12519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4575" tIns="0" rIns="244575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400" b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Melhoria das práticas e da qualidade da educação</a:t>
              </a:r>
              <a:endParaRPr sz="2400" b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460" name="Google Shape;460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461" name="Google Shape;461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37</a:t>
            </a:fld>
            <a:endParaRPr/>
          </a:p>
        </p:txBody>
      </p:sp>
      <p:sp>
        <p:nvSpPr>
          <p:cNvPr id="462" name="Google Shape;462;p47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7" name="Google Shape;467;p48"/>
          <p:cNvGrpSpPr/>
          <p:nvPr/>
        </p:nvGrpSpPr>
        <p:grpSpPr>
          <a:xfrm>
            <a:off x="1389421" y="1613072"/>
            <a:ext cx="9659578" cy="4198866"/>
            <a:chOff x="0" y="0"/>
            <a:chExt cx="9659578" cy="4198866"/>
          </a:xfrm>
        </p:grpSpPr>
        <p:sp>
          <p:nvSpPr>
            <p:cNvPr id="468" name="Google Shape;468;p48"/>
            <p:cNvSpPr/>
            <p:nvPr/>
          </p:nvSpPr>
          <p:spPr>
            <a:xfrm>
              <a:off x="0" y="958927"/>
              <a:ext cx="4709369" cy="554043"/>
            </a:xfrm>
            <a:prstGeom prst="rect">
              <a:avLst/>
            </a:prstGeom>
            <a:gradFill>
              <a:gsLst>
                <a:gs pos="0">
                  <a:srgbClr val="FFC647"/>
                </a:gs>
                <a:gs pos="50000">
                  <a:srgbClr val="FFC600"/>
                </a:gs>
                <a:gs pos="100000">
                  <a:srgbClr val="E3B400"/>
                </a:gs>
              </a:gsLst>
              <a:lin ang="5400000" scaled="0"/>
            </a:gradFill>
            <a:ln w="9525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48"/>
            <p:cNvSpPr/>
            <p:nvPr/>
          </p:nvSpPr>
          <p:spPr>
            <a:xfrm>
              <a:off x="130857" y="147473"/>
              <a:ext cx="118172" cy="59579"/>
            </a:xfrm>
            <a:prstGeom prst="rect">
              <a:avLst/>
            </a:prstGeom>
            <a:solidFill>
              <a:srgbClr val="FFC000">
                <a:alpha val="89803"/>
              </a:srgbClr>
            </a:solidFill>
            <a:ln w="9525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48"/>
            <p:cNvSpPr/>
            <p:nvPr/>
          </p:nvSpPr>
          <p:spPr>
            <a:xfrm>
              <a:off x="2685" y="0"/>
              <a:ext cx="4709369" cy="9952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48"/>
            <p:cNvSpPr txBox="1"/>
            <p:nvPr/>
          </p:nvSpPr>
          <p:spPr>
            <a:xfrm>
              <a:off x="2685" y="0"/>
              <a:ext cx="4709369" cy="9952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68575" rIns="102850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Calibri"/>
                <a:buNone/>
              </a:pPr>
              <a:r>
                <a:rPr lang="pt-PT" sz="5400" b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DEPÓSITO</a:t>
              </a:r>
              <a:endParaRPr/>
            </a:p>
          </p:txBody>
        </p:sp>
        <p:sp>
          <p:nvSpPr>
            <p:cNvPr id="472" name="Google Shape;472;p48"/>
            <p:cNvSpPr/>
            <p:nvPr/>
          </p:nvSpPr>
          <p:spPr>
            <a:xfrm>
              <a:off x="2685" y="2009810"/>
              <a:ext cx="345958" cy="345958"/>
            </a:xfrm>
            <a:prstGeom prst="rect">
              <a:avLst/>
            </a:prstGeom>
            <a:solidFill>
              <a:srgbClr val="FFD966"/>
            </a:solidFill>
            <a:ln w="9525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8"/>
            <p:cNvSpPr/>
            <p:nvPr/>
          </p:nvSpPr>
          <p:spPr>
            <a:xfrm>
              <a:off x="332341" y="1779574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48"/>
            <p:cNvSpPr txBox="1"/>
            <p:nvPr/>
          </p:nvSpPr>
          <p:spPr>
            <a:xfrm>
              <a:off x="332341" y="1779574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99125" rIns="199125" bIns="1991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None/>
              </a:pPr>
              <a:r>
                <a:rPr lang="pt-PT" sz="2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Documentos AAV UAb</a:t>
              </a:r>
              <a:endParaRPr/>
            </a:p>
          </p:txBody>
        </p:sp>
        <p:sp>
          <p:nvSpPr>
            <p:cNvPr id="475" name="Google Shape;475;p48"/>
            <p:cNvSpPr/>
            <p:nvPr/>
          </p:nvSpPr>
          <p:spPr>
            <a:xfrm>
              <a:off x="2685" y="2816241"/>
              <a:ext cx="345958" cy="345958"/>
            </a:xfrm>
            <a:prstGeom prst="rect">
              <a:avLst/>
            </a:prstGeom>
            <a:solidFill>
              <a:srgbClr val="FFD966"/>
            </a:solidFill>
            <a:ln w="9525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8"/>
            <p:cNvSpPr/>
            <p:nvPr/>
          </p:nvSpPr>
          <p:spPr>
            <a:xfrm>
              <a:off x="332341" y="2586005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48"/>
            <p:cNvSpPr txBox="1"/>
            <p:nvPr/>
          </p:nvSpPr>
          <p:spPr>
            <a:xfrm>
              <a:off x="332341" y="2586005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99125" rIns="199125" bIns="1991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None/>
              </a:pPr>
              <a:r>
                <a:rPr lang="pt-PT" sz="2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Produção UAb</a:t>
              </a:r>
              <a:endParaRPr/>
            </a:p>
          </p:txBody>
        </p:sp>
        <p:sp>
          <p:nvSpPr>
            <p:cNvPr id="478" name="Google Shape;478;p48"/>
            <p:cNvSpPr/>
            <p:nvPr/>
          </p:nvSpPr>
          <p:spPr>
            <a:xfrm>
              <a:off x="119005" y="3746739"/>
              <a:ext cx="113318" cy="97823"/>
            </a:xfrm>
            <a:prstGeom prst="rect">
              <a:avLst/>
            </a:prstGeom>
            <a:solidFill>
              <a:srgbClr val="FFD966"/>
            </a:solidFill>
            <a:ln w="9525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48"/>
            <p:cNvSpPr/>
            <p:nvPr/>
          </p:nvSpPr>
          <p:spPr>
            <a:xfrm>
              <a:off x="332341" y="3392436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48"/>
            <p:cNvSpPr txBox="1"/>
            <p:nvPr/>
          </p:nvSpPr>
          <p:spPr>
            <a:xfrm>
              <a:off x="332341" y="3392436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99125" rIns="199125" bIns="1991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None/>
              </a:pPr>
              <a:endParaRPr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48"/>
            <p:cNvSpPr/>
            <p:nvPr/>
          </p:nvSpPr>
          <p:spPr>
            <a:xfrm>
              <a:off x="4947523" y="995295"/>
              <a:ext cx="4709369" cy="554043"/>
            </a:xfrm>
            <a:prstGeom prst="rect">
              <a:avLst/>
            </a:prstGeom>
            <a:gradFill>
              <a:gsLst>
                <a:gs pos="0">
                  <a:srgbClr val="6EA3DA"/>
                </a:gs>
                <a:gs pos="50000">
                  <a:srgbClr val="5299DA"/>
                </a:gs>
                <a:gs pos="100000">
                  <a:srgbClr val="4186C8"/>
                </a:gs>
              </a:gsLst>
              <a:lin ang="5400000" scaled="0"/>
            </a:gradFill>
            <a:ln w="9525" cap="flat" cmpd="sng">
              <a:solidFill>
                <a:srgbClr val="1F386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48"/>
            <p:cNvSpPr/>
            <p:nvPr/>
          </p:nvSpPr>
          <p:spPr>
            <a:xfrm flipH="1">
              <a:off x="9505630" y="0"/>
              <a:ext cx="153948" cy="44249"/>
            </a:xfrm>
            <a:prstGeom prst="rect">
              <a:avLst/>
            </a:prstGeom>
            <a:solidFill>
              <a:srgbClr val="2E75B5">
                <a:alpha val="89803"/>
              </a:srgbClr>
            </a:solidFill>
            <a:ln w="9525" cap="flat" cmpd="sng">
              <a:solidFill>
                <a:srgbClr val="5999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48"/>
            <p:cNvSpPr/>
            <p:nvPr/>
          </p:nvSpPr>
          <p:spPr>
            <a:xfrm>
              <a:off x="4947523" y="0"/>
              <a:ext cx="4709369" cy="9952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48"/>
            <p:cNvSpPr txBox="1"/>
            <p:nvPr/>
          </p:nvSpPr>
          <p:spPr>
            <a:xfrm>
              <a:off x="4947523" y="0"/>
              <a:ext cx="4709369" cy="9952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68575" rIns="102850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400"/>
                <a:buFont typeface="Calibri"/>
                <a:buNone/>
              </a:pPr>
              <a:r>
                <a:rPr lang="pt-PT" sz="5400" b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AGREGAÇÃO</a:t>
              </a:r>
              <a:endParaRPr/>
            </a:p>
          </p:txBody>
        </p:sp>
        <p:sp>
          <p:nvSpPr>
            <p:cNvPr id="485" name="Google Shape;485;p48"/>
            <p:cNvSpPr/>
            <p:nvPr/>
          </p:nvSpPr>
          <p:spPr>
            <a:xfrm>
              <a:off x="4947523" y="2009810"/>
              <a:ext cx="345958" cy="345958"/>
            </a:xfrm>
            <a:prstGeom prst="rect">
              <a:avLst/>
            </a:prstGeom>
            <a:solidFill>
              <a:srgbClr val="2E75B5"/>
            </a:solidFill>
            <a:ln w="9525" cap="flat" cmpd="sng">
              <a:solidFill>
                <a:srgbClr val="FFD96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48"/>
            <p:cNvSpPr/>
            <p:nvPr/>
          </p:nvSpPr>
          <p:spPr>
            <a:xfrm>
              <a:off x="5277179" y="1779574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48"/>
            <p:cNvSpPr txBox="1"/>
            <p:nvPr/>
          </p:nvSpPr>
          <p:spPr>
            <a:xfrm>
              <a:off x="5277179" y="1779574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99125" rIns="199125" bIns="1991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None/>
              </a:pPr>
              <a:r>
                <a:rPr lang="pt-PT" sz="2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AUTO ARQUIVO</a:t>
              </a:r>
              <a:endParaRPr/>
            </a:p>
          </p:txBody>
        </p:sp>
        <p:sp>
          <p:nvSpPr>
            <p:cNvPr id="488" name="Google Shape;488;p48"/>
            <p:cNvSpPr/>
            <p:nvPr/>
          </p:nvSpPr>
          <p:spPr>
            <a:xfrm rot="10800000" flipH="1">
              <a:off x="5642044" y="2853302"/>
              <a:ext cx="44251" cy="44251"/>
            </a:xfrm>
            <a:prstGeom prst="rect">
              <a:avLst/>
            </a:prstGeom>
            <a:noFill/>
            <a:ln w="9525" cap="flat" cmpd="sng">
              <a:solidFill>
                <a:srgbClr val="49DCD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48"/>
            <p:cNvSpPr/>
            <p:nvPr/>
          </p:nvSpPr>
          <p:spPr>
            <a:xfrm>
              <a:off x="5277179" y="2586005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48"/>
            <p:cNvSpPr txBox="1"/>
            <p:nvPr/>
          </p:nvSpPr>
          <p:spPr>
            <a:xfrm>
              <a:off x="5277179" y="2586005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99125" rIns="199125" bIns="1991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None/>
              </a:pPr>
              <a:r>
                <a:rPr lang="pt-PT" sz="2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Recursos educacionais   das comunidades científicas</a:t>
              </a:r>
              <a:endParaRPr/>
            </a:p>
          </p:txBody>
        </p:sp>
        <p:sp>
          <p:nvSpPr>
            <p:cNvPr id="491" name="Google Shape;491;p48"/>
            <p:cNvSpPr/>
            <p:nvPr/>
          </p:nvSpPr>
          <p:spPr>
            <a:xfrm>
              <a:off x="4947523" y="3622672"/>
              <a:ext cx="345958" cy="345958"/>
            </a:xfrm>
            <a:prstGeom prst="rect">
              <a:avLst/>
            </a:prstGeom>
            <a:solidFill>
              <a:srgbClr val="2E75B5"/>
            </a:solidFill>
            <a:ln w="9525" cap="flat" cmpd="sng">
              <a:solidFill>
                <a:srgbClr val="FFD96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48"/>
            <p:cNvSpPr/>
            <p:nvPr/>
          </p:nvSpPr>
          <p:spPr>
            <a:xfrm>
              <a:off x="5277179" y="3392436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48"/>
            <p:cNvSpPr txBox="1"/>
            <p:nvPr/>
          </p:nvSpPr>
          <p:spPr>
            <a:xfrm>
              <a:off x="5277179" y="3392436"/>
              <a:ext cx="4379713" cy="806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99125" rIns="199125" bIns="1991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None/>
              </a:pPr>
              <a:r>
                <a:rPr lang="pt-PT" sz="2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PARCERIAS UAb</a:t>
              </a:r>
              <a:endParaRPr/>
            </a:p>
          </p:txBody>
        </p:sp>
      </p:grpSp>
      <p:sp>
        <p:nvSpPr>
          <p:cNvPr id="494" name="Google Shape;494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495" name="Google Shape;495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38</a:t>
            </a:fld>
            <a:endParaRPr/>
          </a:p>
        </p:txBody>
      </p:sp>
      <p:sp>
        <p:nvSpPr>
          <p:cNvPr id="496" name="Google Shape;496;p48"/>
          <p:cNvSpPr txBox="1"/>
          <p:nvPr/>
        </p:nvSpPr>
        <p:spPr>
          <a:xfrm>
            <a:off x="1143000" y="5000625"/>
            <a:ext cx="285750" cy="4000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Google Shape;497;p48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Recursos Educacionais Abertos: conhecer e explorar</a:t>
            </a:r>
            <a:endParaRPr/>
          </a:p>
        </p:txBody>
      </p:sp>
      <p:sp>
        <p:nvSpPr>
          <p:cNvPr id="503" name="Google Shape;503;p49"/>
          <p:cNvSpPr/>
          <p:nvPr/>
        </p:nvSpPr>
        <p:spPr>
          <a:xfrm>
            <a:off x="487363" y="3121025"/>
            <a:ext cx="1809750" cy="865188"/>
          </a:xfrm>
          <a:custGeom>
            <a:avLst/>
            <a:gdLst/>
            <a:ahLst/>
            <a:cxnLst/>
            <a:rect l="l" t="t" r="r" b="b"/>
            <a:pathLst>
              <a:path w="1808440" h="864000" extrusionOk="0">
                <a:moveTo>
                  <a:pt x="0" y="86400"/>
                </a:moveTo>
                <a:cubicBezTo>
                  <a:pt x="0" y="38683"/>
                  <a:pt x="38683" y="0"/>
                  <a:pt x="86400" y="0"/>
                </a:cubicBezTo>
                <a:lnTo>
                  <a:pt x="1722040" y="0"/>
                </a:lnTo>
                <a:cubicBezTo>
                  <a:pt x="1769757" y="0"/>
                  <a:pt x="1808440" y="38683"/>
                  <a:pt x="1808440" y="86400"/>
                </a:cubicBezTo>
                <a:lnTo>
                  <a:pt x="1808440" y="777600"/>
                </a:lnTo>
                <a:cubicBezTo>
                  <a:pt x="1808440" y="825317"/>
                  <a:pt x="1769757" y="864000"/>
                  <a:pt x="1722040" y="864000"/>
                </a:cubicBezTo>
                <a:lnTo>
                  <a:pt x="86400" y="864000"/>
                </a:lnTo>
                <a:cubicBezTo>
                  <a:pt x="38683" y="864000"/>
                  <a:pt x="0" y="825317"/>
                  <a:pt x="0" y="777600"/>
                </a:cubicBezTo>
                <a:lnTo>
                  <a:pt x="0" y="86400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50000">
                <a:schemeClr val="lt1"/>
              </a:gs>
              <a:gs pos="100000">
                <a:srgbClr val="E1E1E1"/>
              </a:gs>
            </a:gsLst>
            <a:lin ang="5400000" scaled="0"/>
          </a:gradFill>
          <a:ln>
            <a:noFill/>
          </a:ln>
        </p:spPr>
        <p:txBody>
          <a:bodyPr spcFirstLastPara="1" wrap="square" lIns="142225" tIns="142225" rIns="142225" bIns="3642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</a:t>
            </a:r>
            <a:endParaRPr/>
          </a:p>
        </p:txBody>
      </p:sp>
      <p:sp>
        <p:nvSpPr>
          <p:cNvPr id="504" name="Google Shape;504;p49"/>
          <p:cNvSpPr/>
          <p:nvPr/>
        </p:nvSpPr>
        <p:spPr>
          <a:xfrm>
            <a:off x="1052513" y="4005263"/>
            <a:ext cx="1808162" cy="828675"/>
          </a:xfrm>
          <a:custGeom>
            <a:avLst/>
            <a:gdLst/>
            <a:ahLst/>
            <a:cxnLst/>
            <a:rect l="l" t="t" r="r" b="b"/>
            <a:pathLst>
              <a:path w="1808440" h="1224000" extrusionOk="0">
                <a:moveTo>
                  <a:pt x="0" y="122400"/>
                </a:moveTo>
                <a:cubicBezTo>
                  <a:pt x="0" y="54800"/>
                  <a:pt x="54800" y="0"/>
                  <a:pt x="122400" y="0"/>
                </a:cubicBezTo>
                <a:lnTo>
                  <a:pt x="1686040" y="0"/>
                </a:lnTo>
                <a:cubicBezTo>
                  <a:pt x="1753640" y="0"/>
                  <a:pt x="1808440" y="54800"/>
                  <a:pt x="1808440" y="122400"/>
                </a:cubicBezTo>
                <a:lnTo>
                  <a:pt x="1808440" y="1101600"/>
                </a:lnTo>
                <a:cubicBezTo>
                  <a:pt x="1808440" y="1169200"/>
                  <a:pt x="1753640" y="1224000"/>
                  <a:pt x="1686040" y="1224000"/>
                </a:cubicBezTo>
                <a:lnTo>
                  <a:pt x="122400" y="1224000"/>
                </a:lnTo>
                <a:cubicBezTo>
                  <a:pt x="54800" y="1224000"/>
                  <a:pt x="0" y="1169200"/>
                  <a:pt x="0" y="1101600"/>
                </a:cubicBezTo>
                <a:lnTo>
                  <a:pt x="0" y="122400"/>
                </a:lnTo>
                <a:close/>
              </a:path>
            </a:pathLst>
          </a:custGeom>
          <a:solidFill>
            <a:srgbClr val="CACACA">
              <a:alpha val="89803"/>
            </a:srgbClr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78075" tIns="178075" rIns="178075" bIns="178075" anchor="t" anchorCtr="0">
            <a:noAutofit/>
          </a:bodyPr>
          <a:lstStyle/>
          <a:p>
            <a:pPr marL="0" marR="0" lvl="1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Depósito</a:t>
            </a:r>
            <a:endParaRPr/>
          </a:p>
        </p:txBody>
      </p:sp>
      <p:sp>
        <p:nvSpPr>
          <p:cNvPr id="505" name="Google Shape;505;p49"/>
          <p:cNvSpPr/>
          <p:nvPr/>
        </p:nvSpPr>
        <p:spPr>
          <a:xfrm>
            <a:off x="2570163" y="3184525"/>
            <a:ext cx="581025" cy="450850"/>
          </a:xfrm>
          <a:custGeom>
            <a:avLst/>
            <a:gdLst/>
            <a:ahLst/>
            <a:cxnLst/>
            <a:rect l="l" t="t" r="r" b="b"/>
            <a:pathLst>
              <a:path w="581204" h="450249" extrusionOk="0">
                <a:moveTo>
                  <a:pt x="0" y="90050"/>
                </a:moveTo>
                <a:lnTo>
                  <a:pt x="356080" y="90050"/>
                </a:lnTo>
                <a:lnTo>
                  <a:pt x="356080" y="0"/>
                </a:lnTo>
                <a:lnTo>
                  <a:pt x="581204" y="225125"/>
                </a:lnTo>
                <a:lnTo>
                  <a:pt x="356080" y="450249"/>
                </a:lnTo>
                <a:lnTo>
                  <a:pt x="356080" y="360199"/>
                </a:lnTo>
                <a:lnTo>
                  <a:pt x="0" y="360199"/>
                </a:lnTo>
                <a:lnTo>
                  <a:pt x="0" y="90050"/>
                </a:lnTo>
                <a:close/>
              </a:path>
            </a:pathLst>
          </a:custGeom>
          <a:gradFill>
            <a:gsLst>
              <a:gs pos="0">
                <a:srgbClr val="B1B1B1"/>
              </a:gs>
              <a:gs pos="50000">
                <a:srgbClr val="A8A8A8"/>
              </a:gs>
              <a:gs pos="100000">
                <a:srgbClr val="949494"/>
              </a:gs>
            </a:gsLst>
            <a:lin ang="5400000" scaled="0"/>
          </a:gradFill>
          <a:ln>
            <a:noFill/>
          </a:ln>
        </p:spPr>
        <p:txBody>
          <a:bodyPr spcFirstLastPara="1" wrap="square" lIns="0" tIns="90050" rIns="135075" bIns="900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49"/>
          <p:cNvSpPr/>
          <p:nvPr/>
        </p:nvSpPr>
        <p:spPr>
          <a:xfrm>
            <a:off x="3392488" y="3121025"/>
            <a:ext cx="1809750" cy="865188"/>
          </a:xfrm>
          <a:custGeom>
            <a:avLst/>
            <a:gdLst/>
            <a:ahLst/>
            <a:cxnLst/>
            <a:rect l="l" t="t" r="r" b="b"/>
            <a:pathLst>
              <a:path w="1808440" h="864000" extrusionOk="0">
                <a:moveTo>
                  <a:pt x="0" y="86400"/>
                </a:moveTo>
                <a:cubicBezTo>
                  <a:pt x="0" y="38683"/>
                  <a:pt x="38683" y="0"/>
                  <a:pt x="86400" y="0"/>
                </a:cubicBezTo>
                <a:lnTo>
                  <a:pt x="1722040" y="0"/>
                </a:lnTo>
                <a:cubicBezTo>
                  <a:pt x="1769757" y="0"/>
                  <a:pt x="1808440" y="38683"/>
                  <a:pt x="1808440" y="86400"/>
                </a:cubicBezTo>
                <a:lnTo>
                  <a:pt x="1808440" y="777600"/>
                </a:lnTo>
                <a:cubicBezTo>
                  <a:pt x="1808440" y="825317"/>
                  <a:pt x="1769757" y="864000"/>
                  <a:pt x="1722040" y="864000"/>
                </a:cubicBezTo>
                <a:lnTo>
                  <a:pt x="86400" y="864000"/>
                </a:lnTo>
                <a:cubicBezTo>
                  <a:pt x="38683" y="864000"/>
                  <a:pt x="0" y="825317"/>
                  <a:pt x="0" y="777600"/>
                </a:cubicBezTo>
                <a:lnTo>
                  <a:pt x="0" y="86400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50000">
                <a:schemeClr val="lt1"/>
              </a:gs>
              <a:gs pos="100000">
                <a:srgbClr val="E1E1E1"/>
              </a:gs>
            </a:gsLst>
            <a:lin ang="5400000" scaled="0"/>
          </a:gradFill>
          <a:ln>
            <a:noFill/>
          </a:ln>
        </p:spPr>
        <p:txBody>
          <a:bodyPr spcFirstLastPara="1" wrap="square" lIns="128000" tIns="128000" rIns="128000" bIns="3565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COORDENADOR</a:t>
            </a:r>
            <a:endParaRPr/>
          </a:p>
        </p:txBody>
      </p:sp>
      <p:sp>
        <p:nvSpPr>
          <p:cNvPr id="507" name="Google Shape;507;p49"/>
          <p:cNvSpPr/>
          <p:nvPr/>
        </p:nvSpPr>
        <p:spPr>
          <a:xfrm>
            <a:off x="3941763" y="3986213"/>
            <a:ext cx="1808162" cy="847725"/>
          </a:xfrm>
          <a:custGeom>
            <a:avLst/>
            <a:gdLst/>
            <a:ahLst/>
            <a:cxnLst/>
            <a:rect l="l" t="t" r="r" b="b"/>
            <a:pathLst>
              <a:path w="1808440" h="1224000" extrusionOk="0">
                <a:moveTo>
                  <a:pt x="0" y="122400"/>
                </a:moveTo>
                <a:cubicBezTo>
                  <a:pt x="0" y="54800"/>
                  <a:pt x="54800" y="0"/>
                  <a:pt x="122400" y="0"/>
                </a:cubicBezTo>
                <a:lnTo>
                  <a:pt x="1686040" y="0"/>
                </a:lnTo>
                <a:cubicBezTo>
                  <a:pt x="1753640" y="0"/>
                  <a:pt x="1808440" y="54800"/>
                  <a:pt x="1808440" y="122400"/>
                </a:cubicBezTo>
                <a:lnTo>
                  <a:pt x="1808440" y="1101600"/>
                </a:lnTo>
                <a:cubicBezTo>
                  <a:pt x="1808440" y="1169200"/>
                  <a:pt x="1753640" y="1224000"/>
                  <a:pt x="1686040" y="1224000"/>
                </a:cubicBezTo>
                <a:lnTo>
                  <a:pt x="122400" y="1224000"/>
                </a:lnTo>
                <a:cubicBezTo>
                  <a:pt x="54800" y="1224000"/>
                  <a:pt x="0" y="1169200"/>
                  <a:pt x="0" y="1101600"/>
                </a:cubicBezTo>
                <a:lnTo>
                  <a:pt x="0" y="122400"/>
                </a:lnTo>
                <a:close/>
              </a:path>
            </a:pathLst>
          </a:custGeom>
          <a:solidFill>
            <a:srgbClr val="CACACA">
              <a:alpha val="89803"/>
            </a:srgbClr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78075" tIns="178075" rIns="178075" bIns="178075" anchor="t" anchorCtr="0">
            <a:noAutofit/>
          </a:bodyPr>
          <a:lstStyle/>
          <a:p>
            <a:pPr marL="0" marR="0" lvl="1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Validação científica</a:t>
            </a:r>
            <a:endParaRPr/>
          </a:p>
        </p:txBody>
      </p:sp>
      <p:sp>
        <p:nvSpPr>
          <p:cNvPr id="508" name="Google Shape;508;p49"/>
          <p:cNvSpPr/>
          <p:nvPr/>
        </p:nvSpPr>
        <p:spPr>
          <a:xfrm>
            <a:off x="5475288" y="3184525"/>
            <a:ext cx="581025" cy="450850"/>
          </a:xfrm>
          <a:custGeom>
            <a:avLst/>
            <a:gdLst/>
            <a:ahLst/>
            <a:cxnLst/>
            <a:rect l="l" t="t" r="r" b="b"/>
            <a:pathLst>
              <a:path w="581204" h="450249" extrusionOk="0">
                <a:moveTo>
                  <a:pt x="0" y="90050"/>
                </a:moveTo>
                <a:lnTo>
                  <a:pt x="356080" y="90050"/>
                </a:lnTo>
                <a:lnTo>
                  <a:pt x="356080" y="0"/>
                </a:lnTo>
                <a:lnTo>
                  <a:pt x="581204" y="225125"/>
                </a:lnTo>
                <a:lnTo>
                  <a:pt x="356080" y="450249"/>
                </a:lnTo>
                <a:lnTo>
                  <a:pt x="356080" y="360199"/>
                </a:lnTo>
                <a:lnTo>
                  <a:pt x="0" y="360199"/>
                </a:lnTo>
                <a:lnTo>
                  <a:pt x="0" y="90050"/>
                </a:lnTo>
                <a:close/>
              </a:path>
            </a:pathLst>
          </a:custGeom>
          <a:gradFill>
            <a:gsLst>
              <a:gs pos="0">
                <a:srgbClr val="B1B1B1"/>
              </a:gs>
              <a:gs pos="50000">
                <a:srgbClr val="A8A8A8"/>
              </a:gs>
              <a:gs pos="100000">
                <a:srgbClr val="949494"/>
              </a:gs>
            </a:gsLst>
            <a:lin ang="5400000" scaled="0"/>
          </a:gradFill>
          <a:ln>
            <a:noFill/>
          </a:ln>
        </p:spPr>
        <p:txBody>
          <a:bodyPr spcFirstLastPara="1" wrap="square" lIns="0" tIns="90050" rIns="135075" bIns="900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49"/>
          <p:cNvSpPr/>
          <p:nvPr/>
        </p:nvSpPr>
        <p:spPr>
          <a:xfrm>
            <a:off x="6297613" y="3121025"/>
            <a:ext cx="2065337" cy="865188"/>
          </a:xfrm>
          <a:custGeom>
            <a:avLst/>
            <a:gdLst/>
            <a:ahLst/>
            <a:cxnLst/>
            <a:rect l="l" t="t" r="r" b="b"/>
            <a:pathLst>
              <a:path w="2064533" h="864000" extrusionOk="0">
                <a:moveTo>
                  <a:pt x="0" y="86400"/>
                </a:moveTo>
                <a:cubicBezTo>
                  <a:pt x="0" y="38683"/>
                  <a:pt x="38683" y="0"/>
                  <a:pt x="86400" y="0"/>
                </a:cubicBezTo>
                <a:lnTo>
                  <a:pt x="1978133" y="0"/>
                </a:lnTo>
                <a:cubicBezTo>
                  <a:pt x="2025850" y="0"/>
                  <a:pt x="2064533" y="38683"/>
                  <a:pt x="2064533" y="86400"/>
                </a:cubicBezTo>
                <a:lnTo>
                  <a:pt x="2064533" y="777600"/>
                </a:lnTo>
                <a:cubicBezTo>
                  <a:pt x="2064533" y="825317"/>
                  <a:pt x="2025850" y="864000"/>
                  <a:pt x="1978133" y="864000"/>
                </a:cubicBezTo>
                <a:lnTo>
                  <a:pt x="86400" y="864000"/>
                </a:lnTo>
                <a:cubicBezTo>
                  <a:pt x="38683" y="864000"/>
                  <a:pt x="0" y="825317"/>
                  <a:pt x="0" y="777600"/>
                </a:cubicBezTo>
                <a:lnTo>
                  <a:pt x="0" y="86400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50000">
                <a:schemeClr val="lt1"/>
              </a:gs>
              <a:gs pos="100000">
                <a:srgbClr val="E1E1E1"/>
              </a:gs>
            </a:gsLst>
            <a:lin ang="5400000" scaled="0"/>
          </a:gradFill>
          <a:ln>
            <a:noFill/>
          </a:ln>
        </p:spPr>
        <p:txBody>
          <a:bodyPr spcFirstLastPara="1" wrap="square" lIns="128000" tIns="128000" rIns="128000" bIns="3565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SERVIÇOS DE DOCUMENTAÇÃO</a:t>
            </a:r>
            <a:endParaRPr/>
          </a:p>
        </p:txBody>
      </p:sp>
      <p:sp>
        <p:nvSpPr>
          <p:cNvPr id="510" name="Google Shape;510;p49"/>
          <p:cNvSpPr/>
          <p:nvPr/>
        </p:nvSpPr>
        <p:spPr>
          <a:xfrm>
            <a:off x="6804025" y="3986213"/>
            <a:ext cx="1808163" cy="847725"/>
          </a:xfrm>
          <a:custGeom>
            <a:avLst/>
            <a:gdLst/>
            <a:ahLst/>
            <a:cxnLst/>
            <a:rect l="l" t="t" r="r" b="b"/>
            <a:pathLst>
              <a:path w="1808440" h="1224000" extrusionOk="0">
                <a:moveTo>
                  <a:pt x="0" y="122400"/>
                </a:moveTo>
                <a:cubicBezTo>
                  <a:pt x="0" y="54800"/>
                  <a:pt x="54800" y="0"/>
                  <a:pt x="122400" y="0"/>
                </a:cubicBezTo>
                <a:lnTo>
                  <a:pt x="1686040" y="0"/>
                </a:lnTo>
                <a:cubicBezTo>
                  <a:pt x="1753640" y="0"/>
                  <a:pt x="1808440" y="54800"/>
                  <a:pt x="1808440" y="122400"/>
                </a:cubicBezTo>
                <a:lnTo>
                  <a:pt x="1808440" y="1101600"/>
                </a:lnTo>
                <a:cubicBezTo>
                  <a:pt x="1808440" y="1169200"/>
                  <a:pt x="1753640" y="1224000"/>
                  <a:pt x="1686040" y="1224000"/>
                </a:cubicBezTo>
                <a:lnTo>
                  <a:pt x="122400" y="1224000"/>
                </a:lnTo>
                <a:cubicBezTo>
                  <a:pt x="54800" y="1224000"/>
                  <a:pt x="0" y="1169200"/>
                  <a:pt x="0" y="1101600"/>
                </a:cubicBezTo>
                <a:lnTo>
                  <a:pt x="0" y="122400"/>
                </a:lnTo>
                <a:close/>
              </a:path>
            </a:pathLst>
          </a:custGeom>
          <a:solidFill>
            <a:srgbClr val="CACACA">
              <a:alpha val="89803"/>
            </a:srgbClr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78075" tIns="178075" rIns="178075" bIns="178075" anchor="t" anchorCtr="0">
            <a:noAutofit/>
          </a:bodyPr>
          <a:lstStyle/>
          <a:p>
            <a:pPr marL="0" marR="0" lvl="1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Validação de metadados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1" name="Google Shape;511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70975" y="3076575"/>
            <a:ext cx="3121025" cy="2206625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49"/>
          <p:cNvSpPr/>
          <p:nvPr/>
        </p:nvSpPr>
        <p:spPr>
          <a:xfrm>
            <a:off x="8620125" y="3184525"/>
            <a:ext cx="581025" cy="450850"/>
          </a:xfrm>
          <a:custGeom>
            <a:avLst/>
            <a:gdLst/>
            <a:ahLst/>
            <a:cxnLst/>
            <a:rect l="l" t="t" r="r" b="b"/>
            <a:pathLst>
              <a:path w="581204" h="450249" extrusionOk="0">
                <a:moveTo>
                  <a:pt x="0" y="90050"/>
                </a:moveTo>
                <a:lnTo>
                  <a:pt x="356080" y="90050"/>
                </a:lnTo>
                <a:lnTo>
                  <a:pt x="356080" y="0"/>
                </a:lnTo>
                <a:lnTo>
                  <a:pt x="581204" y="225125"/>
                </a:lnTo>
                <a:lnTo>
                  <a:pt x="356080" y="450249"/>
                </a:lnTo>
                <a:lnTo>
                  <a:pt x="356080" y="360199"/>
                </a:lnTo>
                <a:lnTo>
                  <a:pt x="0" y="360199"/>
                </a:lnTo>
                <a:lnTo>
                  <a:pt x="0" y="90050"/>
                </a:lnTo>
                <a:close/>
              </a:path>
            </a:pathLst>
          </a:custGeom>
          <a:gradFill>
            <a:gsLst>
              <a:gs pos="0">
                <a:srgbClr val="B1B1B1"/>
              </a:gs>
              <a:gs pos="50000">
                <a:srgbClr val="A8A8A8"/>
              </a:gs>
              <a:gs pos="100000">
                <a:srgbClr val="949494"/>
              </a:gs>
            </a:gsLst>
            <a:lin ang="5400000" scaled="0"/>
          </a:gradFill>
          <a:ln>
            <a:noFill/>
          </a:ln>
        </p:spPr>
        <p:txBody>
          <a:bodyPr spcFirstLastPara="1" wrap="square" lIns="0" tIns="90050" rIns="135075" bIns="900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13" name="Google Shape;513;p49"/>
          <p:cNvGrpSpPr/>
          <p:nvPr/>
        </p:nvGrpSpPr>
        <p:grpSpPr>
          <a:xfrm>
            <a:off x="487363" y="1556273"/>
            <a:ext cx="2843213" cy="833438"/>
            <a:chOff x="5454581" y="1838691"/>
            <a:chExt cx="4525205" cy="833219"/>
          </a:xfrm>
        </p:grpSpPr>
        <p:sp>
          <p:nvSpPr>
            <p:cNvPr id="514" name="Google Shape;514;p49"/>
            <p:cNvSpPr/>
            <p:nvPr/>
          </p:nvSpPr>
          <p:spPr>
            <a:xfrm>
              <a:off x="5454581" y="1838691"/>
              <a:ext cx="4525205" cy="8332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49"/>
            <p:cNvSpPr txBox="1"/>
            <p:nvPr/>
          </p:nvSpPr>
          <p:spPr>
            <a:xfrm>
              <a:off x="5454581" y="1838691"/>
              <a:ext cx="4525205" cy="8332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99125" rIns="199125" bIns="1991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AUTO ARQUIVO</a:t>
              </a:r>
              <a:endParaRPr/>
            </a:p>
          </p:txBody>
        </p:sp>
      </p:grpSp>
      <p:sp>
        <p:nvSpPr>
          <p:cNvPr id="516" name="Google Shape;516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39</a:t>
            </a:fld>
            <a:endParaRPr/>
          </a:p>
        </p:txBody>
      </p:sp>
      <p:sp>
        <p:nvSpPr>
          <p:cNvPr id="517" name="Google Shape;517;p49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</a:t>
            </a:fld>
            <a:endParaRPr/>
          </a:p>
        </p:txBody>
      </p:sp>
      <p:sp>
        <p:nvSpPr>
          <p:cNvPr id="98" name="Google Shape;98;p14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Sinopse e Objetivos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99" name="Google Shape;99;p14"/>
          <p:cNvSpPr/>
          <p:nvPr/>
        </p:nvSpPr>
        <p:spPr>
          <a:xfrm>
            <a:off x="312565" y="1585942"/>
            <a:ext cx="11566867" cy="4708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Os Recursos Educacionais Abertos (REA) são indispensáveis em contextos educativos.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Reforçar a formação docente e a sua capacitação digital em torno dos REA.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 Aprofundar o conhecimento para reforçar e sustentar conceções e práticas que conduzam à sua efetiva e eficaz utilização, nos diferentes níveis e contexto de ensino-aprendizagem.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Reforçar a formação docente e a sua capacitação digital, especificamente em torno dos REA:</a:t>
            </a:r>
            <a:endParaRPr/>
          </a:p>
          <a:p>
            <a:pPr marL="914400" marR="0" lvl="1" indent="-457200" algn="just" rtl="0"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Calibri"/>
              <a:buAutoNum type="arabicPeriod"/>
            </a:pPr>
            <a:r>
              <a:rPr lang="pt-PT" sz="2000" b="0" i="0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Enquadramento e referenciais; </a:t>
            </a:r>
            <a:endParaRPr/>
          </a:p>
          <a:p>
            <a:pPr marL="914400" marR="0" lvl="1" indent="-457200" algn="just" rtl="0"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Calibri"/>
              <a:buAutoNum type="arabicPeriod"/>
            </a:pPr>
            <a:r>
              <a:rPr lang="pt-PT" sz="2000" b="0" i="0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Requisitos legais e técnicos; </a:t>
            </a:r>
            <a:endParaRPr/>
          </a:p>
          <a:p>
            <a:pPr marL="914400" marR="0" lvl="1" indent="-457200" algn="just" rtl="0"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Calibri"/>
              <a:buAutoNum type="arabicPeriod"/>
            </a:pPr>
            <a:r>
              <a:rPr lang="pt-PT" sz="2000" b="0" i="0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Alojamento e curadoria; </a:t>
            </a:r>
            <a:endParaRPr/>
          </a:p>
          <a:p>
            <a:pPr marL="914400" marR="0" lvl="1" indent="-457200" algn="just" rtl="0"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Calibri"/>
              <a:buAutoNum type="arabicPeriod"/>
            </a:pPr>
            <a:r>
              <a:rPr lang="pt-PT" sz="2000" b="0" i="0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Pesquisa, acesso e utilização.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" name="Google Shape;522;p50"/>
          <p:cNvGrpSpPr/>
          <p:nvPr/>
        </p:nvGrpSpPr>
        <p:grpSpPr>
          <a:xfrm>
            <a:off x="2324495" y="1821582"/>
            <a:ext cx="7543008" cy="3730132"/>
            <a:chOff x="1759" y="0"/>
            <a:chExt cx="7543008" cy="3730132"/>
          </a:xfrm>
        </p:grpSpPr>
        <p:sp>
          <p:nvSpPr>
            <p:cNvPr id="523" name="Google Shape;523;p50"/>
            <p:cNvSpPr/>
            <p:nvPr/>
          </p:nvSpPr>
          <p:spPr>
            <a:xfrm>
              <a:off x="1759" y="0"/>
              <a:ext cx="1844256" cy="3730132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50"/>
            <p:cNvSpPr txBox="1"/>
            <p:nvPr/>
          </p:nvSpPr>
          <p:spPr>
            <a:xfrm>
              <a:off x="1759" y="1492052"/>
              <a:ext cx="1844256" cy="1492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42225" rIns="142225" bIns="142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ndara"/>
                <a:buNone/>
              </a:pPr>
              <a:r>
                <a:rPr lang="pt-PT" sz="2000" b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Adequação ao contexto educativo </a:t>
              </a:r>
              <a:endPara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Google Shape;525;p50"/>
            <p:cNvSpPr/>
            <p:nvPr/>
          </p:nvSpPr>
          <p:spPr>
            <a:xfrm>
              <a:off x="302820" y="223807"/>
              <a:ext cx="1242133" cy="1242133"/>
            </a:xfrm>
            <a:prstGeom prst="ellipse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50"/>
            <p:cNvSpPr/>
            <p:nvPr/>
          </p:nvSpPr>
          <p:spPr>
            <a:xfrm>
              <a:off x="1901343" y="0"/>
              <a:ext cx="1844256" cy="3730132"/>
            </a:xfrm>
            <a:prstGeom prst="roundRect">
              <a:avLst>
                <a:gd name="adj" fmla="val 10000"/>
              </a:avLst>
            </a:prstGeom>
            <a:solidFill>
              <a:srgbClr val="65EE1F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50"/>
            <p:cNvSpPr txBox="1"/>
            <p:nvPr/>
          </p:nvSpPr>
          <p:spPr>
            <a:xfrm>
              <a:off x="1901343" y="1492052"/>
              <a:ext cx="1844256" cy="1492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42225" rIns="142225" bIns="142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ndara"/>
                <a:buNone/>
              </a:pPr>
              <a:r>
                <a:rPr lang="pt-PT" sz="2000" b="1" u="none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Metadados</a:t>
              </a:r>
              <a:endParaRPr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50"/>
            <p:cNvSpPr/>
            <p:nvPr/>
          </p:nvSpPr>
          <p:spPr>
            <a:xfrm>
              <a:off x="2202404" y="223807"/>
              <a:ext cx="1242133" cy="1242133"/>
            </a:xfrm>
            <a:prstGeom prst="ellipse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50"/>
            <p:cNvSpPr/>
            <p:nvPr/>
          </p:nvSpPr>
          <p:spPr>
            <a:xfrm>
              <a:off x="3793587" y="0"/>
              <a:ext cx="1844256" cy="3730132"/>
            </a:xfrm>
            <a:prstGeom prst="roundRect">
              <a:avLst>
                <a:gd name="adj" fmla="val 10000"/>
              </a:avLst>
            </a:prstGeom>
            <a:solidFill>
              <a:srgbClr val="3DE199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50"/>
            <p:cNvSpPr txBox="1"/>
            <p:nvPr/>
          </p:nvSpPr>
          <p:spPr>
            <a:xfrm>
              <a:off x="3793587" y="1492052"/>
              <a:ext cx="1844256" cy="1492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42225" rIns="142225" bIns="142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ndara"/>
                <a:buNone/>
              </a:pPr>
              <a:r>
                <a:rPr lang="pt-PT" sz="2000" b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Acessibilidade</a:t>
              </a:r>
              <a:endParaRPr sz="2000" b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31" name="Google Shape;531;p50"/>
            <p:cNvSpPr/>
            <p:nvPr/>
          </p:nvSpPr>
          <p:spPr>
            <a:xfrm>
              <a:off x="4101988" y="223807"/>
              <a:ext cx="1242133" cy="1242133"/>
            </a:xfrm>
            <a:prstGeom prst="ellipse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50"/>
            <p:cNvSpPr/>
            <p:nvPr/>
          </p:nvSpPr>
          <p:spPr>
            <a:xfrm>
              <a:off x="5700511" y="0"/>
              <a:ext cx="1844256" cy="3730132"/>
            </a:xfrm>
            <a:prstGeom prst="roundRect">
              <a:avLst>
                <a:gd name="adj" fmla="val 10000"/>
              </a:avLst>
            </a:prstGeom>
            <a:solidFill>
              <a:srgbClr val="5999D5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50"/>
            <p:cNvSpPr txBox="1"/>
            <p:nvPr/>
          </p:nvSpPr>
          <p:spPr>
            <a:xfrm>
              <a:off x="5700511" y="1492052"/>
              <a:ext cx="1844256" cy="1492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42225" rIns="142225" bIns="142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ndara"/>
                <a:buNone/>
              </a:pPr>
              <a:r>
                <a:rPr lang="pt-PT" sz="2000" b="1">
                  <a:solidFill>
                    <a:schemeClr val="dk1"/>
                  </a:solidFill>
                  <a:latin typeface="Candara"/>
                  <a:ea typeface="Candara"/>
                  <a:cs typeface="Candara"/>
                  <a:sym typeface="Candara"/>
                </a:rPr>
                <a:t>Licença aberta </a:t>
              </a:r>
              <a:endParaRPr sz="2000" b="1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534" name="Google Shape;534;p50"/>
            <p:cNvSpPr/>
            <p:nvPr/>
          </p:nvSpPr>
          <p:spPr>
            <a:xfrm>
              <a:off x="6001572" y="223807"/>
              <a:ext cx="1242133" cy="1242133"/>
            </a:xfrm>
            <a:prstGeom prst="ellipse">
              <a:avLst/>
            </a:prstGeom>
            <a:blipFill rotWithShape="1">
              <a:blip r:embed="rId6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50"/>
            <p:cNvSpPr/>
            <p:nvPr/>
          </p:nvSpPr>
          <p:spPr>
            <a:xfrm>
              <a:off x="301861" y="3180539"/>
              <a:ext cx="6942804" cy="166652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C00000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6" name="Google Shape;536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537" name="Google Shape;537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40</a:t>
            </a:fld>
            <a:endParaRPr/>
          </a:p>
        </p:txBody>
      </p:sp>
      <p:sp>
        <p:nvSpPr>
          <p:cNvPr id="538" name="Google Shape;538;p50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3" name="Google Shape;543;p51"/>
          <p:cNvGrpSpPr/>
          <p:nvPr/>
        </p:nvGrpSpPr>
        <p:grpSpPr>
          <a:xfrm>
            <a:off x="350838" y="1530350"/>
            <a:ext cx="1844675" cy="3371850"/>
            <a:chOff x="1759" y="0"/>
            <a:chExt cx="1844256" cy="3371162"/>
          </a:xfrm>
        </p:grpSpPr>
        <p:sp>
          <p:nvSpPr>
            <p:cNvPr id="544" name="Google Shape;544;p51"/>
            <p:cNvSpPr/>
            <p:nvPr/>
          </p:nvSpPr>
          <p:spPr>
            <a:xfrm>
              <a:off x="1759" y="0"/>
              <a:ext cx="1844256" cy="3371162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51"/>
            <p:cNvSpPr/>
            <p:nvPr/>
          </p:nvSpPr>
          <p:spPr>
            <a:xfrm>
              <a:off x="1759" y="1349100"/>
              <a:ext cx="1844256" cy="1347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42225" rIns="142225" bIns="142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000" b="1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Adequação ao contexto educativo </a:t>
              </a:r>
              <a:endPara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46" name="Google Shape;546;p51"/>
          <p:cNvSpPr/>
          <p:nvPr/>
        </p:nvSpPr>
        <p:spPr>
          <a:xfrm>
            <a:off x="712788" y="1755775"/>
            <a:ext cx="1122362" cy="1123950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7" name="Google Shape;547;p51"/>
          <p:cNvGrpSpPr/>
          <p:nvPr/>
        </p:nvGrpSpPr>
        <p:grpSpPr>
          <a:xfrm>
            <a:off x="3243944" y="2686701"/>
            <a:ext cx="7888412" cy="1216800"/>
            <a:chOff x="0" y="596643"/>
            <a:chExt cx="7888412" cy="1216800"/>
          </a:xfrm>
        </p:grpSpPr>
        <p:sp>
          <p:nvSpPr>
            <p:cNvPr id="548" name="Google Shape;548;p51"/>
            <p:cNvSpPr/>
            <p:nvPr/>
          </p:nvSpPr>
          <p:spPr>
            <a:xfrm>
              <a:off x="0" y="596643"/>
              <a:ext cx="7888412" cy="1216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51"/>
            <p:cNvSpPr txBox="1"/>
            <p:nvPr/>
          </p:nvSpPr>
          <p:spPr>
            <a:xfrm>
              <a:off x="59399" y="656042"/>
              <a:ext cx="7769614" cy="10980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just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Calibri"/>
                <a:buNone/>
              </a:pPr>
              <a:r>
                <a:rPr lang="pt-PT" sz="2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O(s) objetivo(s) educacional(ais) ou de aprendizagem  </a:t>
              </a:r>
              <a:endParaRPr/>
            </a:p>
          </p:txBody>
        </p:sp>
      </p:grpSp>
      <p:sp>
        <p:nvSpPr>
          <p:cNvPr id="550" name="Google Shape;550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pic>
        <p:nvPicPr>
          <p:cNvPr id="551" name="Google Shape;551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838" y="5525559"/>
            <a:ext cx="9787749" cy="706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p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0838" y="4984755"/>
            <a:ext cx="11490105" cy="1266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p51">
            <a:hlinkClick r:id="rId6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17955" y="1573051"/>
            <a:ext cx="8720606" cy="4658644"/>
          </a:xfrm>
          <a:prstGeom prst="rect">
            <a:avLst/>
          </a:prstGeom>
          <a:noFill/>
          <a:ln>
            <a:noFill/>
          </a:ln>
        </p:spPr>
      </p:pic>
      <p:sp>
        <p:nvSpPr>
          <p:cNvPr id="554" name="Google Shape;554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41</a:t>
            </a:fld>
            <a:endParaRPr/>
          </a:p>
        </p:txBody>
      </p:sp>
      <p:sp>
        <p:nvSpPr>
          <p:cNvPr id="555" name="Google Shape;555;p51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52"/>
          <p:cNvSpPr/>
          <p:nvPr/>
        </p:nvSpPr>
        <p:spPr>
          <a:xfrm>
            <a:off x="678261" y="2305232"/>
            <a:ext cx="1122362" cy="1123950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1" name="Google Shape;561;p52"/>
          <p:cNvGrpSpPr/>
          <p:nvPr/>
        </p:nvGrpSpPr>
        <p:grpSpPr>
          <a:xfrm>
            <a:off x="2522936" y="3515002"/>
            <a:ext cx="7888412" cy="1216800"/>
            <a:chOff x="0" y="1173185"/>
            <a:chExt cx="7888412" cy="1216800"/>
          </a:xfrm>
        </p:grpSpPr>
        <p:sp>
          <p:nvSpPr>
            <p:cNvPr id="562" name="Google Shape;562;p52"/>
            <p:cNvSpPr/>
            <p:nvPr/>
          </p:nvSpPr>
          <p:spPr>
            <a:xfrm>
              <a:off x="0" y="1173185"/>
              <a:ext cx="7888412" cy="12168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52"/>
            <p:cNvSpPr txBox="1"/>
            <p:nvPr/>
          </p:nvSpPr>
          <p:spPr>
            <a:xfrm>
              <a:off x="59399" y="1232584"/>
              <a:ext cx="7769614" cy="10980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just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Calibri"/>
                <a:buNone/>
              </a:pPr>
              <a:r>
                <a:rPr lang="pt-PT" sz="2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O(s) objetivo(s) educacional(ais) ou de aprendizagem  </a:t>
              </a:r>
              <a:endParaRPr/>
            </a:p>
          </p:txBody>
        </p:sp>
      </p:grpSp>
      <p:pic>
        <p:nvPicPr>
          <p:cNvPr id="564" name="Google Shape;564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9337" y="5468863"/>
            <a:ext cx="11481189" cy="914400"/>
          </a:xfrm>
          <a:prstGeom prst="rect">
            <a:avLst/>
          </a:prstGeom>
          <a:noFill/>
          <a:ln w="9525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565" name="Google Shape;565;p5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35666" y="1589728"/>
            <a:ext cx="3518305" cy="3449267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566" name="Google Shape;566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38031" y="1549275"/>
            <a:ext cx="5605246" cy="3335396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567" name="Google Shape;567;p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                                                                                                   Práticas de criação e utilização na UAb</a:t>
            </a:r>
            <a:endParaRPr/>
          </a:p>
        </p:txBody>
      </p:sp>
      <p:sp>
        <p:nvSpPr>
          <p:cNvPr id="568" name="Google Shape;568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42</a:t>
            </a:fld>
            <a:endParaRPr/>
          </a:p>
        </p:txBody>
      </p:sp>
      <p:grpSp>
        <p:nvGrpSpPr>
          <p:cNvPr id="569" name="Google Shape;569;p52"/>
          <p:cNvGrpSpPr/>
          <p:nvPr/>
        </p:nvGrpSpPr>
        <p:grpSpPr>
          <a:xfrm>
            <a:off x="350838" y="1530350"/>
            <a:ext cx="1844675" cy="3371850"/>
            <a:chOff x="1759" y="0"/>
            <a:chExt cx="1844256" cy="3371162"/>
          </a:xfrm>
        </p:grpSpPr>
        <p:sp>
          <p:nvSpPr>
            <p:cNvPr id="570" name="Google Shape;570;p52"/>
            <p:cNvSpPr/>
            <p:nvPr/>
          </p:nvSpPr>
          <p:spPr>
            <a:xfrm>
              <a:off x="1759" y="0"/>
              <a:ext cx="1844256" cy="3371162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52"/>
            <p:cNvSpPr/>
            <p:nvPr/>
          </p:nvSpPr>
          <p:spPr>
            <a:xfrm>
              <a:off x="1759" y="1349100"/>
              <a:ext cx="1844256" cy="1347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42225" rIns="142225" bIns="142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000" b="1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Adequação ao contexto educativo </a:t>
              </a:r>
              <a:endPara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2" name="Google Shape;572;p52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sp>
        <p:nvSpPr>
          <p:cNvPr id="573" name="Google Shape;573;p52"/>
          <p:cNvSpPr/>
          <p:nvPr/>
        </p:nvSpPr>
        <p:spPr>
          <a:xfrm>
            <a:off x="712788" y="1755775"/>
            <a:ext cx="1122362" cy="1123950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8" name="Google Shape;57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52625" y="1487091"/>
            <a:ext cx="8204200" cy="5191125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53"/>
          <p:cNvSpPr/>
          <p:nvPr/>
        </p:nvSpPr>
        <p:spPr>
          <a:xfrm>
            <a:off x="1944687" y="4291288"/>
            <a:ext cx="2941637" cy="879475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53"/>
          <p:cNvSpPr/>
          <p:nvPr/>
        </p:nvSpPr>
        <p:spPr>
          <a:xfrm>
            <a:off x="1965327" y="1489869"/>
            <a:ext cx="3105150" cy="930275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1" name="Google Shape;581;p53"/>
          <p:cNvSpPr/>
          <p:nvPr/>
        </p:nvSpPr>
        <p:spPr>
          <a:xfrm>
            <a:off x="1952625" y="2409682"/>
            <a:ext cx="8204200" cy="447675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p53"/>
          <p:cNvSpPr/>
          <p:nvPr/>
        </p:nvSpPr>
        <p:spPr>
          <a:xfrm>
            <a:off x="1970586" y="2905538"/>
            <a:ext cx="8204200" cy="465137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p53"/>
          <p:cNvSpPr/>
          <p:nvPr/>
        </p:nvSpPr>
        <p:spPr>
          <a:xfrm>
            <a:off x="1945346" y="3388457"/>
            <a:ext cx="8204200" cy="347663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53"/>
          <p:cNvSpPr/>
          <p:nvPr/>
        </p:nvSpPr>
        <p:spPr>
          <a:xfrm>
            <a:off x="1927385" y="3687475"/>
            <a:ext cx="8204200" cy="374650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p53"/>
          <p:cNvSpPr/>
          <p:nvPr/>
        </p:nvSpPr>
        <p:spPr>
          <a:xfrm>
            <a:off x="1918306" y="4056662"/>
            <a:ext cx="8204200" cy="322263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53"/>
          <p:cNvSpPr/>
          <p:nvPr/>
        </p:nvSpPr>
        <p:spPr>
          <a:xfrm>
            <a:off x="1952625" y="5244034"/>
            <a:ext cx="8204200" cy="374650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7" name="Google Shape;587;p53"/>
          <p:cNvSpPr/>
          <p:nvPr/>
        </p:nvSpPr>
        <p:spPr>
          <a:xfrm>
            <a:off x="1957932" y="5231513"/>
            <a:ext cx="8204200" cy="373063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53"/>
          <p:cNvSpPr/>
          <p:nvPr/>
        </p:nvSpPr>
        <p:spPr>
          <a:xfrm>
            <a:off x="1962150" y="5548313"/>
            <a:ext cx="8204200" cy="373062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9" name="Google Shape;589;p53"/>
          <p:cNvSpPr/>
          <p:nvPr/>
        </p:nvSpPr>
        <p:spPr>
          <a:xfrm>
            <a:off x="1962150" y="5874318"/>
            <a:ext cx="8204200" cy="373063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Google Shape;590;p53"/>
          <p:cNvSpPr/>
          <p:nvPr/>
        </p:nvSpPr>
        <p:spPr>
          <a:xfrm>
            <a:off x="7931756" y="3037681"/>
            <a:ext cx="2190750" cy="665162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FFC000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Código MOOC </a:t>
            </a:r>
            <a:endParaRPr/>
          </a:p>
        </p:txBody>
      </p:sp>
      <p:sp>
        <p:nvSpPr>
          <p:cNvPr id="591" name="Google Shape;591;p53"/>
          <p:cNvSpPr/>
          <p:nvPr/>
        </p:nvSpPr>
        <p:spPr>
          <a:xfrm>
            <a:off x="7058025" y="5185265"/>
            <a:ext cx="2190750" cy="733425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FFC000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AULAbERTA </a:t>
            </a:r>
            <a:endParaRPr/>
          </a:p>
        </p:txBody>
      </p:sp>
      <p:pic>
        <p:nvPicPr>
          <p:cNvPr id="592" name="Google Shape;592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38600" y="6811012"/>
            <a:ext cx="11037757" cy="4699670"/>
          </a:xfrm>
          <a:prstGeom prst="rect">
            <a:avLst/>
          </a:prstGeom>
          <a:noFill/>
          <a:ln>
            <a:noFill/>
          </a:ln>
        </p:spPr>
      </p:pic>
      <p:sp>
        <p:nvSpPr>
          <p:cNvPr id="593" name="Google Shape;593;p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594" name="Google Shape;594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43</a:t>
            </a:fld>
            <a:endParaRPr/>
          </a:p>
        </p:txBody>
      </p:sp>
      <p:sp>
        <p:nvSpPr>
          <p:cNvPr id="595" name="Google Shape;595;p53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0" name="Google Shape;600;p54"/>
          <p:cNvGrpSpPr/>
          <p:nvPr/>
        </p:nvGrpSpPr>
        <p:grpSpPr>
          <a:xfrm>
            <a:off x="314325" y="1536700"/>
            <a:ext cx="1843088" cy="3370263"/>
            <a:chOff x="1901343" y="0"/>
            <a:chExt cx="1844256" cy="3371162"/>
          </a:xfrm>
        </p:grpSpPr>
        <p:sp>
          <p:nvSpPr>
            <p:cNvPr id="601" name="Google Shape;601;p54"/>
            <p:cNvSpPr/>
            <p:nvPr/>
          </p:nvSpPr>
          <p:spPr>
            <a:xfrm>
              <a:off x="1901343" y="0"/>
              <a:ext cx="1844256" cy="3371162"/>
            </a:xfrm>
            <a:prstGeom prst="roundRect">
              <a:avLst>
                <a:gd name="adj" fmla="val 10000"/>
              </a:avLst>
            </a:prstGeom>
            <a:solidFill>
              <a:srgbClr val="51EB15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54"/>
            <p:cNvSpPr/>
            <p:nvPr/>
          </p:nvSpPr>
          <p:spPr>
            <a:xfrm>
              <a:off x="1901343" y="1348148"/>
              <a:ext cx="1844256" cy="13481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42225" rIns="142225" bIns="142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000" b="1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Metadados</a:t>
              </a:r>
              <a:endParaRPr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03" name="Google Shape;603;p54"/>
          <p:cNvSpPr/>
          <p:nvPr/>
        </p:nvSpPr>
        <p:spPr>
          <a:xfrm>
            <a:off x="674688" y="1762125"/>
            <a:ext cx="1122362" cy="1122363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4" name="Google Shape;604;p54"/>
          <p:cNvGrpSpPr/>
          <p:nvPr/>
        </p:nvGrpSpPr>
        <p:grpSpPr>
          <a:xfrm>
            <a:off x="3243943" y="2348689"/>
            <a:ext cx="7815441" cy="1330875"/>
            <a:chOff x="0" y="250224"/>
            <a:chExt cx="7815441" cy="1330875"/>
          </a:xfrm>
        </p:grpSpPr>
        <p:sp>
          <p:nvSpPr>
            <p:cNvPr id="605" name="Google Shape;605;p54"/>
            <p:cNvSpPr/>
            <p:nvPr/>
          </p:nvSpPr>
          <p:spPr>
            <a:xfrm>
              <a:off x="0" y="250224"/>
              <a:ext cx="7815441" cy="1330875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54"/>
            <p:cNvSpPr txBox="1"/>
            <p:nvPr/>
          </p:nvSpPr>
          <p:spPr>
            <a:xfrm>
              <a:off x="64968" y="315192"/>
              <a:ext cx="7685505" cy="12009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just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Calibri"/>
                <a:buNone/>
              </a:pPr>
              <a:r>
                <a:rPr lang="pt-PT" sz="2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Padrões de descrição e formatação que permitam a interoperabilidade e a pesquisa e a recuperação da informação na rede. </a:t>
              </a:r>
              <a:endParaRPr/>
            </a:p>
          </p:txBody>
        </p:sp>
      </p:grpSp>
      <p:sp>
        <p:nvSpPr>
          <p:cNvPr id="607" name="Google Shape;607;p54"/>
          <p:cNvSpPr/>
          <p:nvPr/>
        </p:nvSpPr>
        <p:spPr>
          <a:xfrm>
            <a:off x="2243138" y="1614488"/>
            <a:ext cx="4106862" cy="3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t-PT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</a:t>
            </a:r>
            <a:endParaRPr/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t-PT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Título</a:t>
            </a:r>
            <a:endParaRPr/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t-PT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/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t-PT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Estado da Publicação</a:t>
            </a:r>
            <a:endParaRPr/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t-PT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Idioma</a:t>
            </a:r>
            <a:endParaRPr/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pt-PT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Licença Creative Commons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8" name="Google Shape;608;p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609" name="Google Shape;609;p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44</a:t>
            </a:fld>
            <a:endParaRPr/>
          </a:p>
        </p:txBody>
      </p:sp>
      <p:sp>
        <p:nvSpPr>
          <p:cNvPr id="610" name="Google Shape;610;p54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pic>
        <p:nvPicPr>
          <p:cNvPr id="611" name="Google Shape;611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35925" y="1223963"/>
            <a:ext cx="3024188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" name="Google Shape;616;p55"/>
          <p:cNvGrpSpPr/>
          <p:nvPr/>
        </p:nvGrpSpPr>
        <p:grpSpPr>
          <a:xfrm>
            <a:off x="350838" y="1543050"/>
            <a:ext cx="1844675" cy="3371850"/>
            <a:chOff x="3793587" y="0"/>
            <a:chExt cx="1844256" cy="3371162"/>
          </a:xfrm>
        </p:grpSpPr>
        <p:sp>
          <p:nvSpPr>
            <p:cNvPr id="617" name="Google Shape;617;p55"/>
            <p:cNvSpPr/>
            <p:nvPr/>
          </p:nvSpPr>
          <p:spPr>
            <a:xfrm>
              <a:off x="3793587" y="0"/>
              <a:ext cx="1844256" cy="3371162"/>
            </a:xfrm>
            <a:prstGeom prst="roundRect">
              <a:avLst>
                <a:gd name="adj" fmla="val 10000"/>
              </a:avLst>
            </a:prstGeom>
            <a:solidFill>
              <a:srgbClr val="2CD79F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55"/>
            <p:cNvSpPr/>
            <p:nvPr/>
          </p:nvSpPr>
          <p:spPr>
            <a:xfrm>
              <a:off x="3793587" y="1349100"/>
              <a:ext cx="1844256" cy="1347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42225" rIns="142225" bIns="142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000" b="1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Acessibilidade</a:t>
              </a:r>
              <a:endParaRPr sz="2000" b="1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619" name="Google Shape;619;p55"/>
          <p:cNvSpPr/>
          <p:nvPr/>
        </p:nvSpPr>
        <p:spPr>
          <a:xfrm>
            <a:off x="712788" y="1768475"/>
            <a:ext cx="1122362" cy="1122363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0" name="Google Shape;620;p55"/>
          <p:cNvGrpSpPr/>
          <p:nvPr/>
        </p:nvGrpSpPr>
        <p:grpSpPr>
          <a:xfrm>
            <a:off x="3297238" y="1836738"/>
            <a:ext cx="7827962" cy="1990725"/>
            <a:chOff x="0" y="2977"/>
            <a:chExt cx="7590773" cy="3045567"/>
          </a:xfrm>
        </p:grpSpPr>
        <p:sp>
          <p:nvSpPr>
            <p:cNvPr id="621" name="Google Shape;621;p55"/>
            <p:cNvSpPr/>
            <p:nvPr/>
          </p:nvSpPr>
          <p:spPr>
            <a:xfrm>
              <a:off x="0" y="2977"/>
              <a:ext cx="7590773" cy="304556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55"/>
            <p:cNvSpPr/>
            <p:nvPr/>
          </p:nvSpPr>
          <p:spPr>
            <a:xfrm>
              <a:off x="149321" y="151126"/>
              <a:ext cx="7292131" cy="27492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just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 ficheiro com o conteúdo referenciado está disponível através do Repositório</a:t>
              </a:r>
              <a:endParaRPr/>
            </a:p>
          </p:txBody>
        </p:sp>
      </p:grpSp>
      <p:sp>
        <p:nvSpPr>
          <p:cNvPr id="623" name="Google Shape;623;p55" descr="Resultado de imagem para ficheiros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4" name="Google Shape;624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15256" y="2832161"/>
            <a:ext cx="3590688" cy="2569074"/>
          </a:xfrm>
          <a:prstGeom prst="rect">
            <a:avLst/>
          </a:prstGeom>
          <a:noFill/>
          <a:ln>
            <a:noFill/>
          </a:ln>
          <a:effectLst>
            <a:reflection stA="50000" endA="300" endPos="55000" sy="-100000" algn="bl" rotWithShape="0"/>
          </a:effectLst>
        </p:spPr>
      </p:pic>
      <p:sp>
        <p:nvSpPr>
          <p:cNvPr id="625" name="Google Shape;625;p5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626" name="Google Shape;626;p5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45</a:t>
            </a:fld>
            <a:endParaRPr/>
          </a:p>
        </p:txBody>
      </p:sp>
      <p:sp>
        <p:nvSpPr>
          <p:cNvPr id="627" name="Google Shape;627;p55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2" name="Google Shape;632;p56"/>
          <p:cNvGrpSpPr/>
          <p:nvPr/>
        </p:nvGrpSpPr>
        <p:grpSpPr>
          <a:xfrm>
            <a:off x="350838" y="1543050"/>
            <a:ext cx="1844675" cy="3371850"/>
            <a:chOff x="5700511" y="0"/>
            <a:chExt cx="1844256" cy="3371162"/>
          </a:xfrm>
        </p:grpSpPr>
        <p:sp>
          <p:nvSpPr>
            <p:cNvPr id="633" name="Google Shape;633;p56"/>
            <p:cNvSpPr/>
            <p:nvPr/>
          </p:nvSpPr>
          <p:spPr>
            <a:xfrm>
              <a:off x="5700511" y="0"/>
              <a:ext cx="1844256" cy="3371162"/>
            </a:xfrm>
            <a:prstGeom prst="roundRect">
              <a:avLst>
                <a:gd name="adj" fmla="val 10000"/>
              </a:avLst>
            </a:prstGeom>
            <a:solidFill>
              <a:srgbClr val="4371C3"/>
            </a:solidFill>
            <a:ln w="12700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56"/>
            <p:cNvSpPr/>
            <p:nvPr/>
          </p:nvSpPr>
          <p:spPr>
            <a:xfrm>
              <a:off x="5700511" y="1349100"/>
              <a:ext cx="1844256" cy="1347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2225" tIns="142225" rIns="142225" bIns="1422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000" b="1">
                  <a:solidFill>
                    <a:schemeClr val="lt1"/>
                  </a:solidFill>
                  <a:latin typeface="Candara"/>
                  <a:ea typeface="Candara"/>
                  <a:cs typeface="Candara"/>
                  <a:sym typeface="Candara"/>
                </a:rPr>
                <a:t>Licença aberta </a:t>
              </a:r>
              <a:endParaRPr sz="2000" b="1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635" name="Google Shape;635;p56"/>
          <p:cNvSpPr/>
          <p:nvPr/>
        </p:nvSpPr>
        <p:spPr>
          <a:xfrm>
            <a:off x="712788" y="1865313"/>
            <a:ext cx="1122362" cy="1122362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6" name="Google Shape;636;p56"/>
          <p:cNvGrpSpPr/>
          <p:nvPr/>
        </p:nvGrpSpPr>
        <p:grpSpPr>
          <a:xfrm>
            <a:off x="3202451" y="1811278"/>
            <a:ext cx="7908133" cy="2941577"/>
            <a:chOff x="0" y="106967"/>
            <a:chExt cx="7908133" cy="2941577"/>
          </a:xfrm>
        </p:grpSpPr>
        <p:sp>
          <p:nvSpPr>
            <p:cNvPr id="637" name="Google Shape;637;p56"/>
            <p:cNvSpPr/>
            <p:nvPr/>
          </p:nvSpPr>
          <p:spPr>
            <a:xfrm>
              <a:off x="0" y="106967"/>
              <a:ext cx="7908133" cy="294157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56"/>
            <p:cNvSpPr txBox="1"/>
            <p:nvPr/>
          </p:nvSpPr>
          <p:spPr>
            <a:xfrm>
              <a:off x="143596" y="250563"/>
              <a:ext cx="7620941" cy="26543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just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Calibri"/>
                <a:buNone/>
              </a:pPr>
              <a:r>
                <a:rPr lang="pt-PT" sz="2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Apenas os documentos disponibilizados com licenças abertas que possibilitam acesso gratuito, a cópia, distribuição, reutilização, produção de obra derivada, sem necessidade de solicitar a permissão do detentor do direito de autor podem ser considerados REA</a:t>
              </a:r>
              <a:endParaRPr/>
            </a:p>
          </p:txBody>
        </p:sp>
      </p:grpSp>
      <p:sp>
        <p:nvSpPr>
          <p:cNvPr id="639" name="Google Shape;639;p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640" name="Google Shape;640;p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46</a:t>
            </a:fld>
            <a:endParaRPr/>
          </a:p>
        </p:txBody>
      </p:sp>
      <p:sp>
        <p:nvSpPr>
          <p:cNvPr id="641" name="Google Shape;641;p56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57"/>
          <p:cNvSpPr/>
          <p:nvPr/>
        </p:nvSpPr>
        <p:spPr>
          <a:xfrm>
            <a:off x="227890" y="1612336"/>
            <a:ext cx="5746750" cy="3343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disponibilização de ferramentas e de recursos, por si só, não garante a transferência do conhecimento.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se explorar uma noção mais ampla de abertura na educação dever-se-á mudar o foco, dos conteúdos, para as práticas necessárias para o uso desses conteúdos. </a:t>
            </a:r>
            <a:endParaRPr/>
          </a:p>
        </p:txBody>
      </p:sp>
      <p:sp>
        <p:nvSpPr>
          <p:cNvPr id="647" name="Google Shape;647;p57"/>
          <p:cNvSpPr/>
          <p:nvPr/>
        </p:nvSpPr>
        <p:spPr>
          <a:xfrm>
            <a:off x="8471407" y="3603127"/>
            <a:ext cx="2776906" cy="2776906"/>
          </a:xfrm>
          <a:custGeom>
            <a:avLst/>
            <a:gdLst/>
            <a:ahLst/>
            <a:cxnLst/>
            <a:rect l="l" t="t" r="r" b="b"/>
            <a:pathLst>
              <a:path w="2776906" h="2776906" extrusionOk="0">
                <a:moveTo>
                  <a:pt x="1971060" y="442746"/>
                </a:moveTo>
                <a:lnTo>
                  <a:pt x="2187059" y="261491"/>
                </a:lnTo>
                <a:lnTo>
                  <a:pt x="2359617" y="406285"/>
                </a:lnTo>
                <a:lnTo>
                  <a:pt x="2218624" y="650477"/>
                </a:lnTo>
                <a:cubicBezTo>
                  <a:pt x="2318878" y="763256"/>
                  <a:pt x="2395102" y="895279"/>
                  <a:pt x="2442644" y="1038491"/>
                </a:cubicBezTo>
                <a:lnTo>
                  <a:pt x="2724618" y="1038484"/>
                </a:lnTo>
                <a:lnTo>
                  <a:pt x="2763734" y="1260321"/>
                </a:lnTo>
                <a:lnTo>
                  <a:pt x="2498763" y="1356754"/>
                </a:lnTo>
                <a:cubicBezTo>
                  <a:pt x="2503069" y="1507590"/>
                  <a:pt x="2476597" y="1657721"/>
                  <a:pt x="2420962" y="1797988"/>
                </a:cubicBezTo>
                <a:lnTo>
                  <a:pt x="2636970" y="1979231"/>
                </a:lnTo>
                <a:lnTo>
                  <a:pt x="2524341" y="2174311"/>
                </a:lnTo>
                <a:lnTo>
                  <a:pt x="2259375" y="2077864"/>
                </a:lnTo>
                <a:cubicBezTo>
                  <a:pt x="2165718" y="2196179"/>
                  <a:pt x="2048937" y="2294170"/>
                  <a:pt x="1916156" y="2365859"/>
                </a:cubicBezTo>
                <a:lnTo>
                  <a:pt x="1965128" y="2643547"/>
                </a:lnTo>
                <a:lnTo>
                  <a:pt x="1753453" y="2720590"/>
                </a:lnTo>
                <a:lnTo>
                  <a:pt x="1612473" y="2476391"/>
                </a:lnTo>
                <a:cubicBezTo>
                  <a:pt x="1464677" y="2506824"/>
                  <a:pt x="1312229" y="2506824"/>
                  <a:pt x="1164433" y="2476391"/>
                </a:cubicBezTo>
                <a:lnTo>
                  <a:pt x="1023453" y="2720590"/>
                </a:lnTo>
                <a:lnTo>
                  <a:pt x="811778" y="2643547"/>
                </a:lnTo>
                <a:lnTo>
                  <a:pt x="860750" y="2365859"/>
                </a:lnTo>
                <a:cubicBezTo>
                  <a:pt x="727969" y="2294170"/>
                  <a:pt x="611188" y="2196179"/>
                  <a:pt x="517531" y="2077864"/>
                </a:cubicBezTo>
                <a:lnTo>
                  <a:pt x="252565" y="2174311"/>
                </a:lnTo>
                <a:lnTo>
                  <a:pt x="139936" y="1979231"/>
                </a:lnTo>
                <a:lnTo>
                  <a:pt x="355944" y="1797988"/>
                </a:lnTo>
                <a:cubicBezTo>
                  <a:pt x="300309" y="1657722"/>
                  <a:pt x="273836" y="1507590"/>
                  <a:pt x="278143" y="1356754"/>
                </a:cubicBezTo>
                <a:lnTo>
                  <a:pt x="13172" y="1260321"/>
                </a:lnTo>
                <a:lnTo>
                  <a:pt x="52288" y="1038484"/>
                </a:lnTo>
                <a:lnTo>
                  <a:pt x="334261" y="1038492"/>
                </a:lnTo>
                <a:cubicBezTo>
                  <a:pt x="381803" y="895280"/>
                  <a:pt x="458027" y="763256"/>
                  <a:pt x="558281" y="650478"/>
                </a:cubicBezTo>
                <a:lnTo>
                  <a:pt x="417289" y="406285"/>
                </a:lnTo>
                <a:lnTo>
                  <a:pt x="589847" y="261491"/>
                </a:lnTo>
                <a:lnTo>
                  <a:pt x="805846" y="442746"/>
                </a:lnTo>
                <a:cubicBezTo>
                  <a:pt x="934320" y="363599"/>
                  <a:pt x="1077574" y="311459"/>
                  <a:pt x="1226866" y="289507"/>
                </a:cubicBezTo>
                <a:lnTo>
                  <a:pt x="1275824" y="11816"/>
                </a:lnTo>
                <a:lnTo>
                  <a:pt x="1501082" y="11816"/>
                </a:lnTo>
                <a:lnTo>
                  <a:pt x="1550039" y="289507"/>
                </a:lnTo>
                <a:cubicBezTo>
                  <a:pt x="1699331" y="311458"/>
                  <a:pt x="1842585" y="363599"/>
                  <a:pt x="1971059" y="442746"/>
                </a:cubicBezTo>
                <a:lnTo>
                  <a:pt x="1971060" y="442746"/>
                </a:lnTo>
                <a:close/>
              </a:path>
            </a:pathLst>
          </a:custGeom>
          <a:solidFill>
            <a:srgbClr val="FFC00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40825" tIns="733025" rIns="640825" bIns="7815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Educação Aberta</a:t>
            </a:r>
            <a:endParaRPr/>
          </a:p>
        </p:txBody>
      </p:sp>
      <p:sp>
        <p:nvSpPr>
          <p:cNvPr id="648" name="Google Shape;648;p57"/>
          <p:cNvSpPr/>
          <p:nvPr/>
        </p:nvSpPr>
        <p:spPr>
          <a:xfrm>
            <a:off x="6595797" y="2902839"/>
            <a:ext cx="2019568" cy="2019568"/>
          </a:xfrm>
          <a:custGeom>
            <a:avLst/>
            <a:gdLst/>
            <a:ahLst/>
            <a:cxnLst/>
            <a:rect l="l" t="t" r="r" b="b"/>
            <a:pathLst>
              <a:path w="2019568" h="2019568" extrusionOk="0">
                <a:moveTo>
                  <a:pt x="1511136" y="511505"/>
                </a:moveTo>
                <a:lnTo>
                  <a:pt x="1809090" y="421707"/>
                </a:lnTo>
                <a:lnTo>
                  <a:pt x="1918726" y="611603"/>
                </a:lnTo>
                <a:lnTo>
                  <a:pt x="1691982" y="824740"/>
                </a:lnTo>
                <a:cubicBezTo>
                  <a:pt x="1724850" y="945913"/>
                  <a:pt x="1724850" y="1073655"/>
                  <a:pt x="1691982" y="1194828"/>
                </a:cubicBezTo>
                <a:lnTo>
                  <a:pt x="1918726" y="1407965"/>
                </a:lnTo>
                <a:lnTo>
                  <a:pt x="1809090" y="1597861"/>
                </a:lnTo>
                <a:lnTo>
                  <a:pt x="1511136" y="1508063"/>
                </a:lnTo>
                <a:cubicBezTo>
                  <a:pt x="1422631" y="1597114"/>
                  <a:pt x="1312004" y="1660985"/>
                  <a:pt x="1190630" y="1693107"/>
                </a:cubicBezTo>
                <a:lnTo>
                  <a:pt x="1119420" y="1996042"/>
                </a:lnTo>
                <a:lnTo>
                  <a:pt x="900148" y="1996042"/>
                </a:lnTo>
                <a:lnTo>
                  <a:pt x="828938" y="1693107"/>
                </a:lnTo>
                <a:cubicBezTo>
                  <a:pt x="707565" y="1660985"/>
                  <a:pt x="596938" y="1597114"/>
                  <a:pt x="508432" y="1508063"/>
                </a:cubicBezTo>
                <a:lnTo>
                  <a:pt x="210478" y="1597861"/>
                </a:lnTo>
                <a:lnTo>
                  <a:pt x="100842" y="1407965"/>
                </a:lnTo>
                <a:lnTo>
                  <a:pt x="327586" y="1194828"/>
                </a:lnTo>
                <a:cubicBezTo>
                  <a:pt x="294718" y="1073655"/>
                  <a:pt x="294718" y="945913"/>
                  <a:pt x="327586" y="824740"/>
                </a:cubicBezTo>
                <a:lnTo>
                  <a:pt x="100842" y="611603"/>
                </a:lnTo>
                <a:lnTo>
                  <a:pt x="210478" y="421707"/>
                </a:lnTo>
                <a:lnTo>
                  <a:pt x="508432" y="511505"/>
                </a:lnTo>
                <a:cubicBezTo>
                  <a:pt x="596937" y="422454"/>
                  <a:pt x="707564" y="358583"/>
                  <a:pt x="828938" y="326461"/>
                </a:cubicBezTo>
                <a:lnTo>
                  <a:pt x="900148" y="23526"/>
                </a:lnTo>
                <a:lnTo>
                  <a:pt x="1119420" y="23526"/>
                </a:lnTo>
                <a:lnTo>
                  <a:pt x="1190630" y="326461"/>
                </a:lnTo>
                <a:cubicBezTo>
                  <a:pt x="1312003" y="358583"/>
                  <a:pt x="1422630" y="422454"/>
                  <a:pt x="1511136" y="511505"/>
                </a:cubicBezTo>
                <a:close/>
              </a:path>
            </a:pathLst>
          </a:custGeom>
          <a:solidFill>
            <a:srgbClr val="00B05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41450" tIns="544525" rIns="541450" bIns="5445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PEA</a:t>
            </a:r>
            <a:endParaRPr/>
          </a:p>
        </p:txBody>
      </p:sp>
      <p:sp>
        <p:nvSpPr>
          <p:cNvPr id="649" name="Google Shape;649;p57"/>
          <p:cNvSpPr/>
          <p:nvPr/>
        </p:nvSpPr>
        <p:spPr>
          <a:xfrm>
            <a:off x="7946614" y="1356357"/>
            <a:ext cx="2423482" cy="2423482"/>
          </a:xfrm>
          <a:custGeom>
            <a:avLst/>
            <a:gdLst/>
            <a:ahLst/>
            <a:cxnLst/>
            <a:rect l="l" t="t" r="r" b="b"/>
            <a:pathLst>
              <a:path w="1978764" h="1978764" extrusionOk="0">
                <a:moveTo>
                  <a:pt x="1273625" y="500535"/>
                </a:moveTo>
                <a:lnTo>
                  <a:pt x="1485274" y="369451"/>
                </a:lnTo>
                <a:lnTo>
                  <a:pt x="1609313" y="493490"/>
                </a:lnTo>
                <a:lnTo>
                  <a:pt x="1478230" y="705139"/>
                </a:lnTo>
                <a:cubicBezTo>
                  <a:pt x="1528718" y="791969"/>
                  <a:pt x="1555167" y="890679"/>
                  <a:pt x="1554858" y="991120"/>
                </a:cubicBezTo>
                <a:lnTo>
                  <a:pt x="1774204" y="1108871"/>
                </a:lnTo>
                <a:lnTo>
                  <a:pt x="1728802" y="1278312"/>
                </a:lnTo>
                <a:lnTo>
                  <a:pt x="1479968" y="1270614"/>
                </a:lnTo>
                <a:cubicBezTo>
                  <a:pt x="1430015" y="1357753"/>
                  <a:pt x="1357753" y="1430014"/>
                  <a:pt x="1270614" y="1479967"/>
                </a:cubicBezTo>
                <a:lnTo>
                  <a:pt x="1278312" y="1728802"/>
                </a:lnTo>
                <a:lnTo>
                  <a:pt x="1108871" y="1774204"/>
                </a:lnTo>
                <a:lnTo>
                  <a:pt x="991121" y="1554858"/>
                </a:lnTo>
                <a:cubicBezTo>
                  <a:pt x="890680" y="1555167"/>
                  <a:pt x="791969" y="1528718"/>
                  <a:pt x="705139" y="1478230"/>
                </a:cubicBezTo>
                <a:lnTo>
                  <a:pt x="493490" y="1609313"/>
                </a:lnTo>
                <a:lnTo>
                  <a:pt x="369451" y="1485274"/>
                </a:lnTo>
                <a:lnTo>
                  <a:pt x="500534" y="1273625"/>
                </a:lnTo>
                <a:cubicBezTo>
                  <a:pt x="450046" y="1186795"/>
                  <a:pt x="423597" y="1088085"/>
                  <a:pt x="423906" y="987644"/>
                </a:cubicBezTo>
                <a:lnTo>
                  <a:pt x="204560" y="869893"/>
                </a:lnTo>
                <a:lnTo>
                  <a:pt x="249962" y="700452"/>
                </a:lnTo>
                <a:lnTo>
                  <a:pt x="498796" y="708150"/>
                </a:lnTo>
                <a:cubicBezTo>
                  <a:pt x="548749" y="621011"/>
                  <a:pt x="621011" y="548750"/>
                  <a:pt x="708150" y="498797"/>
                </a:cubicBezTo>
                <a:lnTo>
                  <a:pt x="700452" y="249962"/>
                </a:lnTo>
                <a:lnTo>
                  <a:pt x="869893" y="204560"/>
                </a:lnTo>
                <a:lnTo>
                  <a:pt x="987643" y="423906"/>
                </a:lnTo>
                <a:cubicBezTo>
                  <a:pt x="1088084" y="423597"/>
                  <a:pt x="1186795" y="450046"/>
                  <a:pt x="1273625" y="500534"/>
                </a:cubicBezTo>
                <a:lnTo>
                  <a:pt x="1273625" y="500535"/>
                </a:lnTo>
                <a:close/>
              </a:path>
            </a:pathLst>
          </a:custGeom>
          <a:solidFill>
            <a:srgbClr val="2F549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93175" tIns="693175" rIns="693175" bIns="6931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</a:t>
            </a:r>
            <a:endParaRPr/>
          </a:p>
        </p:txBody>
      </p:sp>
      <p:sp>
        <p:nvSpPr>
          <p:cNvPr id="650" name="Google Shape;650;p57"/>
          <p:cNvSpPr/>
          <p:nvPr/>
        </p:nvSpPr>
        <p:spPr>
          <a:xfrm>
            <a:off x="8331661" y="3059039"/>
            <a:ext cx="3554439" cy="355443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3871" y="4086"/>
                </a:moveTo>
                <a:lnTo>
                  <a:pt x="53871" y="4086"/>
                </a:lnTo>
                <a:cubicBezTo>
                  <a:pt x="77150" y="1534"/>
                  <a:pt x="99575" y="13672"/>
                  <a:pt x="110167" y="34558"/>
                </a:cubicBezTo>
                <a:cubicBezTo>
                  <a:pt x="120759" y="55445"/>
                  <a:pt x="117303" y="80708"/>
                  <a:pt x="101489" y="97982"/>
                </a:cubicBezTo>
                <a:lnTo>
                  <a:pt x="104031" y="100727"/>
                </a:lnTo>
                <a:lnTo>
                  <a:pt x="96303" y="99213"/>
                </a:lnTo>
                <a:lnTo>
                  <a:pt x="95114" y="91095"/>
                </a:lnTo>
                <a:lnTo>
                  <a:pt x="97654" y="93839"/>
                </a:lnTo>
                <a:cubicBezTo>
                  <a:pt x="111685" y="78226"/>
                  <a:pt x="114625" y="55573"/>
                  <a:pt x="105045" y="36895"/>
                </a:cubicBezTo>
                <a:cubicBezTo>
                  <a:pt x="95464" y="18217"/>
                  <a:pt x="75351" y="7389"/>
                  <a:pt x="54484" y="9676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651;p57"/>
          <p:cNvSpPr/>
          <p:nvPr/>
        </p:nvSpPr>
        <p:spPr>
          <a:xfrm rot="-4868145">
            <a:off x="6424479" y="3129087"/>
            <a:ext cx="2582522" cy="3164831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34639" y="10536"/>
                </a:moveTo>
                <a:lnTo>
                  <a:pt x="37669" y="16444"/>
                </a:lnTo>
                <a:lnTo>
                  <a:pt x="37669" y="16444"/>
                </a:lnTo>
                <a:cubicBezTo>
                  <a:pt x="21485" y="25599"/>
                  <a:pt x="11852" y="43807"/>
                  <a:pt x="12995" y="63077"/>
                </a:cubicBezTo>
                <a:lnTo>
                  <a:pt x="17986" y="62185"/>
                </a:lnTo>
                <a:lnTo>
                  <a:pt x="9778" y="68971"/>
                </a:lnTo>
                <a:lnTo>
                  <a:pt x="339" y="65338"/>
                </a:lnTo>
                <a:lnTo>
                  <a:pt x="5336" y="64445"/>
                </a:lnTo>
                <a:lnTo>
                  <a:pt x="5336" y="64445"/>
                </a:lnTo>
                <a:cubicBezTo>
                  <a:pt x="3581" y="42121"/>
                  <a:pt x="15120" y="20893"/>
                  <a:pt x="34639" y="10536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p57"/>
          <p:cNvSpPr/>
          <p:nvPr/>
        </p:nvSpPr>
        <p:spPr>
          <a:xfrm rot="1721959">
            <a:off x="6858373" y="1297860"/>
            <a:ext cx="2784479" cy="3650484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4898" y="63576"/>
                </a:moveTo>
                <a:lnTo>
                  <a:pt x="4898" y="63576"/>
                </a:lnTo>
                <a:cubicBezTo>
                  <a:pt x="4119" y="51075"/>
                  <a:pt x="7444" y="38665"/>
                  <a:pt x="14347" y="28308"/>
                </a:cubicBezTo>
                <a:lnTo>
                  <a:pt x="11340" y="25719"/>
                </a:lnTo>
                <a:lnTo>
                  <a:pt x="20262" y="25780"/>
                </a:lnTo>
                <a:lnTo>
                  <a:pt x="22449" y="35285"/>
                </a:lnTo>
                <a:lnTo>
                  <a:pt x="19462" y="32713"/>
                </a:lnTo>
                <a:lnTo>
                  <a:pt x="19462" y="32713"/>
                </a:lnTo>
                <a:cubicBezTo>
                  <a:pt x="14030" y="41766"/>
                  <a:pt x="11438" y="52405"/>
                  <a:pt x="12058" y="6311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5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654" name="Google Shape;654;p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47</a:t>
            </a:fld>
            <a:endParaRPr/>
          </a:p>
        </p:txBody>
      </p:sp>
      <p:sp>
        <p:nvSpPr>
          <p:cNvPr id="655" name="Google Shape;655;p57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pic>
        <p:nvPicPr>
          <p:cNvPr id="656" name="Google Shape;656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07495" y="1603888"/>
            <a:ext cx="5630990" cy="469349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" dur="2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6" dur="2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8" dur="2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58"/>
          <p:cNvSpPr txBox="1">
            <a:spLocks noGrp="1"/>
          </p:cNvSpPr>
          <p:nvPr>
            <p:ph type="ftr" idx="11"/>
          </p:nvPr>
        </p:nvSpPr>
        <p:spPr>
          <a:xfrm>
            <a:off x="2416968" y="6354762"/>
            <a:ext cx="73580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662" name="Google Shape;662;p58"/>
          <p:cNvSpPr/>
          <p:nvPr/>
        </p:nvSpPr>
        <p:spPr>
          <a:xfrm>
            <a:off x="10168708" y="1685281"/>
            <a:ext cx="1710725" cy="46166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Downloads</a:t>
            </a:r>
            <a:endParaRPr/>
          </a:p>
        </p:txBody>
      </p:sp>
      <p:sp>
        <p:nvSpPr>
          <p:cNvPr id="663" name="Google Shape;663;p58"/>
          <p:cNvSpPr/>
          <p:nvPr/>
        </p:nvSpPr>
        <p:spPr>
          <a:xfrm>
            <a:off x="355168" y="1685281"/>
            <a:ext cx="1401346" cy="46166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Depósito</a:t>
            </a:r>
            <a:endParaRPr/>
          </a:p>
        </p:txBody>
      </p:sp>
      <p:pic>
        <p:nvPicPr>
          <p:cNvPr id="664" name="Google Shape;664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5168" y="2219155"/>
            <a:ext cx="3620287" cy="2121075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48</a:t>
            </a:fld>
            <a:endParaRPr/>
          </a:p>
        </p:txBody>
      </p:sp>
      <p:sp>
        <p:nvSpPr>
          <p:cNvPr id="666" name="Google Shape;666;p58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  <p:pic>
        <p:nvPicPr>
          <p:cNvPr id="667" name="Google Shape;667;p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91545" y="1607029"/>
            <a:ext cx="3764896" cy="212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5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97453" y="3767509"/>
            <a:ext cx="5681980" cy="252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5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71257" y="4397643"/>
            <a:ext cx="3620288" cy="1995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Recursos Educacionais Abertos: conhecer e explorar</a:t>
            </a:r>
            <a:endParaRPr/>
          </a:p>
        </p:txBody>
      </p:sp>
      <p:sp>
        <p:nvSpPr>
          <p:cNvPr id="675" name="Google Shape;675;p59"/>
          <p:cNvSpPr txBox="1">
            <a:spLocks noGrp="1"/>
          </p:cNvSpPr>
          <p:nvPr>
            <p:ph type="body" idx="1"/>
          </p:nvPr>
        </p:nvSpPr>
        <p:spPr>
          <a:xfrm>
            <a:off x="342900" y="1728502"/>
            <a:ext cx="11506200" cy="265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Ao </a:t>
            </a:r>
            <a:r>
              <a:rPr lang="pt-PT" sz="20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depositar</a:t>
            </a: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 um documento no Repositório </a:t>
            </a:r>
            <a:endParaRPr/>
          </a:p>
          <a:p>
            <a:pPr marL="685800" lvl="1" indent="-2286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Noto Sans Symbols"/>
              <a:buChar char="✔"/>
            </a:pPr>
            <a:r>
              <a:rPr lang="pt-PT" sz="20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Curadoria dos dados</a:t>
            </a:r>
            <a:endParaRPr/>
          </a:p>
          <a:p>
            <a:pPr marL="685800" lvl="1" indent="-2286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Descrição</a:t>
            </a:r>
            <a:endParaRPr/>
          </a:p>
          <a:p>
            <a:pPr marL="685800" lvl="1" indent="-2286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Promoção da visibilidade e acesso aos conteúdos</a:t>
            </a:r>
            <a:endParaRPr/>
          </a:p>
          <a:p>
            <a:pPr marL="685800" lvl="1" indent="-2286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Preservação, física, lógica e intelectual dos conteúdos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6" name="Google Shape;676;p59" descr="Resultado de imagem para professo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64819" y="2142742"/>
            <a:ext cx="1560387" cy="1822952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50000" endA="300" endPos="90000" sy="-100000" algn="bl" rotWithShape="0"/>
          </a:effectLst>
        </p:spPr>
      </p:pic>
      <p:sp>
        <p:nvSpPr>
          <p:cNvPr id="677" name="Google Shape;677;p5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49</a:t>
            </a:fld>
            <a:endParaRPr/>
          </a:p>
        </p:txBody>
      </p:sp>
      <p:sp>
        <p:nvSpPr>
          <p:cNvPr id="678" name="Google Shape;678;p59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/>
        </p:nvSpPr>
        <p:spPr>
          <a:xfrm>
            <a:off x="334622" y="1613072"/>
            <a:ext cx="11522755" cy="4708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que são REA</a:t>
            </a:r>
            <a:endParaRPr/>
          </a:p>
          <a:p>
            <a:pPr marL="914400" marR="0" lvl="2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Enquadramento, conceito e identidade</a:t>
            </a:r>
            <a:endParaRPr/>
          </a:p>
          <a:p>
            <a:pPr marL="914400" marR="0" lvl="2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Referenciais </a:t>
            </a:r>
            <a:endParaRPr/>
          </a:p>
          <a:p>
            <a:pPr marL="457200" marR="0" lvl="0" indent="-4572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Requisitos legais e técnicos para a produção</a:t>
            </a:r>
            <a:endParaRPr/>
          </a:p>
          <a:p>
            <a:pPr marL="914400" marR="0" lvl="2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Direito de Autor</a:t>
            </a:r>
            <a:endParaRPr/>
          </a:p>
          <a:p>
            <a:pPr marL="914400" marR="0" lvl="2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Licenciamento</a:t>
            </a:r>
            <a:endParaRPr/>
          </a:p>
          <a:p>
            <a:pPr marL="914400" marR="0" lvl="2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Formatos</a:t>
            </a:r>
            <a:endParaRPr/>
          </a:p>
          <a:p>
            <a:pPr marL="457200" marR="0" lvl="0" indent="-4572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Pesquisa, acesso e utilização </a:t>
            </a:r>
            <a:endParaRPr/>
          </a:p>
          <a:p>
            <a:pPr marL="457200" marR="0" lvl="0" indent="-4572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ftr" idx="11"/>
          </p:nvPr>
        </p:nvSpPr>
        <p:spPr>
          <a:xfrm>
            <a:off x="4281487" y="640476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5</a:t>
            </a:fld>
            <a:endParaRPr/>
          </a:p>
        </p:txBody>
      </p:sp>
      <p:sp>
        <p:nvSpPr>
          <p:cNvPr id="107" name="Google Shape;107;p15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Agenda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6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Recursos Educacionais Abertos: conhecer e explorar</a:t>
            </a:r>
            <a:endParaRPr/>
          </a:p>
        </p:txBody>
      </p:sp>
      <p:sp>
        <p:nvSpPr>
          <p:cNvPr id="684" name="Google Shape;684;p60"/>
          <p:cNvSpPr txBox="1">
            <a:spLocks noGrp="1"/>
          </p:cNvSpPr>
          <p:nvPr>
            <p:ph type="body" idx="1"/>
          </p:nvPr>
        </p:nvSpPr>
        <p:spPr>
          <a:xfrm>
            <a:off x="342900" y="1992420"/>
            <a:ext cx="11506200" cy="2574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Ao </a:t>
            </a:r>
            <a:r>
              <a:rPr lang="pt-PT" sz="20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consultar</a:t>
            </a:r>
            <a:r>
              <a:rPr lang="pt-PT" sz="2000" b="1">
                <a:latin typeface="Arial"/>
                <a:ea typeface="Arial"/>
                <a:cs typeface="Arial"/>
                <a:sym typeface="Arial"/>
              </a:rPr>
              <a:t> um documento do Repositório: </a:t>
            </a:r>
            <a:endParaRPr/>
          </a:p>
          <a:p>
            <a:pPr marL="685800" lvl="1" indent="-2286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Informação com validação científica</a:t>
            </a:r>
            <a:endParaRPr/>
          </a:p>
          <a:p>
            <a:pPr marL="685800" lvl="1" indent="-2286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Descrição</a:t>
            </a:r>
            <a:endParaRPr/>
          </a:p>
          <a:p>
            <a:pPr marL="685800" lvl="1" indent="-2286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Acesso aos conteúdos </a:t>
            </a:r>
            <a:endParaRPr/>
          </a:p>
          <a:p>
            <a:pPr marL="685800" lvl="1" indent="-22860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✔"/>
            </a:pPr>
            <a:r>
              <a:rPr lang="pt-PT" sz="2000">
                <a:latin typeface="Arial"/>
                <a:ea typeface="Arial"/>
                <a:cs typeface="Arial"/>
                <a:sym typeface="Arial"/>
              </a:rPr>
              <a:t>Preservação, física, lógica e intelectual da informação</a:t>
            </a:r>
            <a:endParaRPr/>
          </a:p>
        </p:txBody>
      </p:sp>
      <p:pic>
        <p:nvPicPr>
          <p:cNvPr id="685" name="Google Shape;685;p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10409" y="2075189"/>
            <a:ext cx="3000579" cy="1996749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686" name="Google Shape;686;p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50</a:t>
            </a:fld>
            <a:endParaRPr/>
          </a:p>
        </p:txBody>
      </p:sp>
      <p:sp>
        <p:nvSpPr>
          <p:cNvPr id="687" name="Google Shape;687;p60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Alojamento e curadoria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61"/>
          <p:cNvSpPr txBox="1">
            <a:spLocks noGrp="1"/>
          </p:cNvSpPr>
          <p:nvPr>
            <p:ph type="body" idx="1"/>
          </p:nvPr>
        </p:nvSpPr>
        <p:spPr>
          <a:xfrm>
            <a:off x="353437" y="1887921"/>
            <a:ext cx="11485123" cy="2977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PT" sz="8000">
                <a:latin typeface="Arial"/>
                <a:ea typeface="Arial"/>
                <a:cs typeface="Arial"/>
                <a:sym typeface="Arial"/>
              </a:rPr>
              <a:t>Contribuição dos REA para a globalização da ciência e da sua mediação pedagógica, percebida pelas estatísticas de utilização dos conteúdos; </a:t>
            </a:r>
            <a:endParaRPr/>
          </a:p>
          <a:p>
            <a:pPr marL="0" lvl="0" indent="0" algn="just" rtl="0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PT" sz="8000">
                <a:latin typeface="Arial"/>
                <a:ea typeface="Arial"/>
                <a:cs typeface="Arial"/>
                <a:sym typeface="Arial"/>
              </a:rPr>
              <a:t>Importância do Repositório para aumentar a visibilidade das coleções e o seu impacto junto da comunidade científica e educacional, nacional e internacional;</a:t>
            </a:r>
            <a:endParaRPr/>
          </a:p>
          <a:p>
            <a:pPr marL="0" lvl="0" indent="0" algn="just" rtl="0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PT" sz="8000">
                <a:latin typeface="Arial"/>
                <a:ea typeface="Arial"/>
                <a:cs typeface="Arial"/>
                <a:sym typeface="Arial"/>
              </a:rPr>
              <a:t>O aumento de índice de utilização deve ser considerado como um argumento válido para justificar a implementação de mais ações internas de apoio ao reforço da coleção de REA. </a:t>
            </a:r>
            <a:endParaRPr/>
          </a:p>
          <a:p>
            <a:pPr marL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4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4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93" name="Google Shape;693;p61"/>
          <p:cNvSpPr txBox="1">
            <a:spLocks noGrp="1"/>
          </p:cNvSpPr>
          <p:nvPr>
            <p:ph type="ftr" idx="11"/>
          </p:nvPr>
        </p:nvSpPr>
        <p:spPr>
          <a:xfrm>
            <a:off x="2416968" y="6354762"/>
            <a:ext cx="73580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694" name="Google Shape;694;p6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51</a:t>
            </a:fld>
            <a:endParaRPr/>
          </a:p>
        </p:txBody>
      </p:sp>
      <p:sp>
        <p:nvSpPr>
          <p:cNvPr id="695" name="Google Shape;695;p61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Considerações finais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62"/>
          <p:cNvSpPr/>
          <p:nvPr/>
        </p:nvSpPr>
        <p:spPr>
          <a:xfrm>
            <a:off x="364671" y="1267571"/>
            <a:ext cx="11462657" cy="5198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 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Atenas J., &amp; Havemann, L. (2013). Quality assurance in the open: An evaluation of OER repositories. </a:t>
            </a:r>
            <a:r>
              <a:rPr lang="pt-PT" sz="12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International Journal for Innovation and Quality in Learning</a:t>
            </a:r>
            <a:r>
              <a:rPr lang="pt-PT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2: 22-34. </a:t>
            </a:r>
            <a:r>
              <a:rPr lang="pt-PT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https://core.ac.uk/download/pdf/290487919.pdf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Iniciativa Educação Aberta (State of the Commons: notas e recursos adicionais. </a:t>
            </a:r>
            <a:r>
              <a:rPr lang="pt-PT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https://github.com/cc-archive/sotc-2014/blob/main/data/notes.md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UNESCO. (2015). </a:t>
            </a:r>
            <a:r>
              <a:rPr lang="pt-PT" sz="1200" i="1">
                <a:solidFill>
                  <a:srgbClr val="4F81BD"/>
                </a:solidFill>
                <a:latin typeface="Arial"/>
                <a:ea typeface="Arial"/>
                <a:cs typeface="Arial"/>
                <a:sym typeface="Arial"/>
              </a:rPr>
              <a:t>Educação 2030: Declaração de Incheon e Marco de Ação para a implementação do Objetivo de Desenvolvimento Sustentável 4</a:t>
            </a:r>
            <a:r>
              <a:rPr lang="pt-PT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PT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https://bit.ly/2ZEjFdB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UNESCO. (2015). </a:t>
            </a:r>
            <a:r>
              <a:rPr lang="pt-PT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Diretrizes para Recursos educacionais abertos (REA) no Ensino Superior</a:t>
            </a: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pt-PT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http://unesdoc.unesco.org/images/0023/002328/232852por.pdf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UNESCO. (2002). </a:t>
            </a:r>
            <a:r>
              <a:rPr lang="pt-PT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Forum on the Impact of Open Courseware for Higher Education in Developing Countries: Final report</a:t>
            </a: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pt-PT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https://unesdoc.unesco.org/ark:/48223/pf0000128515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UNESCO. (2017). Ljubljana OER Action Plan 2017. In: </a:t>
            </a:r>
            <a:r>
              <a:rPr lang="pt-PT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Second World OER Congress</a:t>
            </a: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pt-PT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https://en.unesco.org/sites/default/files/ljubljana_oer_action_plan_2017.pdf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UNESCO. (2011). </a:t>
            </a:r>
            <a:r>
              <a:rPr lang="pt-PT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Guidelines for open educational resources (OER) in higher education</a:t>
            </a: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pt-PT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https://unesdoc.unesco.org/ark:/48223/pf0000213605</a:t>
            </a:r>
            <a:endParaRPr sz="1200">
              <a:solidFill>
                <a:srgbClr val="0563C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UNESCO. (2019). </a:t>
            </a:r>
            <a:r>
              <a:rPr lang="pt-PT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Recommendation on Open Educational Resources (OER)</a:t>
            </a: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pt-PT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https://unesdoc.unesco.org/ark:/48223/pf0000373755/PDF/373755eng.pdf.multi.page=3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Wiley, D. (2017). Iterating Toward Openness: Lessons Learned on a Personal Journey. In Jhangiani, R. S. &amp; Biswas-Diener, R. (eds.) </a:t>
            </a:r>
            <a:r>
              <a:rPr lang="pt-PT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Open: The Philosophy and Practices that are Revolutionizing Education and Science</a:t>
            </a:r>
            <a:r>
              <a:rPr lang="pt-PT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(pp. 195–207). Ubiquity Press. </a:t>
            </a:r>
            <a:r>
              <a:rPr lang="pt-PT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https://doi.org/10.5334/bbc.o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1" name="Google Shape;701;p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702" name="Google Shape;702;p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52</a:t>
            </a:fld>
            <a:endParaRPr/>
          </a:p>
        </p:txBody>
      </p:sp>
      <p:sp>
        <p:nvSpPr>
          <p:cNvPr id="703" name="Google Shape;703;p62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Referências bibliográficas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6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709" name="Google Shape;709;p63"/>
          <p:cNvSpPr/>
          <p:nvPr/>
        </p:nvSpPr>
        <p:spPr>
          <a:xfrm>
            <a:off x="314324" y="2037488"/>
            <a:ext cx="11530013" cy="2523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Muito obrigada pela atenção!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Madalena Carvalho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pt-PT" sz="2000" b="1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maria.carvalho@uab.pt</a:t>
            </a:r>
            <a:r>
              <a:rPr lang="pt-PT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0" name="Google Shape;710;p6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53</a:t>
            </a:fld>
            <a:endParaRPr/>
          </a:p>
        </p:txBody>
      </p:sp>
      <p:pic>
        <p:nvPicPr>
          <p:cNvPr id="711" name="Google Shape;711;p63" descr="Ficheiro:Cc by-nc icon.svg – Wikipédia, a enciclopédia livr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808" y="5892688"/>
            <a:ext cx="1395022" cy="488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BFB47F06-F95F-525C-7569-1E202E4251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 smtClean="0"/>
              <a:t>54</a:t>
            </a:fld>
            <a:endParaRPr lang="pt-PT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B727200-C03E-0265-58BC-4A1E0C30268A}"/>
              </a:ext>
            </a:extLst>
          </p:cNvPr>
          <p:cNvSpPr/>
          <p:nvPr/>
        </p:nvSpPr>
        <p:spPr>
          <a:xfrm>
            <a:off x="-281354" y="0"/>
            <a:ext cx="13434646" cy="14067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Imagem 3" descr="Uma imagem com texto, captura de ecrã, Website, Publicidade online&#10;&#10;Descrição gerada automaticamente">
            <a:extLst>
              <a:ext uri="{FF2B5EF4-FFF2-40B4-BE49-F238E27FC236}">
                <a16:creationId xmlns:a16="http://schemas.microsoft.com/office/drawing/2014/main" id="{542C858F-D0F1-5C42-0F45-4D4ED684C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71" y="643466"/>
            <a:ext cx="981685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018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/>
          <p:nvPr/>
        </p:nvSpPr>
        <p:spPr>
          <a:xfrm>
            <a:off x="327497" y="1964988"/>
            <a:ext cx="11537005" cy="265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termo Recursos Educacionais Abertos (REA) foi lançado pela UNESCO em 2002.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movimento REA estrutura-se em torno do acesso aberto ao conhecimento e a processos pedagógicos desenhados para potenciar a construção desse mesmo conhecimento.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114" name="Google Shape;11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6</a:t>
            </a:fld>
            <a:endParaRPr/>
          </a:p>
        </p:txBody>
      </p:sp>
      <p:sp>
        <p:nvSpPr>
          <p:cNvPr id="115" name="Google Shape;115;p16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Recursos Educacionais Abertos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/>
          <p:nvPr/>
        </p:nvSpPr>
        <p:spPr>
          <a:xfrm>
            <a:off x="353439" y="2026340"/>
            <a:ext cx="11537005" cy="20358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Conceito e práticas estruturados muma perspetiva progressista e democrática, focada na redução das barreiras para permitir uma educação inclusiva, acessível e de qualidade para todos. 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Ciência Aberta | Dados Abertos | Software Livre 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Produção colaborativa e partilha do conhecimento</a:t>
            </a:r>
            <a:endParaRPr/>
          </a:p>
        </p:txBody>
      </p:sp>
      <p:sp>
        <p:nvSpPr>
          <p:cNvPr id="121" name="Google Shape;121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122" name="Google Shape;122;p17"/>
          <p:cNvSpPr/>
          <p:nvPr/>
        </p:nvSpPr>
        <p:spPr>
          <a:xfrm>
            <a:off x="341113" y="6048573"/>
            <a:ext cx="739497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Cátedra UNESCO - </a:t>
            </a:r>
            <a:r>
              <a:rPr lang="pt-PT" sz="1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https://catedra.fe.unb.br/noticias/79-guia-de-bolso-da-educacao-aberta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7</a:t>
            </a:fld>
            <a:endParaRPr/>
          </a:p>
        </p:txBody>
      </p:sp>
      <p:sp>
        <p:nvSpPr>
          <p:cNvPr id="124" name="Google Shape;124;p17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Educação Aberta e REA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/>
          <p:nvPr/>
        </p:nvSpPr>
        <p:spPr>
          <a:xfrm>
            <a:off x="353439" y="1964988"/>
            <a:ext cx="11537005" cy="2959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 REA têm vindo a assumir uma relevância crescente na área da Educação Aberta pelo potencial que encerram para apoiar a transformação da educação. 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quantidade de recursos educacionais, literatura e resultados de ciência, em acesso aberto, cresce à medida que cada vez mais os autores disponibilizam a sua produção intelectual na internet.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Muitas Instituições de Ensino Superior integram nos seus repositórios documentos que identificam como recursos educacionais. 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131" name="Google Shape;13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8</a:t>
            </a:fld>
            <a:endParaRPr/>
          </a:p>
        </p:txBody>
      </p:sp>
      <p:sp>
        <p:nvSpPr>
          <p:cNvPr id="132" name="Google Shape;132;p18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Educação Aberta e REA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/>
          <p:nvPr/>
        </p:nvSpPr>
        <p:spPr>
          <a:xfrm>
            <a:off x="353439" y="2026340"/>
            <a:ext cx="11537005" cy="1112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9"/>
          <p:cNvSpPr/>
          <p:nvPr/>
        </p:nvSpPr>
        <p:spPr>
          <a:xfrm>
            <a:off x="3048000" y="2074390"/>
            <a:ext cx="8842444" cy="1970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Objetos de aprendizagem 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Recursos Educacionais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PT" sz="3200" b="1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Recursos educacionais abertos - REA</a:t>
            </a:r>
            <a:endParaRPr sz="3200" b="1">
              <a:solidFill>
                <a:srgbClr val="C55A1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9" name="Google Shape;139;p19"/>
          <p:cNvSpPr/>
          <p:nvPr/>
        </p:nvSpPr>
        <p:spPr>
          <a:xfrm>
            <a:off x="353439" y="3919985"/>
            <a:ext cx="11485122" cy="2035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Cursos completos ou partes de cursos, planos de aula, livros ou capítulos de livros, artigos, resenhas, manuais, testes, trabalhos escolares, dissertações, teses, jogos, vídeos, áudios, imagens, software…</a:t>
            </a:r>
            <a:endParaRPr/>
          </a:p>
          <a:p>
            <a:pPr marL="0" marR="0" lvl="1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Ferramentas ou recursos para apoiar o ensino e o acesso ao conhecimento.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19" descr="Internet Access - Free of Charge Creative Commons Keyboard 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4258" y="1765864"/>
            <a:ext cx="2650178" cy="1763573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141" name="Google Shape;141;p19"/>
          <p:cNvSpPr/>
          <p:nvPr/>
        </p:nvSpPr>
        <p:spPr>
          <a:xfrm>
            <a:off x="8980850" y="2256160"/>
            <a:ext cx="2846718" cy="64633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ABERTO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(free + permissões de uso)</a:t>
            </a:r>
            <a:endParaRPr/>
          </a:p>
        </p:txBody>
      </p:sp>
      <p:pic>
        <p:nvPicPr>
          <p:cNvPr id="142" name="Google Shape;142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12442" y="1703003"/>
            <a:ext cx="4305300" cy="4857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3" name="Google Shape;14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/>
              <a:t>Recursos Educacionais Abertos: conhecer e explorar</a:t>
            </a:r>
            <a:endParaRPr/>
          </a:p>
        </p:txBody>
      </p:sp>
      <p:sp>
        <p:nvSpPr>
          <p:cNvPr id="144" name="Google Shape;14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9</a:t>
            </a:fld>
            <a:endParaRPr/>
          </a:p>
        </p:txBody>
      </p:sp>
      <p:sp>
        <p:nvSpPr>
          <p:cNvPr id="145" name="Google Shape;145;p19"/>
          <p:cNvSpPr txBox="1"/>
          <p:nvPr/>
        </p:nvSpPr>
        <p:spPr>
          <a:xfrm>
            <a:off x="312566" y="1102355"/>
            <a:ext cx="11566867" cy="51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Educação Aberta e REA</a:t>
            </a:r>
            <a:endParaRPr/>
          </a:p>
          <a:p>
            <a:pPr marL="0" marR="0" lvl="0" indent="0" algn="l" rtl="0">
              <a:lnSpc>
                <a:spcPct val="5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_________________________________________________________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2728</Words>
  <Application>Microsoft Office PowerPoint</Application>
  <PresentationFormat>Widescreen</PresentationFormat>
  <Paragraphs>410</Paragraphs>
  <Slides>54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Noto Sans Symbols</vt:lpstr>
      <vt:lpstr>Karla</vt:lpstr>
      <vt:lpstr>Cambria</vt:lpstr>
      <vt:lpstr>Candara</vt:lpstr>
      <vt:lpstr>Calibri</vt:lpstr>
      <vt:lpstr>Arial</vt:lpstr>
      <vt:lpstr>Tema do Office</vt:lpstr>
      <vt:lpstr>PowerPoint Presentation</vt:lpstr>
      <vt:lpstr>PowerPoint Presentation</vt:lpstr>
      <vt:lpstr>  RECURSOS EDUCACIONAIS ABERTOS Conhecer e explorar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ACD58-CFAE_WEIWER-et-al_REA</dc:title>
  <dc:creator>Teresa Margarida Loureiro Cardoso</dc:creator>
  <cp:lastModifiedBy>word2</cp:lastModifiedBy>
  <cp:revision>1</cp:revision>
  <dcterms:modified xsi:type="dcterms:W3CDTF">2026-05-29T15:01:17Z</dcterms:modified>
</cp:coreProperties>
</file>